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19"/>
  </p:notesMasterIdLst>
  <p:handoutMasterIdLst>
    <p:handoutMasterId r:id="rId20"/>
  </p:handoutMasterIdLst>
  <p:sldIdLst>
    <p:sldId id="613" r:id="rId3"/>
    <p:sldId id="637" r:id="rId4"/>
    <p:sldId id="635" r:id="rId5"/>
    <p:sldId id="636" r:id="rId6"/>
    <p:sldId id="609" r:id="rId7"/>
    <p:sldId id="611" r:id="rId8"/>
    <p:sldId id="630" r:id="rId9"/>
    <p:sldId id="629" r:id="rId10"/>
    <p:sldId id="622" r:id="rId11"/>
    <p:sldId id="631" r:id="rId12"/>
    <p:sldId id="632" r:id="rId13"/>
    <p:sldId id="625" r:id="rId14"/>
    <p:sldId id="633" r:id="rId15"/>
    <p:sldId id="628" r:id="rId16"/>
    <p:sldId id="634" r:id="rId17"/>
    <p:sldId id="617" r:id="rId18"/>
  </p:sldIdLst>
  <p:sldSz cx="9144000" cy="6858000" type="screen4x3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  <a:srgbClr val="9966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89539" autoAdjust="0"/>
  </p:normalViewPr>
  <p:slideViewPr>
    <p:cSldViewPr>
      <p:cViewPr varScale="1">
        <p:scale>
          <a:sx n="60" d="100"/>
          <a:sy n="60" d="100"/>
        </p:scale>
        <p:origin x="15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27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62100AB-7670-4E62-8335-AE500FB90C0B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F41434C-565B-4915-85A9-713738E41E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935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4C702C-16AF-4140-953C-B3F40A35195A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6" cy="315444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CB1C14-3B2E-4253-A8D1-1B6ABF0903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91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3951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CB1C14-3B2E-4253-A8D1-1B6ABF0903A7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63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4665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2147483646 h 528"/>
                <a:gd name="T6" fmla="*/ 2147483646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99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FBB94E0-9F67-434E-91F2-840361704428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0779E3-79A1-4447-9E7B-C09DCCE34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4" name="Picture 13" descr="http://cak.go.ke/images/signature/cak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343" y="0"/>
            <a:ext cx="15566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2000" y="5795075"/>
            <a:ext cx="7086600" cy="315516"/>
          </a:xfrm>
        </p:spPr>
        <p:txBody>
          <a:bodyPr/>
          <a:lstStyle/>
          <a:p>
            <a:pPr algn="l">
              <a:defRPr/>
            </a:pP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</a:p>
        </p:txBody>
      </p:sp>
    </p:spTree>
    <p:extLst>
      <p:ext uri="{BB962C8B-B14F-4D97-AF65-F5344CB8AC3E}">
        <p14:creationId xmlns:p14="http://schemas.microsoft.com/office/powerpoint/2010/main" val="265559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99C5F-8A84-4FED-B7D9-8B9AC10FFEA6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0D2E-AE7F-4464-A7E4-999DFBC54A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83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8A18A-5B7C-4365-A56C-A41564E24CFB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49AB2-3527-4C71-8444-9792085C0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5546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ACE77-1E88-4789-85C2-0FFE000059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80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5D8FE-D864-47D3-8BAF-7D528BE7AD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044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67265-DBDF-4D2A-9A81-D59053D2A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465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19B5F-5F40-434D-84EF-37BEBE39B7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222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EA6B8-8C95-42F6-870E-919469191A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886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65EA-6FEF-4BD1-86BA-3C03BA822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876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ACFF2-07C4-4541-9EB3-5FBD498EDE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56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95206-61E7-4A87-B0BE-A5FECD8FB5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417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CC857-84D4-4213-B918-00A9AD38853B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D5C8E-E18F-4C23-BEE9-5F7703884F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A812615C-02FE-4F9D-8EC6-3CEDB1BED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25" y="6194425"/>
            <a:ext cx="9683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8850" y="6194425"/>
            <a:ext cx="7086600" cy="315516"/>
          </a:xfrm>
        </p:spPr>
        <p:txBody>
          <a:bodyPr/>
          <a:lstStyle/>
          <a:p>
            <a:pPr algn="l">
              <a:defRPr/>
            </a:pP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</a:p>
        </p:txBody>
      </p:sp>
    </p:spTree>
    <p:extLst>
      <p:ext uri="{BB962C8B-B14F-4D97-AF65-F5344CB8AC3E}">
        <p14:creationId xmlns:p14="http://schemas.microsoft.com/office/powerpoint/2010/main" val="3017769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45F6-1947-4870-9D4F-FD38360708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356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7315-FC6D-4189-A6FB-88E37D296F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148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84DB-60A8-40F4-9947-71706729A0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99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82FDDD-84F8-47DC-8070-718CF678D737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0AE12-2A67-4DB0-BD17-10FDEF77A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A812615C-02FE-4F9D-8EC6-3CEDB1BED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25" y="6194425"/>
            <a:ext cx="9683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0869" y="6210696"/>
            <a:ext cx="7086600" cy="315516"/>
          </a:xfrm>
        </p:spPr>
        <p:txBody>
          <a:bodyPr/>
          <a:lstStyle/>
          <a:p>
            <a:pPr algn="l">
              <a:defRPr/>
            </a:pP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</a:p>
        </p:txBody>
      </p:sp>
    </p:spTree>
    <p:extLst>
      <p:ext uri="{BB962C8B-B14F-4D97-AF65-F5344CB8AC3E}">
        <p14:creationId xmlns:p14="http://schemas.microsoft.com/office/powerpoint/2010/main" val="3750870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243677-C016-4740-88F1-FC18DF8230FB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C24B-9B3E-47E1-887E-8D8C6A110F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608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2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5DB9DC-4ECE-4F17-B5FA-601AD691B777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E352-CF79-41E2-A7CF-7248444906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" y="6250980"/>
            <a:ext cx="7086600" cy="315516"/>
          </a:xfrm>
        </p:spPr>
        <p:txBody>
          <a:bodyPr/>
          <a:lstStyle/>
          <a:p>
            <a:pPr algn="l">
              <a:defRPr/>
            </a:pP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</a:p>
        </p:txBody>
      </p:sp>
    </p:spTree>
    <p:extLst>
      <p:ext uri="{BB962C8B-B14F-4D97-AF65-F5344CB8AC3E}">
        <p14:creationId xmlns:p14="http://schemas.microsoft.com/office/powerpoint/2010/main" val="2115614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88ADD-B7BE-469D-916E-5AFCB6A95E49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6C70-4F0B-4DC8-9142-2535DE782C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2000" y="6101689"/>
            <a:ext cx="7086600" cy="315516"/>
          </a:xfrm>
        </p:spPr>
        <p:txBody>
          <a:bodyPr/>
          <a:lstStyle/>
          <a:p>
            <a:pPr algn="l">
              <a:defRPr/>
            </a:pP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</a:p>
        </p:txBody>
      </p:sp>
    </p:spTree>
    <p:extLst>
      <p:ext uri="{BB962C8B-B14F-4D97-AF65-F5344CB8AC3E}">
        <p14:creationId xmlns:p14="http://schemas.microsoft.com/office/powerpoint/2010/main" val="1304507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1108-CA48-4CB9-8AF3-950042F022B1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E9EE6-E5E1-455B-83E2-40715F82AE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059355"/>
            <a:ext cx="7086600" cy="315516"/>
          </a:xfrm>
        </p:spPr>
        <p:txBody>
          <a:bodyPr/>
          <a:lstStyle/>
          <a:p>
            <a:pPr algn="l">
              <a:defRPr/>
            </a:pP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</a:p>
        </p:txBody>
      </p:sp>
    </p:spTree>
    <p:extLst>
      <p:ext uri="{BB962C8B-B14F-4D97-AF65-F5344CB8AC3E}">
        <p14:creationId xmlns:p14="http://schemas.microsoft.com/office/powerpoint/2010/main" val="37528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9EB466-8116-4408-B2B4-088B41FF3760}" type="datetime1">
              <a:rPr lang="en-US"/>
              <a:pPr>
                <a:defRPr/>
              </a:pPr>
              <a:t>3/27/2024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967E8-405C-4706-BFE5-F50D7AE15A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9150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7C6F0CA-9FBA-4BA1-A17A-CA7ED129381F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C461C-6921-4E5E-A6B5-20D569603E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15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99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581A00-E496-4871-9AA6-749768E93F2F}" type="datetime1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Lucida Sans Unicode" panose="020B0602030504020204" pitchFamily="34" charset="0"/>
              </a:defRPr>
            </a:lvl1pPr>
          </a:lstStyle>
          <a:p>
            <a:pPr>
              <a:defRPr/>
            </a:pPr>
            <a:fld id="{BC003F52-748F-4D1C-B121-BFAD54F341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1" name="Picture 10" descr="http://cak.go.ke/images/signature/cak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343" y="0"/>
            <a:ext cx="15566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50161"/>
            <a:ext cx="7086600" cy="315516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65" r:id="rId2"/>
    <p:sldLayoutId id="2147483981" r:id="rId3"/>
    <p:sldLayoutId id="2147483982" r:id="rId4"/>
    <p:sldLayoutId id="2147483983" r:id="rId5"/>
    <p:sldLayoutId id="2147483984" r:id="rId6"/>
    <p:sldLayoutId id="2147483966" r:id="rId7"/>
    <p:sldLayoutId id="2147483985" r:id="rId8"/>
    <p:sldLayoutId id="2147483986" r:id="rId9"/>
    <p:sldLayoutId id="2147483967" r:id="rId10"/>
    <p:sldLayoutId id="214748396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0B8507C-A66F-41A1-97F7-BA614CD03B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7543800" cy="4572000"/>
          </a:xfrm>
        </p:spPr>
        <p:txBody>
          <a:bodyPr/>
          <a:lstStyle/>
          <a:p>
            <a:pPr marL="603250" lvl="2" indent="0" algn="ctr">
              <a:buNone/>
            </a:pPr>
            <a:endParaRPr lang="en-US" sz="2400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r>
              <a:rPr lang="en-US" sz="2800" b="1" dirty="0">
                <a:latin typeface="Palatino Linotype" panose="02040502050505030304" pitchFamily="18" charset="0"/>
              </a:rPr>
              <a:t>2023 ICN CWG VIRTUAL LENIENCY WORKSHOP MAY 4 – JUNE 1, 2023</a:t>
            </a:r>
            <a:endParaRPr lang="en-US" sz="2800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800" b="1" dirty="0" smtClean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800" b="1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r>
              <a:rPr lang="en-US" sz="2800" b="1" dirty="0" smtClean="0">
                <a:latin typeface="Palatino Linotype" panose="02040502050505030304" pitchFamily="18" charset="0"/>
              </a:rPr>
              <a:t>KEY TAKEAWAYS</a:t>
            </a:r>
            <a:endParaRPr lang="en-US" altLang="en-US" sz="2800" b="1" dirty="0" smtClean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000" b="1" dirty="0" smtClean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000" b="1" dirty="0">
              <a:latin typeface="Palatino Linotype" panose="02040502050505030304" pitchFamily="18" charset="0"/>
            </a:endParaRPr>
          </a:p>
          <a:p>
            <a:pPr marL="603250" lvl="2" indent="0" algn="ctr">
              <a:buNone/>
            </a:pPr>
            <a:endParaRPr lang="en-US" altLang="en-US" sz="2000" b="1" dirty="0"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838200" y="5737963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</a:t>
            </a:r>
            <a:r>
              <a:rPr lang="en-US" sz="1200" dirty="0" smtClean="0">
                <a:latin typeface="Palatino Linotype" pitchFamily="18" charset="0"/>
              </a:rPr>
              <a:t>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69090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b="1" dirty="0">
                <a:latin typeface="Palatino Linotype" panose="02040502050505030304" pitchFamily="18" charset="0"/>
              </a:rPr>
              <a:t>How </a:t>
            </a:r>
            <a:r>
              <a:rPr lang="en-US" sz="2800" b="1" dirty="0" smtClean="0">
                <a:latin typeface="Palatino Linotype" panose="02040502050505030304" pitchFamily="18" charset="0"/>
              </a:rPr>
              <a:t>a cartel is created</a:t>
            </a:r>
          </a:p>
          <a:p>
            <a:pPr marL="109537" indent="0">
              <a:buNone/>
            </a:pPr>
            <a:r>
              <a:rPr lang="en-US" sz="2800" dirty="0">
                <a:latin typeface="Palatino Linotype" panose="02040502050505030304" pitchFamily="18" charset="0"/>
              </a:rPr>
              <a:t>Change </a:t>
            </a:r>
            <a:r>
              <a:rPr lang="en-US" sz="2800" dirty="0" smtClean="0">
                <a:latin typeface="Palatino Linotype" panose="02040502050505030304" pitchFamily="18" charset="0"/>
              </a:rPr>
              <a:t>in; </a:t>
            </a:r>
            <a:endParaRPr lang="en-US" sz="2800" dirty="0">
              <a:latin typeface="Palatino Linotype" panose="02040502050505030304" pitchFamily="18" charset="0"/>
            </a:endParaRPr>
          </a:p>
          <a:p>
            <a:pPr marL="1230312" lvl="3" indent="-342900">
              <a:buFont typeface="Wingdings" panose="05000000000000000000" pitchFamily="2" charset="2"/>
              <a:buChar char="v"/>
            </a:pPr>
            <a:r>
              <a:rPr lang="en-US" sz="2800" dirty="0">
                <a:latin typeface="Palatino Linotype" panose="02040502050505030304" pitchFamily="18" charset="0"/>
              </a:rPr>
              <a:t>A company</a:t>
            </a:r>
          </a:p>
          <a:p>
            <a:pPr marL="1230312" lvl="3" indent="-342900">
              <a:buFont typeface="Wingdings" panose="05000000000000000000" pitchFamily="2" charset="2"/>
              <a:buChar char="v"/>
            </a:pPr>
            <a:r>
              <a:rPr lang="en-US" sz="2800" dirty="0">
                <a:latin typeface="Palatino Linotype" panose="02040502050505030304" pitchFamily="18" charset="0"/>
              </a:rPr>
              <a:t>management</a:t>
            </a:r>
          </a:p>
          <a:p>
            <a:pPr marL="1230312" lvl="3" indent="-342900">
              <a:buFont typeface="Wingdings" panose="05000000000000000000" pitchFamily="2" charset="2"/>
              <a:buChar char="v"/>
            </a:pPr>
            <a:r>
              <a:rPr lang="en-US" sz="2800" dirty="0">
                <a:latin typeface="Palatino Linotype" panose="02040502050505030304" pitchFamily="18" charset="0"/>
              </a:rPr>
              <a:t>department </a:t>
            </a:r>
          </a:p>
          <a:p>
            <a:pPr marL="1230312" lvl="3" indent="-342900">
              <a:buFont typeface="Wingdings" panose="05000000000000000000" pitchFamily="2" charset="2"/>
              <a:buChar char="v"/>
            </a:pPr>
            <a:r>
              <a:rPr lang="en-US" sz="2800" dirty="0">
                <a:latin typeface="Palatino Linotype" panose="02040502050505030304" pitchFamily="18" charset="0"/>
              </a:rPr>
              <a:t>staff transfers and </a:t>
            </a:r>
          </a:p>
          <a:p>
            <a:pPr marL="1230312" lvl="3" indent="-342900">
              <a:buFont typeface="Wingdings" panose="05000000000000000000" pitchFamily="2" charset="2"/>
              <a:buChar char="v"/>
            </a:pPr>
            <a:r>
              <a:rPr lang="en-US" sz="2800" dirty="0">
                <a:latin typeface="Palatino Linotype" panose="02040502050505030304" pitchFamily="18" charset="0"/>
              </a:rPr>
              <a:t>change in teams.</a:t>
            </a:r>
          </a:p>
          <a:p>
            <a:r>
              <a:rPr lang="en-US" sz="2800" b="1" dirty="0">
                <a:latin typeface="Palatino Linotype" panose="02040502050505030304" pitchFamily="18" charset="0"/>
              </a:rPr>
              <a:t> </a:t>
            </a:r>
            <a:endParaRPr lang="en-US" sz="2800" dirty="0">
              <a:latin typeface="Palatino Linotype" panose="02040502050505030304" pitchFamily="18" charset="0"/>
            </a:endParaRPr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Leniency Perspectives from the Bar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96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lvl="0" indent="0">
              <a:buNone/>
            </a:pPr>
            <a:r>
              <a:rPr lang="en-US" sz="2800" b="1" dirty="0" smtClean="0">
                <a:latin typeface="Palatino Linotype" panose="02040502050505030304" pitchFamily="18" charset="0"/>
              </a:rPr>
              <a:t>How to  </a:t>
            </a:r>
            <a:r>
              <a:rPr lang="en-US" sz="2800" b="1" dirty="0">
                <a:latin typeface="Palatino Linotype" panose="02040502050505030304" pitchFamily="18" charset="0"/>
              </a:rPr>
              <a:t>unravel a cartel</a:t>
            </a:r>
            <a:endParaRPr lang="en-US" sz="2800" dirty="0">
              <a:latin typeface="Palatino Linotype" panose="02040502050505030304" pitchFamily="18" charset="0"/>
            </a:endParaRPr>
          </a:p>
          <a:p>
            <a:pPr lvl="0"/>
            <a:r>
              <a:rPr lang="en-US" sz="2800" dirty="0">
                <a:latin typeface="Palatino Linotype" panose="02040502050505030304" pitchFamily="18" charset="0"/>
              </a:rPr>
              <a:t>Fact finding </a:t>
            </a:r>
            <a:r>
              <a:rPr lang="en-US" sz="2800" dirty="0" smtClean="0">
                <a:latin typeface="Palatino Linotype" panose="02040502050505030304" pitchFamily="18" charset="0"/>
              </a:rPr>
              <a:t>stage-go to  </a:t>
            </a:r>
          </a:p>
          <a:p>
            <a:pPr lvl="0"/>
            <a:r>
              <a:rPr lang="en-US" sz="2800" dirty="0" err="1" smtClean="0">
                <a:latin typeface="Palatino Linotype" panose="02040502050505030304" pitchFamily="18" charset="0"/>
              </a:rPr>
              <a:t>HRMgnt</a:t>
            </a:r>
            <a:r>
              <a:rPr lang="en-US" sz="2800" dirty="0" smtClean="0">
                <a:latin typeface="Palatino Linotype" panose="02040502050505030304" pitchFamily="18" charset="0"/>
              </a:rPr>
              <a:t>- fire/get rid of the employees</a:t>
            </a:r>
          </a:p>
          <a:p>
            <a:pPr lvl="0"/>
            <a:r>
              <a:rPr lang="en-US" sz="2800" dirty="0" smtClean="0">
                <a:latin typeface="Palatino Linotype" panose="02040502050505030304" pitchFamily="18" charset="0"/>
              </a:rPr>
              <a:t>Liability stage-report to the </a:t>
            </a:r>
            <a:r>
              <a:rPr lang="en-US" sz="2800" dirty="0" err="1" smtClean="0">
                <a:latin typeface="Palatino Linotype" panose="02040502050505030304" pitchFamily="18" charset="0"/>
              </a:rPr>
              <a:t>BoMgnt</a:t>
            </a:r>
            <a:r>
              <a:rPr lang="en-US" sz="2800" dirty="0" smtClean="0">
                <a:latin typeface="Palatino Linotype" panose="02040502050505030304" pitchFamily="18" charset="0"/>
              </a:rPr>
              <a:t> </a:t>
            </a:r>
          </a:p>
          <a:p>
            <a:pPr lvl="0"/>
            <a:r>
              <a:rPr lang="en-US" sz="2800" dirty="0" smtClean="0">
                <a:latin typeface="Palatino Linotype" panose="02040502050505030304" pitchFamily="18" charset="0"/>
              </a:rPr>
              <a:t>Strategy </a:t>
            </a:r>
            <a:r>
              <a:rPr lang="en-US" sz="2800" dirty="0">
                <a:latin typeface="Palatino Linotype" panose="02040502050505030304" pitchFamily="18" charset="0"/>
              </a:rPr>
              <a:t>stage -manage the risks/ liability limits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Leniency Perspectives from the Bar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68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Palatino Linotype" panose="02040502050505030304" pitchFamily="18" charset="0"/>
              </a:rPr>
              <a:t>What </a:t>
            </a:r>
            <a:r>
              <a:rPr lang="en-US" b="1" dirty="0">
                <a:latin typeface="Palatino Linotype" panose="02040502050505030304" pitchFamily="18" charset="0"/>
              </a:rPr>
              <a:t>happens once a cartel is </a:t>
            </a:r>
            <a:r>
              <a:rPr lang="en-US" b="1" dirty="0" smtClean="0">
                <a:latin typeface="Palatino Linotype" panose="02040502050505030304" pitchFamily="18" charset="0"/>
              </a:rPr>
              <a:t>discovered</a:t>
            </a:r>
          </a:p>
          <a:p>
            <a:pPr lvl="0"/>
            <a:r>
              <a:rPr lang="en-US" dirty="0">
                <a:latin typeface="Palatino Linotype" panose="02040502050505030304" pitchFamily="18" charset="0"/>
              </a:rPr>
              <a:t>Lots of meetings with high level management of the companies </a:t>
            </a:r>
            <a:endParaRPr lang="en-US" dirty="0" smtClean="0">
              <a:latin typeface="Palatino Linotype" panose="02040502050505030304" pitchFamily="18" charset="0"/>
            </a:endParaRPr>
          </a:p>
          <a:p>
            <a:pPr lvl="0"/>
            <a:r>
              <a:rPr lang="en-US" dirty="0" smtClean="0">
                <a:latin typeface="Palatino Linotype" panose="02040502050505030304" pitchFamily="18" charset="0"/>
              </a:rPr>
              <a:t>Asses </a:t>
            </a:r>
            <a:r>
              <a:rPr lang="en-US" dirty="0">
                <a:latin typeface="Palatino Linotype" panose="02040502050505030304" pitchFamily="18" charset="0"/>
              </a:rPr>
              <a:t>the extend of the liability/gravity in terms of fines/penalties and criminal sanctions</a:t>
            </a:r>
          </a:p>
          <a:p>
            <a:pPr lvl="0"/>
            <a:r>
              <a:rPr lang="en-US" dirty="0">
                <a:latin typeface="Palatino Linotype" panose="02040502050505030304" pitchFamily="18" charset="0"/>
              </a:rPr>
              <a:t>Asses the risk of cartel </a:t>
            </a:r>
            <a:r>
              <a:rPr lang="en-US" dirty="0" smtClean="0">
                <a:latin typeface="Palatino Linotype" panose="02040502050505030304" pitchFamily="18" charset="0"/>
              </a:rPr>
              <a:t>coming</a:t>
            </a:r>
            <a:endParaRPr lang="en-US" dirty="0">
              <a:latin typeface="Palatino Linotype" panose="0204050205050503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  <a:latin typeface="Palatino Linotype" panose="02040502050505030304" pitchFamily="18" charset="0"/>
              </a:rPr>
              <a:t>Leniency </a:t>
            </a:r>
            <a:r>
              <a:rPr lang="en-US" dirty="0">
                <a:effectLst/>
                <a:latin typeface="Palatino Linotype" panose="02040502050505030304" pitchFamily="18" charset="0"/>
              </a:rPr>
              <a:t>Perspectives from the Bar</a:t>
            </a:r>
            <a:endParaRPr lang="en-US" sz="36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013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>
                <a:latin typeface="Palatino Linotype" panose="02040502050505030304" pitchFamily="18" charset="0"/>
              </a:rPr>
              <a:t>What to do in cartel situation</a:t>
            </a:r>
            <a:endParaRPr lang="en-US" sz="3200" dirty="0">
              <a:latin typeface="Palatino Linotype" panose="02040502050505030304" pitchFamily="18" charset="0"/>
            </a:endParaRPr>
          </a:p>
          <a:p>
            <a:pPr lvl="0"/>
            <a:r>
              <a:rPr lang="en-US" sz="3200" dirty="0">
                <a:latin typeface="Palatino Linotype" panose="02040502050505030304" pitchFamily="18" charset="0"/>
              </a:rPr>
              <a:t>Stop the cartel-continuing is not an option</a:t>
            </a:r>
          </a:p>
          <a:p>
            <a:pPr lvl="0"/>
            <a:r>
              <a:rPr lang="en-US" sz="3200" dirty="0">
                <a:latin typeface="Palatino Linotype" panose="02040502050505030304" pitchFamily="18" charset="0"/>
              </a:rPr>
              <a:t>Deal with the employees seek confidentiality agreement</a:t>
            </a:r>
          </a:p>
          <a:p>
            <a:pPr lvl="0"/>
            <a:r>
              <a:rPr lang="en-US" sz="3200" dirty="0">
                <a:latin typeface="Palatino Linotype" panose="02040502050505030304" pitchFamily="18" charset="0"/>
              </a:rPr>
              <a:t>Prepare for ex-official investigation</a:t>
            </a:r>
          </a:p>
          <a:p>
            <a:pPr lvl="0"/>
            <a:r>
              <a:rPr lang="en-US" sz="3200" dirty="0">
                <a:latin typeface="Palatino Linotype" panose="02040502050505030304" pitchFamily="18" charset="0"/>
              </a:rPr>
              <a:t>Prepare for liability measures/route</a:t>
            </a:r>
          </a:p>
          <a:p>
            <a:endParaRPr lang="en-US" sz="3200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Leniency Perspectives from the Bar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b="1" dirty="0">
                <a:latin typeface="Palatino Linotype" panose="02040502050505030304" pitchFamily="18" charset="0"/>
              </a:rPr>
              <a:t>How to manage client as a practitioner of LP </a:t>
            </a:r>
            <a:r>
              <a:rPr lang="en-US" sz="3200" b="1" dirty="0" smtClean="0">
                <a:latin typeface="Palatino Linotype" panose="02040502050505030304" pitchFamily="18" charset="0"/>
              </a:rPr>
              <a:t>applicant</a:t>
            </a:r>
          </a:p>
          <a:p>
            <a:pPr marL="109537" lvl="0" indent="0">
              <a:buNone/>
            </a:pPr>
            <a:r>
              <a:rPr lang="en-US" sz="3200" dirty="0" smtClean="0">
                <a:latin typeface="Palatino Linotype" panose="02040502050505030304" pitchFamily="18" charset="0"/>
              </a:rPr>
              <a:t>The </a:t>
            </a:r>
            <a:r>
              <a:rPr lang="en-US" sz="3200" dirty="0">
                <a:latin typeface="Palatino Linotype" panose="02040502050505030304" pitchFamily="18" charset="0"/>
              </a:rPr>
              <a:t>key element in client management by the practitioners is undertaking </a:t>
            </a:r>
            <a:r>
              <a:rPr lang="en-US" sz="3200" i="1" u="sng" dirty="0">
                <a:latin typeface="Palatino Linotype" panose="02040502050505030304" pitchFamily="18" charset="0"/>
              </a:rPr>
              <a:t>due diligence </a:t>
            </a:r>
            <a:endParaRPr lang="en-US" sz="3200" i="1" u="sng" dirty="0" smtClean="0">
              <a:latin typeface="Palatino Linotype" panose="02040502050505030304" pitchFamily="18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Palatino Linotype" panose="02040502050505030304" pitchFamily="18" charset="0"/>
              </a:rPr>
              <a:t>Cooperation</a:t>
            </a:r>
            <a:endParaRPr lang="en-US" sz="3200" dirty="0">
              <a:latin typeface="Palatino Linotype" panose="02040502050505030304" pitchFamily="18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Palatino Linotype" panose="02040502050505030304" pitchFamily="18" charset="0"/>
              </a:rPr>
              <a:t>Communication </a:t>
            </a:r>
            <a:endParaRPr lang="en-US" sz="3200" dirty="0">
              <a:latin typeface="Palatino Linotype" panose="02040502050505030304" pitchFamily="18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Palatino Linotype" panose="02040502050505030304" pitchFamily="18" charset="0"/>
              </a:rPr>
              <a:t>Confidentiality</a:t>
            </a:r>
            <a:endParaRPr lang="en-US" sz="3200" b="1" dirty="0" smtClean="0">
              <a:latin typeface="Palatino Linotype" panose="02040502050505030304" pitchFamily="18" charset="0"/>
            </a:endParaRPr>
          </a:p>
          <a:p>
            <a:endParaRPr lang="en-US" dirty="0"/>
          </a:p>
          <a:p>
            <a:pPr lvl="0"/>
            <a:endParaRPr lang="en-US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Leniency Perspectives from the Bar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74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b="1" dirty="0">
                <a:latin typeface="Palatino Linotype" panose="02040502050505030304" pitchFamily="18" charset="0"/>
              </a:rPr>
              <a:t>Document preservation in LP</a:t>
            </a:r>
            <a:endParaRPr lang="en-US" sz="3200" dirty="0">
              <a:latin typeface="Palatino Linotype" panose="0204050205050503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200" dirty="0">
                <a:latin typeface="Palatino Linotype" panose="02040502050505030304" pitchFamily="18" charset="0"/>
              </a:rPr>
              <a:t>Cartels are about data/documents </a:t>
            </a:r>
            <a:r>
              <a:rPr lang="en-US" sz="3200" dirty="0" smtClean="0">
                <a:latin typeface="Palatino Linotype" panose="02040502050505030304" pitchFamily="18" charset="0"/>
              </a:rPr>
              <a:t>.</a:t>
            </a:r>
            <a:endParaRPr lang="en-US" sz="3200" dirty="0">
              <a:latin typeface="Palatino Linotype" panose="0204050205050503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200" dirty="0">
                <a:latin typeface="Palatino Linotype" panose="02040502050505030304" pitchFamily="18" charset="0"/>
              </a:rPr>
              <a:t>To preserve documents/data you may choose; google, teams, zoom, </a:t>
            </a:r>
            <a:r>
              <a:rPr lang="en-US" sz="3200" dirty="0" err="1">
                <a:latin typeface="Palatino Linotype" panose="02040502050505030304" pitchFamily="18" charset="0"/>
              </a:rPr>
              <a:t>whatsup</a:t>
            </a:r>
            <a:r>
              <a:rPr lang="en-US" sz="3200" dirty="0">
                <a:latin typeface="Palatino Linotype" panose="02040502050505030304" pitchFamily="18" charset="0"/>
              </a:rPr>
              <a:t>, </a:t>
            </a:r>
            <a:r>
              <a:rPr lang="en-US" sz="3200" dirty="0" err="1">
                <a:latin typeface="Palatino Linotype" panose="02040502050505030304" pitchFamily="18" charset="0"/>
              </a:rPr>
              <a:t>sms</a:t>
            </a:r>
            <a:r>
              <a:rPr lang="en-US" sz="3200" dirty="0">
                <a:latin typeface="Palatino Linotype" panose="02040502050505030304" pitchFamily="18" charset="0"/>
              </a:rPr>
              <a:t>, tele recording or other data bases.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Leniency Perspectives from the Bar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12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>
                <a:latin typeface="Palatino Linotype" panose="02040502050505030304" pitchFamily="18" charset="0"/>
              </a:rPr>
              <a:t>You can never be too prepared</a:t>
            </a:r>
          </a:p>
          <a:p>
            <a:pPr lvl="0"/>
            <a:r>
              <a:rPr lang="en-US" sz="3200" dirty="0">
                <a:latin typeface="Palatino Linotype" panose="02040502050505030304" pitchFamily="18" charset="0"/>
              </a:rPr>
              <a:t>Utilize your teammates</a:t>
            </a:r>
          </a:p>
          <a:p>
            <a:pPr lvl="0"/>
            <a:r>
              <a:rPr lang="en-US" sz="3200" dirty="0">
                <a:latin typeface="Palatino Linotype" panose="02040502050505030304" pitchFamily="18" charset="0"/>
              </a:rPr>
              <a:t>The witness is more scared than you are.</a:t>
            </a:r>
          </a:p>
          <a:p>
            <a:pPr marL="109537" indent="0">
              <a:buNone/>
            </a:pPr>
            <a:endParaRPr lang="en-US" sz="3200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KEY TAKEAWAYS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946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Palatino Linotype" panose="02040502050505030304" pitchFamily="18" charset="0"/>
              </a:rPr>
              <a:t>Cartel Background</a:t>
            </a:r>
          </a:p>
          <a:p>
            <a:r>
              <a:rPr lang="en-US" dirty="0" smtClean="0">
                <a:latin typeface="Palatino Linotype" panose="02040502050505030304" pitchFamily="18" charset="0"/>
              </a:rPr>
              <a:t>Lessons Learnt</a:t>
            </a:r>
          </a:p>
          <a:p>
            <a:r>
              <a:rPr lang="en-US" dirty="0" smtClean="0">
                <a:latin typeface="Palatino Linotype" panose="02040502050505030304" pitchFamily="18" charset="0"/>
              </a:rPr>
              <a:t>Leniency Perspectives From The Bar</a:t>
            </a:r>
          </a:p>
          <a:p>
            <a:r>
              <a:rPr lang="en-US" dirty="0" smtClean="0">
                <a:latin typeface="Palatino Linotype" panose="02040502050505030304" pitchFamily="18" charset="0"/>
              </a:rPr>
              <a:t>Key Takeaways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Session Outline 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1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Palatino Linotype" panose="02040502050505030304" pitchFamily="18" charset="0"/>
              </a:rPr>
              <a:t>Cartel is defined as agreements and/or concerted practices which infringe competition </a:t>
            </a:r>
            <a:r>
              <a:rPr lang="en-US" sz="2400" dirty="0" smtClean="0">
                <a:latin typeface="Palatino Linotype" panose="02040502050505030304" pitchFamily="18" charset="0"/>
              </a:rPr>
              <a:t>act.</a:t>
            </a:r>
            <a:endParaRPr lang="en-US" sz="2400" dirty="0">
              <a:latin typeface="Palatino Linotype" panose="02040502050505030304" pitchFamily="18" charset="0"/>
            </a:endParaRPr>
          </a:p>
          <a:p>
            <a:r>
              <a:rPr lang="en-US" sz="2400" dirty="0">
                <a:latin typeface="Palatino Linotype" panose="02040502050505030304" pitchFamily="18" charset="0"/>
              </a:rPr>
              <a:t>Cartels are usually formed and conducted in secret; their participants understand that their conduct is unlawful, and that their customers would object to the conduct if they knew about it, and so they take pains to conceal it. </a:t>
            </a:r>
            <a:endParaRPr lang="en-US" sz="2400" dirty="0" smtClean="0">
              <a:latin typeface="Palatino Linotype" panose="02040502050505030304" pitchFamily="18" charset="0"/>
            </a:endParaRPr>
          </a:p>
          <a:p>
            <a:endParaRPr lang="en-US" sz="2400" dirty="0">
              <a:latin typeface="Palatino Linotype" panose="02040502050505030304" pitchFamily="18" charset="0"/>
            </a:endParaRPr>
          </a:p>
          <a:p>
            <a:r>
              <a:rPr lang="en-US" sz="2400" dirty="0" smtClean="0">
                <a:latin typeface="Palatino Linotype" panose="02040502050505030304" pitchFamily="18" charset="0"/>
              </a:rPr>
              <a:t>Through </a:t>
            </a:r>
            <a:r>
              <a:rPr lang="en-US" sz="2400" dirty="0">
                <a:latin typeface="Palatino Linotype" panose="02040502050505030304" pitchFamily="18" charset="0"/>
              </a:rPr>
              <a:t>a leniency </a:t>
            </a:r>
            <a:r>
              <a:rPr lang="en-US" sz="2400" dirty="0" err="1" smtClean="0">
                <a:latin typeface="Palatino Linotype" panose="02040502050505030304" pitchFamily="18" charset="0"/>
              </a:rPr>
              <a:t>programme</a:t>
            </a:r>
            <a:r>
              <a:rPr lang="en-US" sz="2400" dirty="0" smtClean="0">
                <a:latin typeface="Palatino Linotype" panose="02040502050505030304" pitchFamily="18" charset="0"/>
              </a:rPr>
              <a:t> the </a:t>
            </a:r>
            <a:r>
              <a:rPr lang="en-US" sz="2400" dirty="0">
                <a:latin typeface="Palatino Linotype" panose="02040502050505030304" pitchFamily="18" charset="0"/>
              </a:rPr>
              <a:t>participants </a:t>
            </a:r>
            <a:r>
              <a:rPr lang="en-US" sz="2400" dirty="0" smtClean="0">
                <a:latin typeface="Palatino Linotype" panose="02040502050505030304" pitchFamily="18" charset="0"/>
              </a:rPr>
              <a:t>co-operating in the behavior are able to avoid the penalties/fines from the CA .</a:t>
            </a:r>
            <a:endParaRPr lang="en-US" sz="2400" dirty="0">
              <a:latin typeface="Palatino Linotype" panose="02040502050505030304" pitchFamily="18" charset="0"/>
            </a:endParaRPr>
          </a:p>
          <a:p>
            <a:endParaRPr lang="en-US" sz="2400" dirty="0" smtClean="0">
              <a:latin typeface="Palatino Linotype" panose="02040502050505030304" pitchFamily="18" charset="0"/>
            </a:endParaRP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Palatino"/>
              </a:rPr>
              <a:t>Cartel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24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Palatino Linotype" panose="02040502050505030304" pitchFamily="18" charset="0"/>
              </a:rPr>
              <a:t>Obtaining direct evidence of a cartel agreement; evidence that identifies a meeting or communication between the subjects and describes the substance of their agreement, requires special investigative tools and techniques, which may </a:t>
            </a:r>
            <a:r>
              <a:rPr lang="en-US" sz="2800" dirty="0" smtClean="0">
                <a:latin typeface="Palatino Linotype" panose="02040502050505030304" pitchFamily="18" charset="0"/>
              </a:rPr>
              <a:t>lack. </a:t>
            </a:r>
            <a:r>
              <a:rPr lang="en-US" sz="2800" dirty="0">
                <a:latin typeface="Palatino Linotype" panose="02040502050505030304" pitchFamily="18" charset="0"/>
              </a:rPr>
              <a:t>Hence </a:t>
            </a:r>
            <a:r>
              <a:rPr lang="en-US" sz="2800" dirty="0" smtClean="0">
                <a:latin typeface="Palatino Linotype" panose="02040502050505030304" pitchFamily="18" charset="0"/>
              </a:rPr>
              <a:t>the task </a:t>
            </a:r>
            <a:r>
              <a:rPr lang="en-US" sz="2800" dirty="0">
                <a:latin typeface="Palatino Linotype" panose="02040502050505030304" pitchFamily="18" charset="0"/>
              </a:rPr>
              <a:t>to prove existence without direct evidence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Palatino"/>
              </a:rPr>
              <a:t>Cartel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73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/>
          <a:p>
            <a:r>
              <a:rPr lang="en-US" sz="2400" dirty="0">
                <a:latin typeface="Palatino Linotype" panose="02040502050505030304" pitchFamily="18" charset="0"/>
              </a:rPr>
              <a:t>The benefits of offering leniency as a key part of anti-cartel enforcement action may be summarized as;</a:t>
            </a:r>
          </a:p>
          <a:p>
            <a:pPr marL="936625" lvl="1" indent="-571500">
              <a:buFont typeface="+mj-lt"/>
              <a:buAutoNum type="romanLcPeriod"/>
            </a:pPr>
            <a:r>
              <a:rPr lang="en-US" sz="2400" dirty="0">
                <a:latin typeface="Palatino Linotype" panose="02040502050505030304" pitchFamily="18" charset="0"/>
              </a:rPr>
              <a:t>Detection </a:t>
            </a:r>
          </a:p>
          <a:p>
            <a:pPr marL="936625" lvl="1" indent="-571500">
              <a:buFont typeface="+mj-lt"/>
              <a:buAutoNum type="romanLcPeriod"/>
            </a:pPr>
            <a:r>
              <a:rPr lang="en-US" sz="2400" dirty="0">
                <a:latin typeface="Palatino Linotype" panose="02040502050505030304" pitchFamily="18" charset="0"/>
              </a:rPr>
              <a:t>Desistence</a:t>
            </a:r>
          </a:p>
          <a:p>
            <a:pPr marL="936625" lvl="1" indent="-571500">
              <a:buFont typeface="+mj-lt"/>
              <a:buAutoNum type="romanLcPeriod"/>
            </a:pPr>
            <a:r>
              <a:rPr lang="en-US" sz="2400" dirty="0">
                <a:latin typeface="Palatino Linotype" panose="02040502050505030304" pitchFamily="18" charset="0"/>
              </a:rPr>
              <a:t> Deterrence</a:t>
            </a:r>
          </a:p>
          <a:p>
            <a:pPr marL="936625" lvl="1" indent="-571500">
              <a:buFont typeface="+mj-lt"/>
              <a:buAutoNum type="romanLcPeriod"/>
            </a:pPr>
            <a:r>
              <a:rPr lang="en-US" sz="2400" dirty="0">
                <a:latin typeface="Palatino Linotype" panose="02040502050505030304" pitchFamily="18" charset="0"/>
              </a:rPr>
              <a:t> Redress </a:t>
            </a:r>
          </a:p>
          <a:p>
            <a:endParaRPr lang="en-US" dirty="0"/>
          </a:p>
          <a:p>
            <a:pPr marL="109537" indent="0">
              <a:buNone/>
            </a:pPr>
            <a:endParaRPr lang="en-US" sz="1800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Palatino"/>
              </a:rPr>
              <a:t>Cartel background</a:t>
            </a:r>
            <a:endParaRPr lang="en-US" sz="3200" dirty="0">
              <a:latin typeface="Palatino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73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00594"/>
            <a:ext cx="8229600" cy="4525962"/>
          </a:xfrm>
        </p:spPr>
        <p:txBody>
          <a:bodyPr/>
          <a:lstStyle/>
          <a:p>
            <a:pPr marL="109537" lvl="0" indent="0">
              <a:buNone/>
            </a:pPr>
            <a:endParaRPr lang="en-US" sz="1800" dirty="0">
              <a:latin typeface="Palatino Linotype" panose="02040502050505030304" pitchFamily="18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sz="2400" dirty="0">
                <a:latin typeface="Palatino Linotype" panose="02040502050505030304" pitchFamily="18" charset="0"/>
              </a:rPr>
              <a:t>Undertaking a LP </a:t>
            </a:r>
            <a:r>
              <a:rPr lang="en-US" sz="2400" dirty="0" smtClean="0">
                <a:latin typeface="Palatino Linotype" panose="02040502050505030304" pitchFamily="18" charset="0"/>
              </a:rPr>
              <a:t>interview-</a:t>
            </a:r>
            <a:r>
              <a:rPr lang="en-US" sz="2400" dirty="0">
                <a:latin typeface="Palatino Linotype" panose="02040502050505030304" pitchFamily="18" charset="0"/>
              </a:rPr>
              <a:t> Key underpinnings </a:t>
            </a:r>
          </a:p>
          <a:p>
            <a:pPr marL="109537" indent="0">
              <a:buNone/>
            </a:pPr>
            <a:endParaRPr lang="en-US" sz="2400" b="1" dirty="0" smtClean="0">
              <a:latin typeface="Palatino Linotype" panose="02040502050505030304" pitchFamily="18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Palatino Linotype" panose="02040502050505030304" pitchFamily="18" charset="0"/>
              </a:rPr>
              <a:t>Introduction</a:t>
            </a:r>
            <a:endParaRPr lang="en-US" sz="2400" dirty="0">
              <a:latin typeface="Palatino Linotype" panose="02040502050505030304" pitchFamily="18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>
                <a:latin typeface="Palatino Linotype" panose="02040502050505030304" pitchFamily="18" charset="0"/>
              </a:rPr>
              <a:t>Nature of the products/service </a:t>
            </a:r>
            <a:endParaRPr lang="en-US" sz="2400" dirty="0" smtClean="0">
              <a:latin typeface="Palatino Linotype" panose="02040502050505030304" pitchFamily="18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Palatino Linotype" panose="02040502050505030304" pitchFamily="18" charset="0"/>
              </a:rPr>
              <a:t>How </a:t>
            </a:r>
            <a:r>
              <a:rPr lang="en-US" sz="2400" dirty="0">
                <a:latin typeface="Palatino Linotype" panose="02040502050505030304" pitchFamily="18" charset="0"/>
              </a:rPr>
              <a:t>competition works in the respective </a:t>
            </a:r>
            <a:r>
              <a:rPr lang="en-US" sz="2400" dirty="0" smtClean="0">
                <a:latin typeface="Palatino Linotype" panose="02040502050505030304" pitchFamily="18" charset="0"/>
              </a:rPr>
              <a:t>sector</a:t>
            </a:r>
            <a:endParaRPr lang="en-US" sz="2400" dirty="0">
              <a:latin typeface="Palatino Linotype" panose="02040502050505030304" pitchFamily="18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>
                <a:latin typeface="Palatino Linotype" panose="02040502050505030304" pitchFamily="18" charset="0"/>
              </a:rPr>
              <a:t>Is there regulation in the sector?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>
                <a:latin typeface="Palatino Linotype" panose="02040502050505030304" pitchFamily="18" charset="0"/>
              </a:rPr>
              <a:t>Any disruption in the way the product/service is </a:t>
            </a:r>
            <a:r>
              <a:rPr lang="en-US" sz="2400" dirty="0" smtClean="0">
                <a:latin typeface="Palatino Linotype" panose="02040502050505030304" pitchFamily="18" charset="0"/>
              </a:rPr>
              <a:t>provided.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  <a:p>
            <a:endParaRPr lang="en-US" sz="2400" dirty="0"/>
          </a:p>
          <a:p>
            <a:pPr marL="109537" indent="0">
              <a:buNone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382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Lessons learnt 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54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Palatino Linotype" panose="02040502050505030304" pitchFamily="18" charset="0"/>
              </a:rPr>
              <a:t>Interviewing </a:t>
            </a:r>
            <a:r>
              <a:rPr lang="en-US" b="1" dirty="0" smtClean="0">
                <a:latin typeface="Palatino Linotype" panose="02040502050505030304" pitchFamily="18" charset="0"/>
              </a:rPr>
              <a:t>techniques</a:t>
            </a:r>
            <a:endParaRPr lang="en-US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r>
              <a:rPr lang="en-US" dirty="0" smtClean="0">
                <a:latin typeface="Palatino Linotype" panose="02040502050505030304" pitchFamily="18" charset="0"/>
              </a:rPr>
              <a:t>It </a:t>
            </a:r>
            <a:r>
              <a:rPr lang="en-US" dirty="0">
                <a:latin typeface="Palatino Linotype" panose="02040502050505030304" pitchFamily="18" charset="0"/>
              </a:rPr>
              <a:t>is very hard for any offender to admit wrong doing.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>
                <a:latin typeface="Palatino Linotype" panose="02040502050505030304" pitchFamily="18" charset="0"/>
              </a:rPr>
              <a:t>Take time to build rapport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>
                <a:latin typeface="Palatino Linotype" panose="02040502050505030304" pitchFamily="18" charset="0"/>
              </a:rPr>
              <a:t>Set timelines for the key events in the exercise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>
                <a:latin typeface="Palatino Linotype" panose="02040502050505030304" pitchFamily="18" charset="0"/>
              </a:rPr>
              <a:t>Minimize use of common words that may distort and or divert the desired meaning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Lessons learnt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4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en-US" sz="2800" b="1" dirty="0">
                <a:latin typeface="Palatino Linotype" panose="02040502050505030304" pitchFamily="18" charset="0"/>
              </a:rPr>
              <a:t>Handling uncooperative </a:t>
            </a:r>
            <a:r>
              <a:rPr lang="en-US" sz="2800" b="1" dirty="0" smtClean="0">
                <a:latin typeface="Palatino Linotype" panose="02040502050505030304" pitchFamily="18" charset="0"/>
              </a:rPr>
              <a:t>employees</a:t>
            </a:r>
          </a:p>
          <a:p>
            <a:pPr marL="109537" indent="0">
              <a:buNone/>
            </a:pPr>
            <a:endParaRPr lang="en-US" sz="2800" b="1" dirty="0">
              <a:latin typeface="Palatino Linotype" panose="02040502050505030304" pitchFamily="18" charset="0"/>
            </a:endParaRPr>
          </a:p>
          <a:p>
            <a:pPr lvl="0"/>
            <a:r>
              <a:rPr lang="en-US" dirty="0">
                <a:latin typeface="Palatino Linotype" panose="02040502050505030304" pitchFamily="18" charset="0"/>
              </a:rPr>
              <a:t>Push </a:t>
            </a:r>
            <a:r>
              <a:rPr lang="en-US" dirty="0" smtClean="0">
                <a:latin typeface="Palatino Linotype" panose="02040502050505030304" pitchFamily="18" charset="0"/>
              </a:rPr>
              <a:t>the </a:t>
            </a:r>
            <a:r>
              <a:rPr lang="en-US" dirty="0">
                <a:latin typeface="Palatino Linotype" panose="02040502050505030304" pitchFamily="18" charset="0"/>
              </a:rPr>
              <a:t>agenda to the company management </a:t>
            </a:r>
            <a:endParaRPr lang="en-US" dirty="0" smtClean="0">
              <a:latin typeface="Palatino Linotype" panose="02040502050505030304" pitchFamily="18" charset="0"/>
            </a:endParaRPr>
          </a:p>
          <a:p>
            <a:pPr lvl="0"/>
            <a:r>
              <a:rPr lang="en-US" dirty="0" smtClean="0">
                <a:latin typeface="Palatino Linotype" panose="02040502050505030304" pitchFamily="18" charset="0"/>
              </a:rPr>
              <a:t>Patience</a:t>
            </a:r>
            <a:endParaRPr lang="en-US" dirty="0">
              <a:latin typeface="Palatino Linotype" panose="02040502050505030304" pitchFamily="18" charset="0"/>
            </a:endParaRPr>
          </a:p>
          <a:p>
            <a:r>
              <a:rPr lang="en-US" dirty="0" smtClean="0">
                <a:latin typeface="Palatino Linotype" panose="02040502050505030304" pitchFamily="18" charset="0"/>
              </a:rPr>
              <a:t>CA </a:t>
            </a:r>
            <a:r>
              <a:rPr lang="en-US" dirty="0">
                <a:latin typeface="Palatino Linotype" panose="02040502050505030304" pitchFamily="18" charset="0"/>
              </a:rPr>
              <a:t>may help the management </a:t>
            </a:r>
            <a:r>
              <a:rPr lang="en-US" dirty="0" smtClean="0">
                <a:latin typeface="Palatino Linotype" panose="02040502050505030304" pitchFamily="18" charset="0"/>
              </a:rPr>
              <a:t>to </a:t>
            </a:r>
            <a:r>
              <a:rPr lang="en-US" dirty="0">
                <a:latin typeface="Palatino Linotype" panose="02040502050505030304" pitchFamily="18" charset="0"/>
              </a:rPr>
              <a:t>get relevant information relevant to the conduct under investigation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Lessons learnt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sz="1050" smtClean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Prosperity"</a:t>
            </a:r>
            <a:endParaRPr lang="en-US" sz="105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8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endParaRPr lang="en-US" b="1" dirty="0"/>
          </a:p>
          <a:p>
            <a:pPr marL="109537" lvl="0" indent="0">
              <a:buNone/>
            </a:pPr>
            <a:r>
              <a:rPr lang="en-US" b="1" dirty="0">
                <a:latin typeface="Palatino Linotype" panose="02040502050505030304" pitchFamily="18" charset="0"/>
              </a:rPr>
              <a:t>Leniency application </a:t>
            </a:r>
            <a:r>
              <a:rPr lang="en-US" b="1" dirty="0" smtClean="0">
                <a:latin typeface="Palatino Linotype" panose="02040502050505030304" pitchFamily="18" charset="0"/>
              </a:rPr>
              <a:t>–</a:t>
            </a:r>
          </a:p>
          <a:p>
            <a:pPr lvl="0"/>
            <a:r>
              <a:rPr lang="en-US" dirty="0">
                <a:latin typeface="Palatino Linotype" panose="02040502050505030304" pitchFamily="18" charset="0"/>
              </a:rPr>
              <a:t>Understanding compliance- data and technology is very essential</a:t>
            </a:r>
          </a:p>
          <a:p>
            <a:pPr lvl="0"/>
            <a:r>
              <a:rPr lang="en-US" dirty="0">
                <a:latin typeface="Palatino Linotype" panose="02040502050505030304" pitchFamily="18" charset="0"/>
              </a:rPr>
              <a:t>What to do before engaging the </a:t>
            </a:r>
            <a:r>
              <a:rPr lang="en-US" dirty="0" smtClean="0">
                <a:latin typeface="Palatino Linotype" panose="02040502050505030304" pitchFamily="18" charset="0"/>
              </a:rPr>
              <a:t>CA </a:t>
            </a:r>
            <a:r>
              <a:rPr lang="en-US" dirty="0">
                <a:latin typeface="Palatino Linotype" panose="02040502050505030304" pitchFamily="18" charset="0"/>
              </a:rPr>
              <a:t>is focusing on the situation at hand since the CA does not have information on the cartel</a:t>
            </a:r>
            <a:r>
              <a:rPr lang="en-US" dirty="0"/>
              <a:t>.</a:t>
            </a:r>
          </a:p>
          <a:p>
            <a:pPr marL="109537" indent="0">
              <a:buNone/>
            </a:pPr>
            <a:endParaRPr lang="en-US" b="1" dirty="0"/>
          </a:p>
          <a:p>
            <a:pPr marL="109537" indent="0">
              <a:buNone/>
            </a:pPr>
            <a:endParaRPr lang="en-US" dirty="0"/>
          </a:p>
          <a:p>
            <a:pPr marL="109537" indent="0">
              <a:buNone/>
            </a:pPr>
            <a:endParaRPr lang="en-US" sz="1800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Palatino Linotype" panose="02040502050505030304" pitchFamily="18" charset="0"/>
              </a:rPr>
              <a:t>Leniency Perspectives from the Bar</a:t>
            </a:r>
            <a:endParaRPr lang="en-US" sz="36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50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23240</TotalTime>
  <Words>809</Words>
  <Application>Microsoft Office PowerPoint</Application>
  <PresentationFormat>On-screen Show (4:3)</PresentationFormat>
  <Paragraphs>144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Lucida Sans Unicode</vt:lpstr>
      <vt:lpstr>Palatino</vt:lpstr>
      <vt:lpstr>Palatino Linotype</vt:lpstr>
      <vt:lpstr>Verdana</vt:lpstr>
      <vt:lpstr>Wingdings</vt:lpstr>
      <vt:lpstr>Wingdings 2</vt:lpstr>
      <vt:lpstr>Wingdings 3</vt:lpstr>
      <vt:lpstr>Concourse</vt:lpstr>
      <vt:lpstr>Custom Design</vt:lpstr>
      <vt:lpstr>PowerPoint Presentation</vt:lpstr>
      <vt:lpstr>Session Outline </vt:lpstr>
      <vt:lpstr>Cartel background</vt:lpstr>
      <vt:lpstr>Cartel background</vt:lpstr>
      <vt:lpstr>Cartel background</vt:lpstr>
      <vt:lpstr>Lessons learnt  </vt:lpstr>
      <vt:lpstr>Lessons learnt</vt:lpstr>
      <vt:lpstr>Lessons learnt</vt:lpstr>
      <vt:lpstr>Leniency Perspectives from the Bar</vt:lpstr>
      <vt:lpstr>Leniency Perspectives from the Bar</vt:lpstr>
      <vt:lpstr>Leniency Perspectives from the Bar</vt:lpstr>
      <vt:lpstr>Leniency Perspectives from the Bar</vt:lpstr>
      <vt:lpstr>Leniency Perspectives from the Bar</vt:lpstr>
      <vt:lpstr>Leniency Perspectives from the Bar</vt:lpstr>
      <vt:lpstr>Leniency Perspectives from the Bar</vt:lpstr>
      <vt:lpstr>KEY 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ICN 2013: Regional Competition Networks</dc:title>
  <dc:creator>.user</dc:creator>
  <cp:lastModifiedBy>Truphosa Ashiko</cp:lastModifiedBy>
  <cp:revision>1215</cp:revision>
  <cp:lastPrinted>2018-11-01T13:48:25Z</cp:lastPrinted>
  <dcterms:created xsi:type="dcterms:W3CDTF">2013-04-16T04:53:56Z</dcterms:created>
  <dcterms:modified xsi:type="dcterms:W3CDTF">2024-03-27T10:45:20Z</dcterms:modified>
</cp:coreProperties>
</file>