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20"/>
  </p:notesMasterIdLst>
  <p:handoutMasterIdLst>
    <p:handoutMasterId r:id="rId21"/>
  </p:handoutMasterIdLst>
  <p:sldIdLst>
    <p:sldId id="613" r:id="rId3"/>
    <p:sldId id="615" r:id="rId4"/>
    <p:sldId id="605" r:id="rId5"/>
    <p:sldId id="606" r:id="rId6"/>
    <p:sldId id="609" r:id="rId7"/>
    <p:sldId id="610" r:id="rId8"/>
    <p:sldId id="601" r:id="rId9"/>
    <p:sldId id="602" r:id="rId10"/>
    <p:sldId id="603" r:id="rId11"/>
    <p:sldId id="611" r:id="rId12"/>
    <p:sldId id="616" r:id="rId13"/>
    <p:sldId id="620" r:id="rId14"/>
    <p:sldId id="622" r:id="rId15"/>
    <p:sldId id="623" r:id="rId16"/>
    <p:sldId id="625" r:id="rId17"/>
    <p:sldId id="618" r:id="rId18"/>
    <p:sldId id="617" r:id="rId19"/>
  </p:sldIdLst>
  <p:sldSz cx="9144000" cy="6858000" type="screen4x3"/>
  <p:notesSz cx="9296400" cy="7010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a:srgbClr val="9966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89539" autoAdjust="0"/>
  </p:normalViewPr>
  <p:slideViewPr>
    <p:cSldViewPr>
      <p:cViewPr varScale="1">
        <p:scale>
          <a:sx n="60" d="100"/>
          <a:sy n="60" d="100"/>
        </p:scale>
        <p:origin x="1500" y="56"/>
      </p:cViewPr>
      <p:guideLst>
        <p:guide orient="horz" pos="2160"/>
        <p:guide pos="2880"/>
      </p:guideLst>
    </p:cSldViewPr>
  </p:slideViewPr>
  <p:outlineViewPr>
    <p:cViewPr>
      <p:scale>
        <a:sx n="33" d="100"/>
        <a:sy n="33" d="100"/>
      </p:scale>
      <p:origin x="0" y="-527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10F82B-7905-4D53-8AA8-87E7CD9B6A17}"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906A464D-9C99-4C79-94AB-4B302D293515}">
      <dgm:prSet phldrT="[Text]"/>
      <dgm:spPr/>
      <dgm:t>
        <a:bodyPr/>
        <a:lstStyle/>
        <a:p>
          <a:r>
            <a:rPr lang="en-US" dirty="0" smtClean="0">
              <a:solidFill>
                <a:srgbClr val="C00000"/>
              </a:solidFill>
              <a:latin typeface="Palatino" panose="02040602050305020304" pitchFamily="18" charset="0"/>
            </a:rPr>
            <a:t>COMPETITION?</a:t>
          </a:r>
          <a:endParaRPr lang="en-US" dirty="0"/>
        </a:p>
      </dgm:t>
    </dgm:pt>
    <dgm:pt modelId="{4CF5285D-4143-476B-B4A0-489BEE51E54B}" type="parTrans" cxnId="{E3510897-3525-4478-A8D5-532386E9A95C}">
      <dgm:prSet/>
      <dgm:spPr/>
      <dgm:t>
        <a:bodyPr/>
        <a:lstStyle/>
        <a:p>
          <a:endParaRPr lang="en-US"/>
        </a:p>
      </dgm:t>
    </dgm:pt>
    <dgm:pt modelId="{F4B8F193-2D1C-434D-B55D-37DD6503B3E4}" type="sibTrans" cxnId="{E3510897-3525-4478-A8D5-532386E9A95C}">
      <dgm:prSet/>
      <dgm:spPr/>
      <dgm:t>
        <a:bodyPr/>
        <a:lstStyle/>
        <a:p>
          <a:endParaRPr lang="en-US"/>
        </a:p>
      </dgm:t>
    </dgm:pt>
    <dgm:pt modelId="{89601F08-0606-4FA2-88BD-F384B0D1AB78}">
      <dgm:prSet phldrT="[Text]" custT="1"/>
      <dgm:spPr/>
      <dgm:t>
        <a:bodyPr/>
        <a:lstStyle/>
        <a:p>
          <a:r>
            <a:rPr lang="en-US" sz="2800" dirty="0" smtClean="0">
              <a:latin typeface="Palatino" panose="02040602050305020304"/>
            </a:rPr>
            <a:t>Free Entry</a:t>
          </a:r>
        </a:p>
        <a:p>
          <a:r>
            <a:rPr lang="en-US" sz="2800" dirty="0" smtClean="0">
              <a:latin typeface="Palatino" panose="02040602050305020304"/>
            </a:rPr>
            <a:t>Independence in decisions among competitors</a:t>
          </a:r>
          <a:endParaRPr lang="en-US" sz="2800" dirty="0">
            <a:latin typeface="Palatino" panose="02040602050305020304"/>
          </a:endParaRPr>
        </a:p>
      </dgm:t>
    </dgm:pt>
    <dgm:pt modelId="{FDA9B875-64E1-4F1B-98D8-A82E5433277F}" type="parTrans" cxnId="{90135749-7F01-4302-B747-005135F399AE}">
      <dgm:prSet/>
      <dgm:spPr/>
      <dgm:t>
        <a:bodyPr/>
        <a:lstStyle/>
        <a:p>
          <a:endParaRPr lang="en-US"/>
        </a:p>
      </dgm:t>
    </dgm:pt>
    <dgm:pt modelId="{007FA3A2-DC1E-44D1-AB85-C463CCBC36F9}" type="sibTrans" cxnId="{90135749-7F01-4302-B747-005135F399AE}">
      <dgm:prSet/>
      <dgm:spPr/>
      <dgm:t>
        <a:bodyPr/>
        <a:lstStyle/>
        <a:p>
          <a:endParaRPr lang="en-US"/>
        </a:p>
      </dgm:t>
    </dgm:pt>
    <dgm:pt modelId="{D34DF602-9966-4EE0-8F62-A56366306D5B}">
      <dgm:prSet phldrT="[Text]" custT="1"/>
      <dgm:spPr/>
      <dgm:t>
        <a:bodyPr/>
        <a:lstStyle/>
        <a:p>
          <a:r>
            <a:rPr lang="en-US" sz="2800" dirty="0" smtClean="0">
              <a:latin typeface="Palatino" panose="02040602050305020304"/>
            </a:rPr>
            <a:t>Prices</a:t>
          </a:r>
        </a:p>
        <a:p>
          <a:r>
            <a:rPr lang="en-US" sz="2800" dirty="0" smtClean="0">
              <a:latin typeface="Palatino" panose="02040602050305020304"/>
            </a:rPr>
            <a:t>Quality</a:t>
          </a:r>
          <a:endParaRPr lang="en-US" sz="2800" dirty="0">
            <a:latin typeface="Palatino" panose="02040602050305020304"/>
          </a:endParaRPr>
        </a:p>
      </dgm:t>
    </dgm:pt>
    <dgm:pt modelId="{65E0363C-7126-43AB-9383-0E2F2D2FAED5}" type="parTrans" cxnId="{2D121EB4-3B18-4643-8392-70DBCC975773}">
      <dgm:prSet/>
      <dgm:spPr/>
      <dgm:t>
        <a:bodyPr/>
        <a:lstStyle/>
        <a:p>
          <a:endParaRPr lang="en-US"/>
        </a:p>
      </dgm:t>
    </dgm:pt>
    <dgm:pt modelId="{2DDECFAD-5F52-46E5-94EA-8F2099773ED0}" type="sibTrans" cxnId="{2D121EB4-3B18-4643-8392-70DBCC975773}">
      <dgm:prSet/>
      <dgm:spPr/>
      <dgm:t>
        <a:bodyPr/>
        <a:lstStyle/>
        <a:p>
          <a:endParaRPr lang="en-US"/>
        </a:p>
      </dgm:t>
    </dgm:pt>
    <dgm:pt modelId="{416FFFE6-9C00-4A4D-BE4A-E1B1D8C9397A}">
      <dgm:prSet phldrT="[Text]" custT="1"/>
      <dgm:spPr/>
      <dgm:t>
        <a:bodyPr/>
        <a:lstStyle/>
        <a:p>
          <a:r>
            <a:rPr lang="en-US" sz="2800" dirty="0" smtClean="0">
              <a:latin typeface="Palatino" panose="02040602050305020304"/>
            </a:rPr>
            <a:t>Profits</a:t>
          </a:r>
          <a:endParaRPr lang="en-US" sz="2800" dirty="0">
            <a:latin typeface="Palatino" panose="02040602050305020304"/>
          </a:endParaRPr>
        </a:p>
      </dgm:t>
    </dgm:pt>
    <dgm:pt modelId="{5E54291E-8613-4F7C-90C3-B21BBC64FB43}" type="parTrans" cxnId="{A92D85CE-55E7-4182-969E-112A0FADB7E0}">
      <dgm:prSet/>
      <dgm:spPr/>
      <dgm:t>
        <a:bodyPr/>
        <a:lstStyle/>
        <a:p>
          <a:endParaRPr lang="en-US"/>
        </a:p>
      </dgm:t>
    </dgm:pt>
    <dgm:pt modelId="{C929D47F-8984-4B2D-9E0B-9963F0CEBA08}" type="sibTrans" cxnId="{A92D85CE-55E7-4182-969E-112A0FADB7E0}">
      <dgm:prSet/>
      <dgm:spPr/>
      <dgm:t>
        <a:bodyPr/>
        <a:lstStyle/>
        <a:p>
          <a:endParaRPr lang="en-US"/>
        </a:p>
      </dgm:t>
    </dgm:pt>
    <dgm:pt modelId="{8E051DEB-D77B-41A5-8BD3-825B97576289}" type="pres">
      <dgm:prSet presAssocID="{7010F82B-7905-4D53-8AA8-87E7CD9B6A17}" presName="composite" presStyleCnt="0">
        <dgm:presLayoutVars>
          <dgm:chMax val="1"/>
          <dgm:dir/>
          <dgm:resizeHandles val="exact"/>
        </dgm:presLayoutVars>
      </dgm:prSet>
      <dgm:spPr/>
      <dgm:t>
        <a:bodyPr/>
        <a:lstStyle/>
        <a:p>
          <a:endParaRPr lang="en-US"/>
        </a:p>
      </dgm:t>
    </dgm:pt>
    <dgm:pt modelId="{15B3088A-BA57-419A-89D9-81CF60297C42}" type="pres">
      <dgm:prSet presAssocID="{906A464D-9C99-4C79-94AB-4B302D293515}" presName="roof" presStyleLbl="dkBgShp" presStyleIdx="0" presStyleCnt="2"/>
      <dgm:spPr/>
      <dgm:t>
        <a:bodyPr/>
        <a:lstStyle/>
        <a:p>
          <a:endParaRPr lang="en-US"/>
        </a:p>
      </dgm:t>
    </dgm:pt>
    <dgm:pt modelId="{17D05B8E-B77F-43E0-A541-49B58EC72C52}" type="pres">
      <dgm:prSet presAssocID="{906A464D-9C99-4C79-94AB-4B302D293515}" presName="pillars" presStyleCnt="0"/>
      <dgm:spPr/>
    </dgm:pt>
    <dgm:pt modelId="{8A3227D8-17E2-4268-90D2-635852C16B6A}" type="pres">
      <dgm:prSet presAssocID="{906A464D-9C99-4C79-94AB-4B302D293515}" presName="pillar1" presStyleLbl="node1" presStyleIdx="0" presStyleCnt="3">
        <dgm:presLayoutVars>
          <dgm:bulletEnabled val="1"/>
        </dgm:presLayoutVars>
      </dgm:prSet>
      <dgm:spPr/>
      <dgm:t>
        <a:bodyPr/>
        <a:lstStyle/>
        <a:p>
          <a:endParaRPr lang="en-US"/>
        </a:p>
      </dgm:t>
    </dgm:pt>
    <dgm:pt modelId="{339E218D-E66D-4016-8517-4E4CF46F8A9E}" type="pres">
      <dgm:prSet presAssocID="{D34DF602-9966-4EE0-8F62-A56366306D5B}" presName="pillarX" presStyleLbl="node1" presStyleIdx="1" presStyleCnt="3">
        <dgm:presLayoutVars>
          <dgm:bulletEnabled val="1"/>
        </dgm:presLayoutVars>
      </dgm:prSet>
      <dgm:spPr/>
      <dgm:t>
        <a:bodyPr/>
        <a:lstStyle/>
        <a:p>
          <a:endParaRPr lang="en-US"/>
        </a:p>
      </dgm:t>
    </dgm:pt>
    <dgm:pt modelId="{529A40B9-868D-47E6-90D5-172C314AD24D}" type="pres">
      <dgm:prSet presAssocID="{416FFFE6-9C00-4A4D-BE4A-E1B1D8C9397A}" presName="pillarX" presStyleLbl="node1" presStyleIdx="2" presStyleCnt="3">
        <dgm:presLayoutVars>
          <dgm:bulletEnabled val="1"/>
        </dgm:presLayoutVars>
      </dgm:prSet>
      <dgm:spPr/>
      <dgm:t>
        <a:bodyPr/>
        <a:lstStyle/>
        <a:p>
          <a:endParaRPr lang="en-US"/>
        </a:p>
      </dgm:t>
    </dgm:pt>
    <dgm:pt modelId="{F777B93F-D039-46FB-BE8F-91391A867090}" type="pres">
      <dgm:prSet presAssocID="{906A464D-9C99-4C79-94AB-4B302D293515}" presName="base" presStyleLbl="dkBgShp" presStyleIdx="1" presStyleCnt="2" custLinFactNeighborX="-482" custLinFactNeighborY="9297"/>
      <dgm:spPr/>
    </dgm:pt>
  </dgm:ptLst>
  <dgm:cxnLst>
    <dgm:cxn modelId="{F6BD8254-11BD-48EF-99A7-055EE46B96C1}" type="presOf" srcId="{416FFFE6-9C00-4A4D-BE4A-E1B1D8C9397A}" destId="{529A40B9-868D-47E6-90D5-172C314AD24D}" srcOrd="0" destOrd="0" presId="urn:microsoft.com/office/officeart/2005/8/layout/hList3"/>
    <dgm:cxn modelId="{88FAA4CC-8A62-4794-A8E2-6C03EE5CBC9A}" type="presOf" srcId="{906A464D-9C99-4C79-94AB-4B302D293515}" destId="{15B3088A-BA57-419A-89D9-81CF60297C42}" srcOrd="0" destOrd="0" presId="urn:microsoft.com/office/officeart/2005/8/layout/hList3"/>
    <dgm:cxn modelId="{90135749-7F01-4302-B747-005135F399AE}" srcId="{906A464D-9C99-4C79-94AB-4B302D293515}" destId="{89601F08-0606-4FA2-88BD-F384B0D1AB78}" srcOrd="0" destOrd="0" parTransId="{FDA9B875-64E1-4F1B-98D8-A82E5433277F}" sibTransId="{007FA3A2-DC1E-44D1-AB85-C463CCBC36F9}"/>
    <dgm:cxn modelId="{E3510897-3525-4478-A8D5-532386E9A95C}" srcId="{7010F82B-7905-4D53-8AA8-87E7CD9B6A17}" destId="{906A464D-9C99-4C79-94AB-4B302D293515}" srcOrd="0" destOrd="0" parTransId="{4CF5285D-4143-476B-B4A0-489BEE51E54B}" sibTransId="{F4B8F193-2D1C-434D-B55D-37DD6503B3E4}"/>
    <dgm:cxn modelId="{536FBBDC-38C4-416D-8CD4-AADB4F6BC0D7}" type="presOf" srcId="{7010F82B-7905-4D53-8AA8-87E7CD9B6A17}" destId="{8E051DEB-D77B-41A5-8BD3-825B97576289}" srcOrd="0" destOrd="0" presId="urn:microsoft.com/office/officeart/2005/8/layout/hList3"/>
    <dgm:cxn modelId="{A92D85CE-55E7-4182-969E-112A0FADB7E0}" srcId="{906A464D-9C99-4C79-94AB-4B302D293515}" destId="{416FFFE6-9C00-4A4D-BE4A-E1B1D8C9397A}" srcOrd="2" destOrd="0" parTransId="{5E54291E-8613-4F7C-90C3-B21BBC64FB43}" sibTransId="{C929D47F-8984-4B2D-9E0B-9963F0CEBA08}"/>
    <dgm:cxn modelId="{2D121EB4-3B18-4643-8392-70DBCC975773}" srcId="{906A464D-9C99-4C79-94AB-4B302D293515}" destId="{D34DF602-9966-4EE0-8F62-A56366306D5B}" srcOrd="1" destOrd="0" parTransId="{65E0363C-7126-43AB-9383-0E2F2D2FAED5}" sibTransId="{2DDECFAD-5F52-46E5-94EA-8F2099773ED0}"/>
    <dgm:cxn modelId="{8659404A-9E7A-4C8A-9FF2-733E629D2314}" type="presOf" srcId="{D34DF602-9966-4EE0-8F62-A56366306D5B}" destId="{339E218D-E66D-4016-8517-4E4CF46F8A9E}" srcOrd="0" destOrd="0" presId="urn:microsoft.com/office/officeart/2005/8/layout/hList3"/>
    <dgm:cxn modelId="{9AB3472B-7052-416A-9665-DA97A4DBB62F}" type="presOf" srcId="{89601F08-0606-4FA2-88BD-F384B0D1AB78}" destId="{8A3227D8-17E2-4268-90D2-635852C16B6A}" srcOrd="0" destOrd="0" presId="urn:microsoft.com/office/officeart/2005/8/layout/hList3"/>
    <dgm:cxn modelId="{C51144CD-B390-4310-A9CA-F8F6F6B06D22}" type="presParOf" srcId="{8E051DEB-D77B-41A5-8BD3-825B97576289}" destId="{15B3088A-BA57-419A-89D9-81CF60297C42}" srcOrd="0" destOrd="0" presId="urn:microsoft.com/office/officeart/2005/8/layout/hList3"/>
    <dgm:cxn modelId="{E04CA298-1926-460E-A6F0-183AAD5436D9}" type="presParOf" srcId="{8E051DEB-D77B-41A5-8BD3-825B97576289}" destId="{17D05B8E-B77F-43E0-A541-49B58EC72C52}" srcOrd="1" destOrd="0" presId="urn:microsoft.com/office/officeart/2005/8/layout/hList3"/>
    <dgm:cxn modelId="{AAF2C9D2-D9B8-40AA-8CA0-29AC0F7B15D2}" type="presParOf" srcId="{17D05B8E-B77F-43E0-A541-49B58EC72C52}" destId="{8A3227D8-17E2-4268-90D2-635852C16B6A}" srcOrd="0" destOrd="0" presId="urn:microsoft.com/office/officeart/2005/8/layout/hList3"/>
    <dgm:cxn modelId="{F4D0FC6C-2825-4EA8-A155-F3A0B1DCB098}" type="presParOf" srcId="{17D05B8E-B77F-43E0-A541-49B58EC72C52}" destId="{339E218D-E66D-4016-8517-4E4CF46F8A9E}" srcOrd="1" destOrd="0" presId="urn:microsoft.com/office/officeart/2005/8/layout/hList3"/>
    <dgm:cxn modelId="{B3B343CF-06DF-4D22-B099-0F4B3B58AA64}" type="presParOf" srcId="{17D05B8E-B77F-43E0-A541-49B58EC72C52}" destId="{529A40B9-868D-47E6-90D5-172C314AD24D}" srcOrd="2" destOrd="0" presId="urn:microsoft.com/office/officeart/2005/8/layout/hList3"/>
    <dgm:cxn modelId="{19D3532E-93DB-4DDE-A106-50A35B114597}" type="presParOf" srcId="{8E051DEB-D77B-41A5-8BD3-825B97576289}" destId="{F777B93F-D039-46FB-BE8F-91391A867090}"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6199E6-D967-43C2-BE28-F3631A2DFA4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3E5B86A2-10B2-49FB-BA32-CC60BEC6509A}">
      <dgm:prSet phldrT="[Text]"/>
      <dgm:spPr/>
      <dgm:t>
        <a:bodyPr/>
        <a:lstStyle/>
        <a:p>
          <a:r>
            <a:rPr lang="en-US" b="1" dirty="0" smtClean="0">
              <a:latin typeface="Palatino Linotype" panose="02040502050505030304" pitchFamily="18" charset="0"/>
            </a:rPr>
            <a:t>Horizontal Cartels</a:t>
          </a:r>
          <a:endParaRPr lang="en-US" dirty="0"/>
        </a:p>
      </dgm:t>
    </dgm:pt>
    <dgm:pt modelId="{BA0A3A5B-4B96-45CD-9B9B-1FB7858B2812}" type="parTrans" cxnId="{6D0583B0-5523-4131-ADD0-1018659AAAE9}">
      <dgm:prSet/>
      <dgm:spPr/>
      <dgm:t>
        <a:bodyPr/>
        <a:lstStyle/>
        <a:p>
          <a:endParaRPr lang="en-US"/>
        </a:p>
      </dgm:t>
    </dgm:pt>
    <dgm:pt modelId="{63727227-C7F1-4A6A-8D2A-9B08964CEE99}" type="sibTrans" cxnId="{6D0583B0-5523-4131-ADD0-1018659AAAE9}">
      <dgm:prSet/>
      <dgm:spPr/>
      <dgm:t>
        <a:bodyPr/>
        <a:lstStyle/>
        <a:p>
          <a:endParaRPr lang="en-US"/>
        </a:p>
      </dgm:t>
    </dgm:pt>
    <dgm:pt modelId="{E25C5035-5BBA-4AAE-8548-719650468EF4}">
      <dgm:prSet phldrT="[Text]"/>
      <dgm:spPr/>
      <dgm:t>
        <a:bodyPr/>
        <a:lstStyle/>
        <a:p>
          <a:r>
            <a:rPr lang="en-US" dirty="0" smtClean="0"/>
            <a:t>Independent undertakings</a:t>
          </a:r>
          <a:endParaRPr lang="en-US" dirty="0"/>
        </a:p>
      </dgm:t>
    </dgm:pt>
    <dgm:pt modelId="{825B2655-8ED4-4908-BAD4-AE3963C5EDC8}" type="parTrans" cxnId="{3142F078-879B-4295-A7BE-969A7FB4487A}">
      <dgm:prSet/>
      <dgm:spPr/>
      <dgm:t>
        <a:bodyPr/>
        <a:lstStyle/>
        <a:p>
          <a:endParaRPr lang="en-US"/>
        </a:p>
      </dgm:t>
    </dgm:pt>
    <dgm:pt modelId="{200DDEF0-358E-44B1-BD04-9A1027E932B4}" type="sibTrans" cxnId="{3142F078-879B-4295-A7BE-969A7FB4487A}">
      <dgm:prSet/>
      <dgm:spPr/>
      <dgm:t>
        <a:bodyPr/>
        <a:lstStyle/>
        <a:p>
          <a:endParaRPr lang="en-US"/>
        </a:p>
      </dgm:t>
    </dgm:pt>
    <dgm:pt modelId="{A8834FAB-2F43-4908-B76A-FD3EC91C83A7}">
      <dgm:prSet phldrT="[Text]"/>
      <dgm:spPr/>
      <dgm:t>
        <a:bodyPr/>
        <a:lstStyle/>
        <a:p>
          <a:r>
            <a:rPr lang="en-US" dirty="0" smtClean="0">
              <a:latin typeface="Palatino Linotype" panose="02040502050505030304" pitchFamily="18" charset="0"/>
            </a:rPr>
            <a:t>same level in the production or distribution chain </a:t>
          </a:r>
          <a:r>
            <a:rPr lang="en-US" dirty="0" err="1" smtClean="0">
              <a:latin typeface="Palatino Linotype" panose="02040502050505030304" pitchFamily="18" charset="0"/>
            </a:rPr>
            <a:t>i.e</a:t>
          </a:r>
          <a:r>
            <a:rPr lang="en-US" dirty="0" smtClean="0">
              <a:latin typeface="Palatino Linotype" panose="02040502050505030304" pitchFamily="18" charset="0"/>
            </a:rPr>
            <a:t> competitors</a:t>
          </a:r>
          <a:endParaRPr lang="en-US" dirty="0"/>
        </a:p>
      </dgm:t>
    </dgm:pt>
    <dgm:pt modelId="{F967A82C-65D9-423F-8EFA-368D9882EA4F}" type="parTrans" cxnId="{000A529B-23C1-4B5A-860E-412ECBDAB651}">
      <dgm:prSet/>
      <dgm:spPr/>
      <dgm:t>
        <a:bodyPr/>
        <a:lstStyle/>
        <a:p>
          <a:endParaRPr lang="en-US"/>
        </a:p>
      </dgm:t>
    </dgm:pt>
    <dgm:pt modelId="{34783186-524A-4B71-ABD7-350AF9F1D969}" type="sibTrans" cxnId="{000A529B-23C1-4B5A-860E-412ECBDAB651}">
      <dgm:prSet/>
      <dgm:spPr/>
      <dgm:t>
        <a:bodyPr/>
        <a:lstStyle/>
        <a:p>
          <a:endParaRPr lang="en-US"/>
        </a:p>
      </dgm:t>
    </dgm:pt>
    <dgm:pt modelId="{14085586-BA29-45F0-A0FE-6C14EF4188D1}">
      <dgm:prSet phldrT="[Text]"/>
      <dgm:spPr/>
      <dgm:t>
        <a:bodyPr/>
        <a:lstStyle/>
        <a:p>
          <a:r>
            <a:rPr lang="en-US" b="1" dirty="0" smtClean="0">
              <a:latin typeface="Palatino Linotype" panose="02040502050505030304" pitchFamily="18" charset="0"/>
            </a:rPr>
            <a:t>Vertical Cartels</a:t>
          </a:r>
          <a:endParaRPr lang="en-US" dirty="0"/>
        </a:p>
      </dgm:t>
    </dgm:pt>
    <dgm:pt modelId="{3554E060-1C44-4C7F-A376-07EA9E510B56}" type="parTrans" cxnId="{62DD2563-6AC8-459E-978B-82235813B19E}">
      <dgm:prSet/>
      <dgm:spPr/>
      <dgm:t>
        <a:bodyPr/>
        <a:lstStyle/>
        <a:p>
          <a:endParaRPr lang="en-US"/>
        </a:p>
      </dgm:t>
    </dgm:pt>
    <dgm:pt modelId="{70C193A9-EB2B-4C07-836F-2FECC0AA6E67}" type="sibTrans" cxnId="{62DD2563-6AC8-459E-978B-82235813B19E}">
      <dgm:prSet/>
      <dgm:spPr/>
      <dgm:t>
        <a:bodyPr/>
        <a:lstStyle/>
        <a:p>
          <a:endParaRPr lang="en-US"/>
        </a:p>
      </dgm:t>
    </dgm:pt>
    <dgm:pt modelId="{7F21EBE1-ED3E-40E2-A461-44E3ED52EB90}">
      <dgm:prSet phldrT="[Text]"/>
      <dgm:spPr/>
      <dgm:t>
        <a:bodyPr/>
        <a:lstStyle/>
        <a:p>
          <a:r>
            <a:rPr lang="en-US" dirty="0" smtClean="0">
              <a:latin typeface="Palatino Linotype" panose="02040502050505030304" pitchFamily="18" charset="0"/>
            </a:rPr>
            <a:t>upstream firm and a downstream firm</a:t>
          </a:r>
          <a:endParaRPr lang="en-US" dirty="0"/>
        </a:p>
      </dgm:t>
    </dgm:pt>
    <dgm:pt modelId="{61317561-AA5D-4489-9BBE-6171B8F9EB23}" type="parTrans" cxnId="{F8F288DE-5259-445F-960D-1F8C55D204AA}">
      <dgm:prSet/>
      <dgm:spPr/>
      <dgm:t>
        <a:bodyPr/>
        <a:lstStyle/>
        <a:p>
          <a:endParaRPr lang="en-US"/>
        </a:p>
      </dgm:t>
    </dgm:pt>
    <dgm:pt modelId="{380714DB-2D32-4E79-8374-C64C8FDB1FF2}" type="sibTrans" cxnId="{F8F288DE-5259-445F-960D-1F8C55D204AA}">
      <dgm:prSet/>
      <dgm:spPr/>
      <dgm:t>
        <a:bodyPr/>
        <a:lstStyle/>
        <a:p>
          <a:endParaRPr lang="en-US"/>
        </a:p>
      </dgm:t>
    </dgm:pt>
    <dgm:pt modelId="{1422FA34-4692-4EC0-9A24-25D7A2FF160D}">
      <dgm:prSet phldrT="[Text]"/>
      <dgm:spPr/>
      <dgm:t>
        <a:bodyPr/>
        <a:lstStyle/>
        <a:p>
          <a:r>
            <a:rPr lang="en-US" dirty="0" smtClean="0">
              <a:latin typeface="Palatino Linotype" panose="02040502050505030304" pitchFamily="18" charset="0"/>
            </a:rPr>
            <a:t>independent economic operators </a:t>
          </a:r>
          <a:r>
            <a:rPr lang="en-US" dirty="0" err="1" smtClean="0">
              <a:latin typeface="Palatino Linotype" panose="02040502050505030304" pitchFamily="18" charset="0"/>
            </a:rPr>
            <a:t>i.e</a:t>
          </a:r>
          <a:r>
            <a:rPr lang="en-US" dirty="0" smtClean="0">
              <a:latin typeface="Palatino Linotype" panose="02040502050505030304" pitchFamily="18" charset="0"/>
            </a:rPr>
            <a:t> an undertaking and its customers or suppliers.</a:t>
          </a:r>
          <a:endParaRPr lang="en-US" dirty="0"/>
        </a:p>
      </dgm:t>
    </dgm:pt>
    <dgm:pt modelId="{98465DC7-4361-4239-820B-DD0BC7F5055A}" type="parTrans" cxnId="{F51558C2-1C33-4DA8-91C0-118D96C431C2}">
      <dgm:prSet/>
      <dgm:spPr/>
      <dgm:t>
        <a:bodyPr/>
        <a:lstStyle/>
        <a:p>
          <a:endParaRPr lang="en-US"/>
        </a:p>
      </dgm:t>
    </dgm:pt>
    <dgm:pt modelId="{D558F891-7DB8-4A41-A5B3-13042AB969C0}" type="sibTrans" cxnId="{F51558C2-1C33-4DA8-91C0-118D96C431C2}">
      <dgm:prSet/>
      <dgm:spPr/>
      <dgm:t>
        <a:bodyPr/>
        <a:lstStyle/>
        <a:p>
          <a:endParaRPr lang="en-US"/>
        </a:p>
      </dgm:t>
    </dgm:pt>
    <dgm:pt modelId="{65413C65-D15E-4CF9-8E1E-2D1FE03E4310}">
      <dgm:prSet phldrT="[Text]"/>
      <dgm:spPr/>
      <dgm:t>
        <a:bodyPr/>
        <a:lstStyle/>
        <a:p>
          <a:r>
            <a:rPr lang="en-US" dirty="0" smtClean="0">
              <a:latin typeface="Palatino" panose="02040602050305020304"/>
            </a:rPr>
            <a:t>Severe if it limits inter brand competition</a:t>
          </a:r>
          <a:endParaRPr lang="en-US" dirty="0">
            <a:latin typeface="Palatino" panose="02040602050305020304"/>
          </a:endParaRPr>
        </a:p>
      </dgm:t>
    </dgm:pt>
    <dgm:pt modelId="{C4F2CBBC-6DC2-41FE-807C-B57F5DEE60A6}" type="parTrans" cxnId="{A7503636-56A3-4A03-B69C-3DC3A546026E}">
      <dgm:prSet/>
      <dgm:spPr/>
      <dgm:t>
        <a:bodyPr/>
        <a:lstStyle/>
        <a:p>
          <a:endParaRPr lang="en-US"/>
        </a:p>
      </dgm:t>
    </dgm:pt>
    <dgm:pt modelId="{A5B91A72-F21C-41B7-B41A-EEB6AE0E5AF3}" type="sibTrans" cxnId="{A7503636-56A3-4A03-B69C-3DC3A546026E}">
      <dgm:prSet/>
      <dgm:spPr/>
      <dgm:t>
        <a:bodyPr/>
        <a:lstStyle/>
        <a:p>
          <a:endParaRPr lang="en-US"/>
        </a:p>
      </dgm:t>
    </dgm:pt>
    <dgm:pt modelId="{259B110B-5B44-4AC2-A00F-3E8B1B527721}" type="pres">
      <dgm:prSet presAssocID="{0C6199E6-D967-43C2-BE28-F3631A2DFA43}" presName="Name0" presStyleCnt="0">
        <dgm:presLayoutVars>
          <dgm:dir/>
          <dgm:animLvl val="lvl"/>
          <dgm:resizeHandles/>
        </dgm:presLayoutVars>
      </dgm:prSet>
      <dgm:spPr/>
      <dgm:t>
        <a:bodyPr/>
        <a:lstStyle/>
        <a:p>
          <a:endParaRPr lang="en-US"/>
        </a:p>
      </dgm:t>
    </dgm:pt>
    <dgm:pt modelId="{AC1430EF-1089-425A-BB69-B5654D3F863A}" type="pres">
      <dgm:prSet presAssocID="{3E5B86A2-10B2-49FB-BA32-CC60BEC6509A}" presName="linNode" presStyleCnt="0"/>
      <dgm:spPr/>
    </dgm:pt>
    <dgm:pt modelId="{E42E624B-DCC7-4941-9EFE-B2262879AD15}" type="pres">
      <dgm:prSet presAssocID="{3E5B86A2-10B2-49FB-BA32-CC60BEC6509A}" presName="parentShp" presStyleLbl="node1" presStyleIdx="0" presStyleCnt="2">
        <dgm:presLayoutVars>
          <dgm:bulletEnabled val="1"/>
        </dgm:presLayoutVars>
      </dgm:prSet>
      <dgm:spPr/>
      <dgm:t>
        <a:bodyPr/>
        <a:lstStyle/>
        <a:p>
          <a:endParaRPr lang="en-US"/>
        </a:p>
      </dgm:t>
    </dgm:pt>
    <dgm:pt modelId="{DFECC9B2-7F88-43BA-8933-03608893E4F0}" type="pres">
      <dgm:prSet presAssocID="{3E5B86A2-10B2-49FB-BA32-CC60BEC6509A}" presName="childShp" presStyleLbl="bgAccFollowNode1" presStyleIdx="0" presStyleCnt="2">
        <dgm:presLayoutVars>
          <dgm:bulletEnabled val="1"/>
        </dgm:presLayoutVars>
      </dgm:prSet>
      <dgm:spPr/>
      <dgm:t>
        <a:bodyPr/>
        <a:lstStyle/>
        <a:p>
          <a:endParaRPr lang="en-US"/>
        </a:p>
      </dgm:t>
    </dgm:pt>
    <dgm:pt modelId="{C656BE98-8697-43F8-982D-BDCE9DCA948A}" type="pres">
      <dgm:prSet presAssocID="{63727227-C7F1-4A6A-8D2A-9B08964CEE99}" presName="spacing" presStyleCnt="0"/>
      <dgm:spPr/>
    </dgm:pt>
    <dgm:pt modelId="{940417DC-B239-403A-90DF-4F193B130941}" type="pres">
      <dgm:prSet presAssocID="{14085586-BA29-45F0-A0FE-6C14EF4188D1}" presName="linNode" presStyleCnt="0"/>
      <dgm:spPr/>
    </dgm:pt>
    <dgm:pt modelId="{274A9B89-86D0-439E-AB88-10FADBED1E5A}" type="pres">
      <dgm:prSet presAssocID="{14085586-BA29-45F0-A0FE-6C14EF4188D1}" presName="parentShp" presStyleLbl="node1" presStyleIdx="1" presStyleCnt="2">
        <dgm:presLayoutVars>
          <dgm:bulletEnabled val="1"/>
        </dgm:presLayoutVars>
      </dgm:prSet>
      <dgm:spPr/>
      <dgm:t>
        <a:bodyPr/>
        <a:lstStyle/>
        <a:p>
          <a:endParaRPr lang="en-US"/>
        </a:p>
      </dgm:t>
    </dgm:pt>
    <dgm:pt modelId="{39CA80F0-1D59-4BD5-A9AF-8409C79E65D7}" type="pres">
      <dgm:prSet presAssocID="{14085586-BA29-45F0-A0FE-6C14EF4188D1}" presName="childShp" presStyleLbl="bgAccFollowNode1" presStyleIdx="1" presStyleCnt="2">
        <dgm:presLayoutVars>
          <dgm:bulletEnabled val="1"/>
        </dgm:presLayoutVars>
      </dgm:prSet>
      <dgm:spPr/>
      <dgm:t>
        <a:bodyPr/>
        <a:lstStyle/>
        <a:p>
          <a:endParaRPr lang="en-US"/>
        </a:p>
      </dgm:t>
    </dgm:pt>
  </dgm:ptLst>
  <dgm:cxnLst>
    <dgm:cxn modelId="{F0888E71-0267-4E54-9857-469925858D1D}" type="presOf" srcId="{7F21EBE1-ED3E-40E2-A461-44E3ED52EB90}" destId="{39CA80F0-1D59-4BD5-A9AF-8409C79E65D7}" srcOrd="0" destOrd="0" presId="urn:microsoft.com/office/officeart/2005/8/layout/vList6"/>
    <dgm:cxn modelId="{A7503636-56A3-4A03-B69C-3DC3A546026E}" srcId="{14085586-BA29-45F0-A0FE-6C14EF4188D1}" destId="{65413C65-D15E-4CF9-8E1E-2D1FE03E4310}" srcOrd="2" destOrd="0" parTransId="{C4F2CBBC-6DC2-41FE-807C-B57F5DEE60A6}" sibTransId="{A5B91A72-F21C-41B7-B41A-EEB6AE0E5AF3}"/>
    <dgm:cxn modelId="{74EFE761-BC05-4D81-B55C-0DE2CA2DA5A9}" type="presOf" srcId="{0C6199E6-D967-43C2-BE28-F3631A2DFA43}" destId="{259B110B-5B44-4AC2-A00F-3E8B1B527721}" srcOrd="0" destOrd="0" presId="urn:microsoft.com/office/officeart/2005/8/layout/vList6"/>
    <dgm:cxn modelId="{B05767F1-6CCC-411F-AA57-EC4FFB1A18EA}" type="presOf" srcId="{A8834FAB-2F43-4908-B76A-FD3EC91C83A7}" destId="{DFECC9B2-7F88-43BA-8933-03608893E4F0}" srcOrd="0" destOrd="1" presId="urn:microsoft.com/office/officeart/2005/8/layout/vList6"/>
    <dgm:cxn modelId="{6D0583B0-5523-4131-ADD0-1018659AAAE9}" srcId="{0C6199E6-D967-43C2-BE28-F3631A2DFA43}" destId="{3E5B86A2-10B2-49FB-BA32-CC60BEC6509A}" srcOrd="0" destOrd="0" parTransId="{BA0A3A5B-4B96-45CD-9B9B-1FB7858B2812}" sibTransId="{63727227-C7F1-4A6A-8D2A-9B08964CEE99}"/>
    <dgm:cxn modelId="{F8F288DE-5259-445F-960D-1F8C55D204AA}" srcId="{14085586-BA29-45F0-A0FE-6C14EF4188D1}" destId="{7F21EBE1-ED3E-40E2-A461-44E3ED52EB90}" srcOrd="0" destOrd="0" parTransId="{61317561-AA5D-4489-9BBE-6171B8F9EB23}" sibTransId="{380714DB-2D32-4E79-8374-C64C8FDB1FF2}"/>
    <dgm:cxn modelId="{699F6D84-FB90-43DA-9AF9-8B17160E1D08}" type="presOf" srcId="{1422FA34-4692-4EC0-9A24-25D7A2FF160D}" destId="{39CA80F0-1D59-4BD5-A9AF-8409C79E65D7}" srcOrd="0" destOrd="1" presId="urn:microsoft.com/office/officeart/2005/8/layout/vList6"/>
    <dgm:cxn modelId="{FAC3D5C4-1611-453E-94C1-0C2DD67C71E1}" type="presOf" srcId="{3E5B86A2-10B2-49FB-BA32-CC60BEC6509A}" destId="{E42E624B-DCC7-4941-9EFE-B2262879AD15}" srcOrd="0" destOrd="0" presId="urn:microsoft.com/office/officeart/2005/8/layout/vList6"/>
    <dgm:cxn modelId="{A36A64C7-BF28-4555-A695-7071115E4F9E}" type="presOf" srcId="{65413C65-D15E-4CF9-8E1E-2D1FE03E4310}" destId="{39CA80F0-1D59-4BD5-A9AF-8409C79E65D7}" srcOrd="0" destOrd="2" presId="urn:microsoft.com/office/officeart/2005/8/layout/vList6"/>
    <dgm:cxn modelId="{3142F078-879B-4295-A7BE-969A7FB4487A}" srcId="{3E5B86A2-10B2-49FB-BA32-CC60BEC6509A}" destId="{E25C5035-5BBA-4AAE-8548-719650468EF4}" srcOrd="0" destOrd="0" parTransId="{825B2655-8ED4-4908-BAD4-AE3963C5EDC8}" sibTransId="{200DDEF0-358E-44B1-BD04-9A1027E932B4}"/>
    <dgm:cxn modelId="{000A529B-23C1-4B5A-860E-412ECBDAB651}" srcId="{3E5B86A2-10B2-49FB-BA32-CC60BEC6509A}" destId="{A8834FAB-2F43-4908-B76A-FD3EC91C83A7}" srcOrd="1" destOrd="0" parTransId="{F967A82C-65D9-423F-8EFA-368D9882EA4F}" sibTransId="{34783186-524A-4B71-ABD7-350AF9F1D969}"/>
    <dgm:cxn modelId="{E9BD031E-0B86-4F51-8302-9B0F47B9955D}" type="presOf" srcId="{14085586-BA29-45F0-A0FE-6C14EF4188D1}" destId="{274A9B89-86D0-439E-AB88-10FADBED1E5A}" srcOrd="0" destOrd="0" presId="urn:microsoft.com/office/officeart/2005/8/layout/vList6"/>
    <dgm:cxn modelId="{F51558C2-1C33-4DA8-91C0-118D96C431C2}" srcId="{14085586-BA29-45F0-A0FE-6C14EF4188D1}" destId="{1422FA34-4692-4EC0-9A24-25D7A2FF160D}" srcOrd="1" destOrd="0" parTransId="{98465DC7-4361-4239-820B-DD0BC7F5055A}" sibTransId="{D558F891-7DB8-4A41-A5B3-13042AB969C0}"/>
    <dgm:cxn modelId="{62DD2563-6AC8-459E-978B-82235813B19E}" srcId="{0C6199E6-D967-43C2-BE28-F3631A2DFA43}" destId="{14085586-BA29-45F0-A0FE-6C14EF4188D1}" srcOrd="1" destOrd="0" parTransId="{3554E060-1C44-4C7F-A376-07EA9E510B56}" sibTransId="{70C193A9-EB2B-4C07-836F-2FECC0AA6E67}"/>
    <dgm:cxn modelId="{BF3F2F23-DA95-4830-B75C-A22F2A2EC2D9}" type="presOf" srcId="{E25C5035-5BBA-4AAE-8548-719650468EF4}" destId="{DFECC9B2-7F88-43BA-8933-03608893E4F0}" srcOrd="0" destOrd="0" presId="urn:microsoft.com/office/officeart/2005/8/layout/vList6"/>
    <dgm:cxn modelId="{24720078-4E5B-4BD0-A106-77E1AF1EAD36}" type="presParOf" srcId="{259B110B-5B44-4AC2-A00F-3E8B1B527721}" destId="{AC1430EF-1089-425A-BB69-B5654D3F863A}" srcOrd="0" destOrd="0" presId="urn:microsoft.com/office/officeart/2005/8/layout/vList6"/>
    <dgm:cxn modelId="{3C5C8824-3547-4E5E-B027-51D98CFF3EAD}" type="presParOf" srcId="{AC1430EF-1089-425A-BB69-B5654D3F863A}" destId="{E42E624B-DCC7-4941-9EFE-B2262879AD15}" srcOrd="0" destOrd="0" presId="urn:microsoft.com/office/officeart/2005/8/layout/vList6"/>
    <dgm:cxn modelId="{96D1D28C-F00F-4906-9346-92893CC2746B}" type="presParOf" srcId="{AC1430EF-1089-425A-BB69-B5654D3F863A}" destId="{DFECC9B2-7F88-43BA-8933-03608893E4F0}" srcOrd="1" destOrd="0" presId="urn:microsoft.com/office/officeart/2005/8/layout/vList6"/>
    <dgm:cxn modelId="{4C045390-B923-4795-B719-CD32BE79BB41}" type="presParOf" srcId="{259B110B-5B44-4AC2-A00F-3E8B1B527721}" destId="{C656BE98-8697-43F8-982D-BDCE9DCA948A}" srcOrd="1" destOrd="0" presId="urn:microsoft.com/office/officeart/2005/8/layout/vList6"/>
    <dgm:cxn modelId="{06B09263-F2EC-4149-9993-E19CF746EF5C}" type="presParOf" srcId="{259B110B-5B44-4AC2-A00F-3E8B1B527721}" destId="{940417DC-B239-403A-90DF-4F193B130941}" srcOrd="2" destOrd="0" presId="urn:microsoft.com/office/officeart/2005/8/layout/vList6"/>
    <dgm:cxn modelId="{636F24F5-F9DB-4734-8255-4D4A9088A681}" type="presParOf" srcId="{940417DC-B239-403A-90DF-4F193B130941}" destId="{274A9B89-86D0-439E-AB88-10FADBED1E5A}" srcOrd="0" destOrd="0" presId="urn:microsoft.com/office/officeart/2005/8/layout/vList6"/>
    <dgm:cxn modelId="{16D57F17-BB4A-42C1-B26F-68B7DB2B91A4}" type="presParOf" srcId="{940417DC-B239-403A-90DF-4F193B130941}" destId="{39CA80F0-1D59-4BD5-A9AF-8409C79E65D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0B41F0-357C-45F5-BDCE-954FB7E0D60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3888BDC-10F4-45CF-9C8D-AEF53E91EDF4}">
      <dgm:prSet phldrT="[Text]"/>
      <dgm:spPr/>
      <dgm:t>
        <a:bodyPr/>
        <a:lstStyle/>
        <a:p>
          <a:r>
            <a:rPr lang="en-US" dirty="0" smtClean="0">
              <a:latin typeface="Palatino Linotype" panose="02040502050505030304" pitchFamily="18" charset="0"/>
            </a:rPr>
            <a:t>Direct evidence</a:t>
          </a:r>
          <a:endParaRPr lang="en-US" dirty="0"/>
        </a:p>
      </dgm:t>
    </dgm:pt>
    <dgm:pt modelId="{DFDE4D2D-3540-434A-BF05-364E970B37B4}" type="parTrans" cxnId="{506E6EC8-AC67-4B50-87E7-E6E4184D94C4}">
      <dgm:prSet/>
      <dgm:spPr/>
      <dgm:t>
        <a:bodyPr/>
        <a:lstStyle/>
        <a:p>
          <a:endParaRPr lang="en-US"/>
        </a:p>
      </dgm:t>
    </dgm:pt>
    <dgm:pt modelId="{053ACFBC-A4B7-4723-B25A-6C8F08417EB1}" type="sibTrans" cxnId="{506E6EC8-AC67-4B50-87E7-E6E4184D94C4}">
      <dgm:prSet/>
      <dgm:spPr/>
      <dgm:t>
        <a:bodyPr/>
        <a:lstStyle/>
        <a:p>
          <a:endParaRPr lang="en-US"/>
        </a:p>
      </dgm:t>
    </dgm:pt>
    <dgm:pt modelId="{A7AB0BAE-95D5-4FF8-8BE9-521A71184733}">
      <dgm:prSet phldrT="[Text]"/>
      <dgm:spPr/>
      <dgm:t>
        <a:bodyPr/>
        <a:lstStyle/>
        <a:p>
          <a:r>
            <a:rPr lang="en-US" dirty="0" smtClean="0">
              <a:latin typeface="Palatino"/>
            </a:rPr>
            <a:t>Empirical</a:t>
          </a:r>
          <a:endParaRPr lang="en-US" dirty="0">
            <a:latin typeface="Palatino"/>
          </a:endParaRPr>
        </a:p>
      </dgm:t>
    </dgm:pt>
    <dgm:pt modelId="{3F88B0B3-B1A9-421E-A859-B20D50CFB62D}" type="parTrans" cxnId="{5F4FC542-14E4-46BB-89F2-7A258B4081CE}">
      <dgm:prSet/>
      <dgm:spPr/>
      <dgm:t>
        <a:bodyPr/>
        <a:lstStyle/>
        <a:p>
          <a:endParaRPr lang="en-US"/>
        </a:p>
      </dgm:t>
    </dgm:pt>
    <dgm:pt modelId="{D57EFA33-5AEE-4016-B8D0-87642B90EAB3}" type="sibTrans" cxnId="{5F4FC542-14E4-46BB-89F2-7A258B4081CE}">
      <dgm:prSet/>
      <dgm:spPr/>
      <dgm:t>
        <a:bodyPr/>
        <a:lstStyle/>
        <a:p>
          <a:endParaRPr lang="en-US"/>
        </a:p>
      </dgm:t>
    </dgm:pt>
    <dgm:pt modelId="{260C6D4F-D07F-4154-B65A-31AF7633D81F}">
      <dgm:prSet phldrT="[Text]"/>
      <dgm:spPr/>
      <dgm:t>
        <a:bodyPr/>
        <a:lstStyle/>
        <a:p>
          <a:r>
            <a:rPr lang="en-US" dirty="0" smtClean="0">
              <a:latin typeface="Palatino Linotype" panose="02040502050505030304" pitchFamily="18" charset="0"/>
            </a:rPr>
            <a:t>Circumstantial evidence</a:t>
          </a:r>
          <a:endParaRPr lang="en-US" dirty="0"/>
        </a:p>
      </dgm:t>
    </dgm:pt>
    <dgm:pt modelId="{5E823451-920F-429D-B1EA-4755178A49F2}" type="parTrans" cxnId="{7E9B3DE1-7CD2-48EA-BF09-4BEDF4E0C7A2}">
      <dgm:prSet/>
      <dgm:spPr/>
      <dgm:t>
        <a:bodyPr/>
        <a:lstStyle/>
        <a:p>
          <a:endParaRPr lang="en-US"/>
        </a:p>
      </dgm:t>
    </dgm:pt>
    <dgm:pt modelId="{D351E497-F15D-4CFE-A1C6-70BA657E2BD0}" type="sibTrans" cxnId="{7E9B3DE1-7CD2-48EA-BF09-4BEDF4E0C7A2}">
      <dgm:prSet/>
      <dgm:spPr/>
      <dgm:t>
        <a:bodyPr/>
        <a:lstStyle/>
        <a:p>
          <a:endParaRPr lang="en-US"/>
        </a:p>
      </dgm:t>
    </dgm:pt>
    <dgm:pt modelId="{B7F2F7A4-4F78-4C5B-B141-66EA6CDB7F74}">
      <dgm:prSet phldrT="[Text]"/>
      <dgm:spPr/>
      <dgm:t>
        <a:bodyPr/>
        <a:lstStyle/>
        <a:p>
          <a:r>
            <a:rPr lang="en-US" dirty="0" smtClean="0">
              <a:latin typeface="Palatino"/>
            </a:rPr>
            <a:t>Logical inference</a:t>
          </a:r>
          <a:endParaRPr lang="en-US" dirty="0">
            <a:latin typeface="Palatino"/>
          </a:endParaRPr>
        </a:p>
      </dgm:t>
    </dgm:pt>
    <dgm:pt modelId="{650951AC-78B5-4DBE-97C8-0F5AB748E1A9}" type="parTrans" cxnId="{3136C7CB-47A7-4827-83B4-09440721970C}">
      <dgm:prSet/>
      <dgm:spPr/>
      <dgm:t>
        <a:bodyPr/>
        <a:lstStyle/>
        <a:p>
          <a:endParaRPr lang="en-US"/>
        </a:p>
      </dgm:t>
    </dgm:pt>
    <dgm:pt modelId="{7229149B-9778-42B1-A3B9-97F2979A4F30}" type="sibTrans" cxnId="{3136C7CB-47A7-4827-83B4-09440721970C}">
      <dgm:prSet/>
      <dgm:spPr/>
      <dgm:t>
        <a:bodyPr/>
        <a:lstStyle/>
        <a:p>
          <a:endParaRPr lang="en-US"/>
        </a:p>
      </dgm:t>
    </dgm:pt>
    <dgm:pt modelId="{0E9030AC-3389-4607-9BC8-39B5F05965C3}">
      <dgm:prSet phldrT="[Text]"/>
      <dgm:spPr/>
      <dgm:t>
        <a:bodyPr/>
        <a:lstStyle/>
        <a:p>
          <a:r>
            <a:rPr lang="en-US" dirty="0" smtClean="0">
              <a:latin typeface="Palatino Linotype" panose="02040502050505030304" pitchFamily="18" charset="0"/>
            </a:rPr>
            <a:t>Economic evidence </a:t>
          </a:r>
          <a:endParaRPr lang="en-US" dirty="0"/>
        </a:p>
      </dgm:t>
    </dgm:pt>
    <dgm:pt modelId="{D7CE4C57-4C36-4A0C-9F0D-FE0896C37FD2}" type="parTrans" cxnId="{99A18FE9-F67E-4CF3-AC88-F0B22D882075}">
      <dgm:prSet/>
      <dgm:spPr/>
      <dgm:t>
        <a:bodyPr/>
        <a:lstStyle/>
        <a:p>
          <a:endParaRPr lang="en-US"/>
        </a:p>
      </dgm:t>
    </dgm:pt>
    <dgm:pt modelId="{B7899673-BFA1-4D97-949E-1FD9F102E7BB}" type="sibTrans" cxnId="{99A18FE9-F67E-4CF3-AC88-F0B22D882075}">
      <dgm:prSet/>
      <dgm:spPr/>
      <dgm:t>
        <a:bodyPr/>
        <a:lstStyle/>
        <a:p>
          <a:endParaRPr lang="en-US"/>
        </a:p>
      </dgm:t>
    </dgm:pt>
    <dgm:pt modelId="{E66730CA-C8A1-4E46-BAA0-DD1DA9D45848}">
      <dgm:prSet phldrT="[Text]"/>
      <dgm:spPr/>
      <dgm:t>
        <a:bodyPr/>
        <a:lstStyle/>
        <a:p>
          <a:r>
            <a:rPr lang="en-US" b="1" dirty="0" smtClean="0">
              <a:solidFill>
                <a:schemeClr val="accent6">
                  <a:lumMod val="50000"/>
                </a:schemeClr>
              </a:solidFill>
              <a:latin typeface="Palatino Linotype" panose="02040502050505030304" pitchFamily="18" charset="0"/>
            </a:rPr>
            <a:t>Conduct-</a:t>
          </a:r>
          <a:r>
            <a:rPr lang="en-US" dirty="0" smtClean="0">
              <a:latin typeface="Palatino Linotype" panose="02040502050505030304" pitchFamily="18" charset="0"/>
            </a:rPr>
            <a:t>simultaneous and identical price increases or suspicious bidding, quasi communication evidence</a:t>
          </a:r>
          <a:endParaRPr lang="en-US" dirty="0">
            <a:latin typeface="Palatino Linotype" panose="02040502050505030304" pitchFamily="18" charset="0"/>
          </a:endParaRPr>
        </a:p>
      </dgm:t>
    </dgm:pt>
    <dgm:pt modelId="{3F874A6F-0289-4EB7-B4C6-5521FE603FE9}" type="parTrans" cxnId="{6BD4D5D5-ED17-461A-A15A-D836F2682C2F}">
      <dgm:prSet/>
      <dgm:spPr/>
      <dgm:t>
        <a:bodyPr/>
        <a:lstStyle/>
        <a:p>
          <a:endParaRPr lang="en-US"/>
        </a:p>
      </dgm:t>
    </dgm:pt>
    <dgm:pt modelId="{C2B2846B-595A-4DA4-ADFA-1A17C3654799}" type="sibTrans" cxnId="{6BD4D5D5-ED17-461A-A15A-D836F2682C2F}">
      <dgm:prSet/>
      <dgm:spPr/>
      <dgm:t>
        <a:bodyPr/>
        <a:lstStyle/>
        <a:p>
          <a:endParaRPr lang="en-US"/>
        </a:p>
      </dgm:t>
    </dgm:pt>
    <dgm:pt modelId="{73C48D79-76AB-40E0-B09E-1A124DA84930}">
      <dgm:prSet phldrT="[Text]"/>
      <dgm:spPr/>
      <dgm:t>
        <a:bodyPr/>
        <a:lstStyle/>
        <a:p>
          <a:r>
            <a:rPr lang="en-US" b="1" dirty="0" smtClean="0">
              <a:solidFill>
                <a:schemeClr val="accent6">
                  <a:lumMod val="50000"/>
                </a:schemeClr>
              </a:solidFill>
              <a:latin typeface="Palatino Linotype" panose="02040502050505030304" pitchFamily="18" charset="0"/>
            </a:rPr>
            <a:t>Structura</a:t>
          </a:r>
          <a:r>
            <a:rPr lang="en-US" dirty="0" smtClean="0">
              <a:solidFill>
                <a:schemeClr val="accent6">
                  <a:lumMod val="50000"/>
                </a:schemeClr>
              </a:solidFill>
              <a:latin typeface="Palatino Linotype" panose="02040502050505030304" pitchFamily="18" charset="0"/>
            </a:rPr>
            <a:t>l-</a:t>
          </a:r>
          <a:r>
            <a:rPr lang="en-US" dirty="0" smtClean="0">
              <a:latin typeface="Palatino Linotype" panose="02040502050505030304" pitchFamily="18" charset="0"/>
            </a:rPr>
            <a:t>high market concentration and homogeneous products</a:t>
          </a:r>
          <a:endParaRPr lang="en-US" dirty="0">
            <a:latin typeface="Palatino Linotype" panose="02040502050505030304" pitchFamily="18" charset="0"/>
          </a:endParaRPr>
        </a:p>
      </dgm:t>
    </dgm:pt>
    <dgm:pt modelId="{47519577-C862-4753-8C0E-4BC22C6EC028}" type="parTrans" cxnId="{606AC99C-2BB7-46FE-9658-57F45BFF6CC5}">
      <dgm:prSet/>
      <dgm:spPr/>
      <dgm:t>
        <a:bodyPr/>
        <a:lstStyle/>
        <a:p>
          <a:endParaRPr lang="en-US"/>
        </a:p>
      </dgm:t>
    </dgm:pt>
    <dgm:pt modelId="{2453B499-A863-4C2A-96E3-7FB47656FEBD}" type="sibTrans" cxnId="{606AC99C-2BB7-46FE-9658-57F45BFF6CC5}">
      <dgm:prSet/>
      <dgm:spPr/>
      <dgm:t>
        <a:bodyPr/>
        <a:lstStyle/>
        <a:p>
          <a:endParaRPr lang="en-US"/>
        </a:p>
      </dgm:t>
    </dgm:pt>
    <dgm:pt modelId="{3ED8C4A2-AD91-4C31-B1B6-6558965AEB19}">
      <dgm:prSet phldrT="[Text]"/>
      <dgm:spPr/>
      <dgm:t>
        <a:bodyPr/>
        <a:lstStyle/>
        <a:p>
          <a:r>
            <a:rPr lang="en-US" dirty="0" smtClean="0">
              <a:latin typeface="Palatino"/>
            </a:rPr>
            <a:t>Leniency programs</a:t>
          </a:r>
          <a:endParaRPr lang="en-US" dirty="0">
            <a:latin typeface="Palatino"/>
          </a:endParaRPr>
        </a:p>
      </dgm:t>
    </dgm:pt>
    <dgm:pt modelId="{40A0756F-857E-42CF-A3B5-887F10463B07}" type="sibTrans" cxnId="{43363819-4922-4E59-AFC8-ADAD425677BE}">
      <dgm:prSet/>
      <dgm:spPr/>
      <dgm:t>
        <a:bodyPr/>
        <a:lstStyle/>
        <a:p>
          <a:endParaRPr lang="en-US"/>
        </a:p>
      </dgm:t>
    </dgm:pt>
    <dgm:pt modelId="{DD4E53E0-2AAD-485B-9663-AA4EDABE5AFC}" type="parTrans" cxnId="{43363819-4922-4E59-AFC8-ADAD425677BE}">
      <dgm:prSet/>
      <dgm:spPr/>
      <dgm:t>
        <a:bodyPr/>
        <a:lstStyle/>
        <a:p>
          <a:endParaRPr lang="en-US"/>
        </a:p>
      </dgm:t>
    </dgm:pt>
    <dgm:pt modelId="{A0EE50A3-6DB1-4D77-8BB3-85E65F306024}" type="pres">
      <dgm:prSet presAssocID="{080B41F0-357C-45F5-BDCE-954FB7E0D602}" presName="linearFlow" presStyleCnt="0">
        <dgm:presLayoutVars>
          <dgm:dir/>
          <dgm:animLvl val="lvl"/>
          <dgm:resizeHandles val="exact"/>
        </dgm:presLayoutVars>
      </dgm:prSet>
      <dgm:spPr/>
      <dgm:t>
        <a:bodyPr/>
        <a:lstStyle/>
        <a:p>
          <a:endParaRPr lang="en-US"/>
        </a:p>
      </dgm:t>
    </dgm:pt>
    <dgm:pt modelId="{6A0E1870-80AF-449C-AE1E-E17036D4EE07}" type="pres">
      <dgm:prSet presAssocID="{63888BDC-10F4-45CF-9C8D-AEF53E91EDF4}" presName="composite" presStyleCnt="0"/>
      <dgm:spPr/>
    </dgm:pt>
    <dgm:pt modelId="{DE2E8BFC-DB58-438F-B01D-A69E22C3AFFE}" type="pres">
      <dgm:prSet presAssocID="{63888BDC-10F4-45CF-9C8D-AEF53E91EDF4}" presName="parentText" presStyleLbl="alignNode1" presStyleIdx="0" presStyleCnt="3">
        <dgm:presLayoutVars>
          <dgm:chMax val="1"/>
          <dgm:bulletEnabled val="1"/>
        </dgm:presLayoutVars>
      </dgm:prSet>
      <dgm:spPr/>
      <dgm:t>
        <a:bodyPr/>
        <a:lstStyle/>
        <a:p>
          <a:endParaRPr lang="en-US"/>
        </a:p>
      </dgm:t>
    </dgm:pt>
    <dgm:pt modelId="{5F956BCD-3EEC-46D1-8C3E-E0A35A979781}" type="pres">
      <dgm:prSet presAssocID="{63888BDC-10F4-45CF-9C8D-AEF53E91EDF4}" presName="descendantText" presStyleLbl="alignAcc1" presStyleIdx="0" presStyleCnt="3">
        <dgm:presLayoutVars>
          <dgm:bulletEnabled val="1"/>
        </dgm:presLayoutVars>
      </dgm:prSet>
      <dgm:spPr/>
      <dgm:t>
        <a:bodyPr/>
        <a:lstStyle/>
        <a:p>
          <a:endParaRPr lang="en-US"/>
        </a:p>
      </dgm:t>
    </dgm:pt>
    <dgm:pt modelId="{B0CD6024-274A-47A3-AF73-FE300C492F63}" type="pres">
      <dgm:prSet presAssocID="{053ACFBC-A4B7-4723-B25A-6C8F08417EB1}" presName="sp" presStyleCnt="0"/>
      <dgm:spPr/>
    </dgm:pt>
    <dgm:pt modelId="{2BAE9837-609B-4013-BF1B-6BF29D6B860C}" type="pres">
      <dgm:prSet presAssocID="{260C6D4F-D07F-4154-B65A-31AF7633D81F}" presName="composite" presStyleCnt="0"/>
      <dgm:spPr/>
    </dgm:pt>
    <dgm:pt modelId="{17B3B5B0-80F0-4134-93DF-F9193B637DCA}" type="pres">
      <dgm:prSet presAssocID="{260C6D4F-D07F-4154-B65A-31AF7633D81F}" presName="parentText" presStyleLbl="alignNode1" presStyleIdx="1" presStyleCnt="3">
        <dgm:presLayoutVars>
          <dgm:chMax val="1"/>
          <dgm:bulletEnabled val="1"/>
        </dgm:presLayoutVars>
      </dgm:prSet>
      <dgm:spPr/>
      <dgm:t>
        <a:bodyPr/>
        <a:lstStyle/>
        <a:p>
          <a:endParaRPr lang="en-US"/>
        </a:p>
      </dgm:t>
    </dgm:pt>
    <dgm:pt modelId="{832D4D3A-124E-4FA7-BFBF-9774D0E7464E}" type="pres">
      <dgm:prSet presAssocID="{260C6D4F-D07F-4154-B65A-31AF7633D81F}" presName="descendantText" presStyleLbl="alignAcc1" presStyleIdx="1" presStyleCnt="3">
        <dgm:presLayoutVars>
          <dgm:bulletEnabled val="1"/>
        </dgm:presLayoutVars>
      </dgm:prSet>
      <dgm:spPr/>
      <dgm:t>
        <a:bodyPr/>
        <a:lstStyle/>
        <a:p>
          <a:endParaRPr lang="en-US"/>
        </a:p>
      </dgm:t>
    </dgm:pt>
    <dgm:pt modelId="{1FCBBD12-FD5D-4AB7-8A36-B9FB3A5326B5}" type="pres">
      <dgm:prSet presAssocID="{D351E497-F15D-4CFE-A1C6-70BA657E2BD0}" presName="sp" presStyleCnt="0"/>
      <dgm:spPr/>
    </dgm:pt>
    <dgm:pt modelId="{E58055EF-9C86-4D94-8F75-E7293629A849}" type="pres">
      <dgm:prSet presAssocID="{0E9030AC-3389-4607-9BC8-39B5F05965C3}" presName="composite" presStyleCnt="0"/>
      <dgm:spPr/>
    </dgm:pt>
    <dgm:pt modelId="{41F1D936-FFE5-4736-856A-65744445187D}" type="pres">
      <dgm:prSet presAssocID="{0E9030AC-3389-4607-9BC8-39B5F05965C3}" presName="parentText" presStyleLbl="alignNode1" presStyleIdx="2" presStyleCnt="3">
        <dgm:presLayoutVars>
          <dgm:chMax val="1"/>
          <dgm:bulletEnabled val="1"/>
        </dgm:presLayoutVars>
      </dgm:prSet>
      <dgm:spPr/>
      <dgm:t>
        <a:bodyPr/>
        <a:lstStyle/>
        <a:p>
          <a:endParaRPr lang="en-US"/>
        </a:p>
      </dgm:t>
    </dgm:pt>
    <dgm:pt modelId="{E05C1813-2E6E-4CF8-883B-8EC475B46EFA}" type="pres">
      <dgm:prSet presAssocID="{0E9030AC-3389-4607-9BC8-39B5F05965C3}" presName="descendantText" presStyleLbl="alignAcc1" presStyleIdx="2" presStyleCnt="3">
        <dgm:presLayoutVars>
          <dgm:bulletEnabled val="1"/>
        </dgm:presLayoutVars>
      </dgm:prSet>
      <dgm:spPr/>
      <dgm:t>
        <a:bodyPr/>
        <a:lstStyle/>
        <a:p>
          <a:endParaRPr lang="en-US"/>
        </a:p>
      </dgm:t>
    </dgm:pt>
  </dgm:ptLst>
  <dgm:cxnLst>
    <dgm:cxn modelId="{5F4FC542-14E4-46BB-89F2-7A258B4081CE}" srcId="{63888BDC-10F4-45CF-9C8D-AEF53E91EDF4}" destId="{A7AB0BAE-95D5-4FF8-8BE9-521A71184733}" srcOrd="0" destOrd="0" parTransId="{3F88B0B3-B1A9-421E-A859-B20D50CFB62D}" sibTransId="{D57EFA33-5AEE-4016-B8D0-87642B90EAB3}"/>
    <dgm:cxn modelId="{DADE02B4-CD7C-4D13-B9F0-3272027F4E6D}" type="presOf" srcId="{B7F2F7A4-4F78-4C5B-B141-66EA6CDB7F74}" destId="{832D4D3A-124E-4FA7-BFBF-9774D0E7464E}" srcOrd="0" destOrd="0" presId="urn:microsoft.com/office/officeart/2005/8/layout/chevron2"/>
    <dgm:cxn modelId="{606AC99C-2BB7-46FE-9658-57F45BFF6CC5}" srcId="{0E9030AC-3389-4607-9BC8-39B5F05965C3}" destId="{73C48D79-76AB-40E0-B09E-1A124DA84930}" srcOrd="1" destOrd="0" parTransId="{47519577-C862-4753-8C0E-4BC22C6EC028}" sibTransId="{2453B499-A863-4C2A-96E3-7FB47656FEBD}"/>
    <dgm:cxn modelId="{99A18FE9-F67E-4CF3-AC88-F0B22D882075}" srcId="{080B41F0-357C-45F5-BDCE-954FB7E0D602}" destId="{0E9030AC-3389-4607-9BC8-39B5F05965C3}" srcOrd="2" destOrd="0" parTransId="{D7CE4C57-4C36-4A0C-9F0D-FE0896C37FD2}" sibTransId="{B7899673-BFA1-4D97-949E-1FD9F102E7BB}"/>
    <dgm:cxn modelId="{3136C7CB-47A7-4827-83B4-09440721970C}" srcId="{260C6D4F-D07F-4154-B65A-31AF7633D81F}" destId="{B7F2F7A4-4F78-4C5B-B141-66EA6CDB7F74}" srcOrd="0" destOrd="0" parTransId="{650951AC-78B5-4DBE-97C8-0F5AB748E1A9}" sibTransId="{7229149B-9778-42B1-A3B9-97F2979A4F30}"/>
    <dgm:cxn modelId="{7E9B3DE1-7CD2-48EA-BF09-4BEDF4E0C7A2}" srcId="{080B41F0-357C-45F5-BDCE-954FB7E0D602}" destId="{260C6D4F-D07F-4154-B65A-31AF7633D81F}" srcOrd="1" destOrd="0" parTransId="{5E823451-920F-429D-B1EA-4755178A49F2}" sibTransId="{D351E497-F15D-4CFE-A1C6-70BA657E2BD0}"/>
    <dgm:cxn modelId="{8FD4F03E-7A7F-46E2-9D7B-6A673366CFC8}" type="presOf" srcId="{63888BDC-10F4-45CF-9C8D-AEF53E91EDF4}" destId="{DE2E8BFC-DB58-438F-B01D-A69E22C3AFFE}" srcOrd="0" destOrd="0" presId="urn:microsoft.com/office/officeart/2005/8/layout/chevron2"/>
    <dgm:cxn modelId="{C216A056-0AF5-4990-88BC-F7DE8D715D97}" type="presOf" srcId="{080B41F0-357C-45F5-BDCE-954FB7E0D602}" destId="{A0EE50A3-6DB1-4D77-8BB3-85E65F306024}" srcOrd="0" destOrd="0" presId="urn:microsoft.com/office/officeart/2005/8/layout/chevron2"/>
    <dgm:cxn modelId="{43363819-4922-4E59-AFC8-ADAD425677BE}" srcId="{63888BDC-10F4-45CF-9C8D-AEF53E91EDF4}" destId="{3ED8C4A2-AD91-4C31-B1B6-6558965AEB19}" srcOrd="1" destOrd="0" parTransId="{DD4E53E0-2AAD-485B-9663-AA4EDABE5AFC}" sibTransId="{40A0756F-857E-42CF-A3B5-887F10463B07}"/>
    <dgm:cxn modelId="{495E3B5F-DD6E-48A1-AB09-2C06E33BA512}" type="presOf" srcId="{260C6D4F-D07F-4154-B65A-31AF7633D81F}" destId="{17B3B5B0-80F0-4134-93DF-F9193B637DCA}" srcOrd="0" destOrd="0" presId="urn:microsoft.com/office/officeart/2005/8/layout/chevron2"/>
    <dgm:cxn modelId="{207DCD6F-28D1-4382-9813-55D9D64D35F7}" type="presOf" srcId="{73C48D79-76AB-40E0-B09E-1A124DA84930}" destId="{E05C1813-2E6E-4CF8-883B-8EC475B46EFA}" srcOrd="0" destOrd="1" presId="urn:microsoft.com/office/officeart/2005/8/layout/chevron2"/>
    <dgm:cxn modelId="{736402D5-0D9E-4181-B057-2C06BFC2043F}" type="presOf" srcId="{A7AB0BAE-95D5-4FF8-8BE9-521A71184733}" destId="{5F956BCD-3EEC-46D1-8C3E-E0A35A979781}" srcOrd="0" destOrd="0" presId="urn:microsoft.com/office/officeart/2005/8/layout/chevron2"/>
    <dgm:cxn modelId="{6BD4D5D5-ED17-461A-A15A-D836F2682C2F}" srcId="{0E9030AC-3389-4607-9BC8-39B5F05965C3}" destId="{E66730CA-C8A1-4E46-BAA0-DD1DA9D45848}" srcOrd="0" destOrd="0" parTransId="{3F874A6F-0289-4EB7-B4C6-5521FE603FE9}" sibTransId="{C2B2846B-595A-4DA4-ADFA-1A17C3654799}"/>
    <dgm:cxn modelId="{CDC57051-3D1F-44E5-8B56-74BD18C013F7}" type="presOf" srcId="{E66730CA-C8A1-4E46-BAA0-DD1DA9D45848}" destId="{E05C1813-2E6E-4CF8-883B-8EC475B46EFA}" srcOrd="0" destOrd="0" presId="urn:microsoft.com/office/officeart/2005/8/layout/chevron2"/>
    <dgm:cxn modelId="{506E6EC8-AC67-4B50-87E7-E6E4184D94C4}" srcId="{080B41F0-357C-45F5-BDCE-954FB7E0D602}" destId="{63888BDC-10F4-45CF-9C8D-AEF53E91EDF4}" srcOrd="0" destOrd="0" parTransId="{DFDE4D2D-3540-434A-BF05-364E970B37B4}" sibTransId="{053ACFBC-A4B7-4723-B25A-6C8F08417EB1}"/>
    <dgm:cxn modelId="{06A8B727-B730-44C1-BE8F-10B71120EB32}" type="presOf" srcId="{0E9030AC-3389-4607-9BC8-39B5F05965C3}" destId="{41F1D936-FFE5-4736-856A-65744445187D}" srcOrd="0" destOrd="0" presId="urn:microsoft.com/office/officeart/2005/8/layout/chevron2"/>
    <dgm:cxn modelId="{2B9DAF97-E648-45AD-BA8C-BB529D267A96}" type="presOf" srcId="{3ED8C4A2-AD91-4C31-B1B6-6558965AEB19}" destId="{5F956BCD-3EEC-46D1-8C3E-E0A35A979781}" srcOrd="0" destOrd="1" presId="urn:microsoft.com/office/officeart/2005/8/layout/chevron2"/>
    <dgm:cxn modelId="{DD66EAE2-F576-4608-9026-D2B8AF17C984}" type="presParOf" srcId="{A0EE50A3-6DB1-4D77-8BB3-85E65F306024}" destId="{6A0E1870-80AF-449C-AE1E-E17036D4EE07}" srcOrd="0" destOrd="0" presId="urn:microsoft.com/office/officeart/2005/8/layout/chevron2"/>
    <dgm:cxn modelId="{59AC84E0-89F6-493D-B03B-4699C7E6C16F}" type="presParOf" srcId="{6A0E1870-80AF-449C-AE1E-E17036D4EE07}" destId="{DE2E8BFC-DB58-438F-B01D-A69E22C3AFFE}" srcOrd="0" destOrd="0" presId="urn:microsoft.com/office/officeart/2005/8/layout/chevron2"/>
    <dgm:cxn modelId="{4F552CDE-5D2E-421B-A1BF-C19BE71D7C48}" type="presParOf" srcId="{6A0E1870-80AF-449C-AE1E-E17036D4EE07}" destId="{5F956BCD-3EEC-46D1-8C3E-E0A35A979781}" srcOrd="1" destOrd="0" presId="urn:microsoft.com/office/officeart/2005/8/layout/chevron2"/>
    <dgm:cxn modelId="{53427DB8-8E8B-4C27-9CA1-08965CDF118A}" type="presParOf" srcId="{A0EE50A3-6DB1-4D77-8BB3-85E65F306024}" destId="{B0CD6024-274A-47A3-AF73-FE300C492F63}" srcOrd="1" destOrd="0" presId="urn:microsoft.com/office/officeart/2005/8/layout/chevron2"/>
    <dgm:cxn modelId="{0D1225B5-30EC-486D-9DBD-0A9E1D670834}" type="presParOf" srcId="{A0EE50A3-6DB1-4D77-8BB3-85E65F306024}" destId="{2BAE9837-609B-4013-BF1B-6BF29D6B860C}" srcOrd="2" destOrd="0" presId="urn:microsoft.com/office/officeart/2005/8/layout/chevron2"/>
    <dgm:cxn modelId="{775CDB67-6A5A-4E3C-9B74-0AA45517CD1F}" type="presParOf" srcId="{2BAE9837-609B-4013-BF1B-6BF29D6B860C}" destId="{17B3B5B0-80F0-4134-93DF-F9193B637DCA}" srcOrd="0" destOrd="0" presId="urn:microsoft.com/office/officeart/2005/8/layout/chevron2"/>
    <dgm:cxn modelId="{B94F1A8F-9E67-4F63-BC5C-B10734105AF5}" type="presParOf" srcId="{2BAE9837-609B-4013-BF1B-6BF29D6B860C}" destId="{832D4D3A-124E-4FA7-BFBF-9774D0E7464E}" srcOrd="1" destOrd="0" presId="urn:microsoft.com/office/officeart/2005/8/layout/chevron2"/>
    <dgm:cxn modelId="{61577AC1-0585-450E-829A-B2CFE5368C06}" type="presParOf" srcId="{A0EE50A3-6DB1-4D77-8BB3-85E65F306024}" destId="{1FCBBD12-FD5D-4AB7-8A36-B9FB3A5326B5}" srcOrd="3" destOrd="0" presId="urn:microsoft.com/office/officeart/2005/8/layout/chevron2"/>
    <dgm:cxn modelId="{AE90A8CC-DAA1-4B98-AD8A-E37AEDA53605}" type="presParOf" srcId="{A0EE50A3-6DB1-4D77-8BB3-85E65F306024}" destId="{E58055EF-9C86-4D94-8F75-E7293629A849}" srcOrd="4" destOrd="0" presId="urn:microsoft.com/office/officeart/2005/8/layout/chevron2"/>
    <dgm:cxn modelId="{05E23F94-3A11-4180-8D59-7660AACD9A19}" type="presParOf" srcId="{E58055EF-9C86-4D94-8F75-E7293629A849}" destId="{41F1D936-FFE5-4736-856A-65744445187D}" srcOrd="0" destOrd="0" presId="urn:microsoft.com/office/officeart/2005/8/layout/chevron2"/>
    <dgm:cxn modelId="{36BCC222-F10A-41FC-BE0A-4F0DBAD49ADF}" type="presParOf" srcId="{E58055EF-9C86-4D94-8F75-E7293629A849}" destId="{E05C1813-2E6E-4CF8-883B-8EC475B46EF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B59D89-2E07-42E2-B970-E36EBC94A0B2}" type="doc">
      <dgm:prSet loTypeId="urn:microsoft.com/office/officeart/2005/8/layout/arrow3" loCatId="relationship" qsTypeId="urn:microsoft.com/office/officeart/2005/8/quickstyle/simple5" qsCatId="simple" csTypeId="urn:microsoft.com/office/officeart/2005/8/colors/accent1_2" csCatId="accent1" phldr="1"/>
      <dgm:spPr/>
      <dgm:t>
        <a:bodyPr/>
        <a:lstStyle/>
        <a:p>
          <a:endParaRPr lang="en-US"/>
        </a:p>
      </dgm:t>
    </dgm:pt>
    <dgm:pt modelId="{48FC4AD6-B57D-44CB-879F-A8C0187E5FF8}">
      <dgm:prSet phldrT="[Text]" custT="1"/>
      <dgm:spPr/>
      <dgm:t>
        <a:bodyPr/>
        <a:lstStyle/>
        <a:p>
          <a:r>
            <a:rPr lang="en-US" sz="1800" dirty="0" smtClean="0">
              <a:latin typeface="Palatino Linotype" panose="02040502050505030304" pitchFamily="18" charset="0"/>
            </a:rPr>
            <a:t>Competition</a:t>
          </a:r>
          <a:endParaRPr lang="en-US" sz="1800" dirty="0">
            <a:latin typeface="Palatino Linotype" panose="02040502050505030304" pitchFamily="18" charset="0"/>
          </a:endParaRPr>
        </a:p>
      </dgm:t>
    </dgm:pt>
    <dgm:pt modelId="{B24B314D-6808-4DE2-A6D1-1AAE2BBD4445}" type="parTrans" cxnId="{B266B3AE-CF15-4C97-94D9-D395CA3B39F1}">
      <dgm:prSet/>
      <dgm:spPr/>
      <dgm:t>
        <a:bodyPr/>
        <a:lstStyle/>
        <a:p>
          <a:endParaRPr lang="en-US"/>
        </a:p>
      </dgm:t>
    </dgm:pt>
    <dgm:pt modelId="{20033CDC-1612-4CF1-8EC5-579BB4FF2BA3}" type="sibTrans" cxnId="{B266B3AE-CF15-4C97-94D9-D395CA3B39F1}">
      <dgm:prSet/>
      <dgm:spPr/>
      <dgm:t>
        <a:bodyPr/>
        <a:lstStyle/>
        <a:p>
          <a:endParaRPr lang="en-US"/>
        </a:p>
      </dgm:t>
    </dgm:pt>
    <dgm:pt modelId="{B60D283F-AE11-4F1F-A335-62CDCEDCEEFA}">
      <dgm:prSet phldrT="[Text]"/>
      <dgm:spPr/>
      <dgm:t>
        <a:bodyPr/>
        <a:lstStyle/>
        <a:p>
          <a:r>
            <a:rPr lang="en-US" dirty="0" smtClean="0">
              <a:latin typeface="Palatino Linotype" panose="02040502050505030304" pitchFamily="18" charset="0"/>
            </a:rPr>
            <a:t>Market power </a:t>
          </a:r>
          <a:endParaRPr lang="en-US" dirty="0">
            <a:latin typeface="Palatino Linotype" panose="02040502050505030304" pitchFamily="18" charset="0"/>
          </a:endParaRPr>
        </a:p>
      </dgm:t>
    </dgm:pt>
    <dgm:pt modelId="{89BD0C05-7F43-428B-95E6-C3F9588AEF0F}" type="parTrans" cxnId="{FD41AD23-B69C-4071-B0E8-6C989A510C0A}">
      <dgm:prSet/>
      <dgm:spPr/>
      <dgm:t>
        <a:bodyPr/>
        <a:lstStyle/>
        <a:p>
          <a:endParaRPr lang="en-US"/>
        </a:p>
      </dgm:t>
    </dgm:pt>
    <dgm:pt modelId="{4ACBAF95-B8AB-49D2-9F14-B33943BF7024}" type="sibTrans" cxnId="{FD41AD23-B69C-4071-B0E8-6C989A510C0A}">
      <dgm:prSet/>
      <dgm:spPr/>
      <dgm:t>
        <a:bodyPr/>
        <a:lstStyle/>
        <a:p>
          <a:endParaRPr lang="en-US"/>
        </a:p>
      </dgm:t>
    </dgm:pt>
    <dgm:pt modelId="{C1705CD7-1EF2-40CB-9B23-99D58DA50507}" type="pres">
      <dgm:prSet presAssocID="{7CB59D89-2E07-42E2-B970-E36EBC94A0B2}" presName="compositeShape" presStyleCnt="0">
        <dgm:presLayoutVars>
          <dgm:chMax val="2"/>
          <dgm:dir/>
          <dgm:resizeHandles val="exact"/>
        </dgm:presLayoutVars>
      </dgm:prSet>
      <dgm:spPr/>
      <dgm:t>
        <a:bodyPr/>
        <a:lstStyle/>
        <a:p>
          <a:endParaRPr lang="en-US"/>
        </a:p>
      </dgm:t>
    </dgm:pt>
    <dgm:pt modelId="{4B8777FD-3025-413F-81DB-BE935899D556}" type="pres">
      <dgm:prSet presAssocID="{7CB59D89-2E07-42E2-B970-E36EBC94A0B2}" presName="divider" presStyleLbl="fgShp" presStyleIdx="0" presStyleCnt="1"/>
      <dgm:spPr/>
    </dgm:pt>
    <dgm:pt modelId="{DFD7B7E8-F23E-4F6B-BAB4-9FA1F453D40C}" type="pres">
      <dgm:prSet presAssocID="{48FC4AD6-B57D-44CB-879F-A8C0187E5FF8}" presName="downArrow" presStyleLbl="node1" presStyleIdx="0" presStyleCnt="2"/>
      <dgm:spPr/>
    </dgm:pt>
    <dgm:pt modelId="{561361D9-4050-4D6D-A369-2E486C4B1F6E}" type="pres">
      <dgm:prSet presAssocID="{48FC4AD6-B57D-44CB-879F-A8C0187E5FF8}" presName="downArrowText" presStyleLbl="revTx" presStyleIdx="0" presStyleCnt="2">
        <dgm:presLayoutVars>
          <dgm:bulletEnabled val="1"/>
        </dgm:presLayoutVars>
      </dgm:prSet>
      <dgm:spPr/>
      <dgm:t>
        <a:bodyPr/>
        <a:lstStyle/>
        <a:p>
          <a:endParaRPr lang="en-US"/>
        </a:p>
      </dgm:t>
    </dgm:pt>
    <dgm:pt modelId="{27401F65-5C1A-49EC-B2AE-24A9C5417AB8}" type="pres">
      <dgm:prSet presAssocID="{B60D283F-AE11-4F1F-A335-62CDCEDCEEFA}" presName="upArrow" presStyleLbl="node1" presStyleIdx="1" presStyleCnt="2"/>
      <dgm:spPr/>
    </dgm:pt>
    <dgm:pt modelId="{8C061403-DB2B-4015-8CB3-3CE94ADAE8E8}" type="pres">
      <dgm:prSet presAssocID="{B60D283F-AE11-4F1F-A335-62CDCEDCEEFA}" presName="upArrowText" presStyleLbl="revTx" presStyleIdx="1" presStyleCnt="2">
        <dgm:presLayoutVars>
          <dgm:bulletEnabled val="1"/>
        </dgm:presLayoutVars>
      </dgm:prSet>
      <dgm:spPr/>
      <dgm:t>
        <a:bodyPr/>
        <a:lstStyle/>
        <a:p>
          <a:endParaRPr lang="en-US"/>
        </a:p>
      </dgm:t>
    </dgm:pt>
  </dgm:ptLst>
  <dgm:cxnLst>
    <dgm:cxn modelId="{3DFFBEF0-8A5E-43C3-BB2C-C1D1ED5B73EB}" type="presOf" srcId="{48FC4AD6-B57D-44CB-879F-A8C0187E5FF8}" destId="{561361D9-4050-4D6D-A369-2E486C4B1F6E}" srcOrd="0" destOrd="0" presId="urn:microsoft.com/office/officeart/2005/8/layout/arrow3"/>
    <dgm:cxn modelId="{119CF351-0048-47EE-A064-C5F5235DBBC0}" type="presOf" srcId="{B60D283F-AE11-4F1F-A335-62CDCEDCEEFA}" destId="{8C061403-DB2B-4015-8CB3-3CE94ADAE8E8}" srcOrd="0" destOrd="0" presId="urn:microsoft.com/office/officeart/2005/8/layout/arrow3"/>
    <dgm:cxn modelId="{FD41AD23-B69C-4071-B0E8-6C989A510C0A}" srcId="{7CB59D89-2E07-42E2-B970-E36EBC94A0B2}" destId="{B60D283F-AE11-4F1F-A335-62CDCEDCEEFA}" srcOrd="1" destOrd="0" parTransId="{89BD0C05-7F43-428B-95E6-C3F9588AEF0F}" sibTransId="{4ACBAF95-B8AB-49D2-9F14-B33943BF7024}"/>
    <dgm:cxn modelId="{87CB1A96-BEF0-4B42-B0B8-7DFD688C2AD7}" type="presOf" srcId="{7CB59D89-2E07-42E2-B970-E36EBC94A0B2}" destId="{C1705CD7-1EF2-40CB-9B23-99D58DA50507}" srcOrd="0" destOrd="0" presId="urn:microsoft.com/office/officeart/2005/8/layout/arrow3"/>
    <dgm:cxn modelId="{B266B3AE-CF15-4C97-94D9-D395CA3B39F1}" srcId="{7CB59D89-2E07-42E2-B970-E36EBC94A0B2}" destId="{48FC4AD6-B57D-44CB-879F-A8C0187E5FF8}" srcOrd="0" destOrd="0" parTransId="{B24B314D-6808-4DE2-A6D1-1AAE2BBD4445}" sibTransId="{20033CDC-1612-4CF1-8EC5-579BB4FF2BA3}"/>
    <dgm:cxn modelId="{A87EFBA2-679A-4439-AE0B-152DB66FFD36}" type="presParOf" srcId="{C1705CD7-1EF2-40CB-9B23-99D58DA50507}" destId="{4B8777FD-3025-413F-81DB-BE935899D556}" srcOrd="0" destOrd="0" presId="urn:microsoft.com/office/officeart/2005/8/layout/arrow3"/>
    <dgm:cxn modelId="{8CE5DC7C-45C3-4594-9767-BAA3C9C8569E}" type="presParOf" srcId="{C1705CD7-1EF2-40CB-9B23-99D58DA50507}" destId="{DFD7B7E8-F23E-4F6B-BAB4-9FA1F453D40C}" srcOrd="1" destOrd="0" presId="urn:microsoft.com/office/officeart/2005/8/layout/arrow3"/>
    <dgm:cxn modelId="{3FFA023C-FC36-4E07-BAE3-E429288CDF48}" type="presParOf" srcId="{C1705CD7-1EF2-40CB-9B23-99D58DA50507}" destId="{561361D9-4050-4D6D-A369-2E486C4B1F6E}" srcOrd="2" destOrd="0" presId="urn:microsoft.com/office/officeart/2005/8/layout/arrow3"/>
    <dgm:cxn modelId="{94967496-86FD-4001-BB7A-0D5FFA7F3488}" type="presParOf" srcId="{C1705CD7-1EF2-40CB-9B23-99D58DA50507}" destId="{27401F65-5C1A-49EC-B2AE-24A9C5417AB8}" srcOrd="3" destOrd="0" presId="urn:microsoft.com/office/officeart/2005/8/layout/arrow3"/>
    <dgm:cxn modelId="{1FF8FA04-62E9-4F10-B1C1-43FF400C121F}" type="presParOf" srcId="{C1705CD7-1EF2-40CB-9B23-99D58DA50507}" destId="{8C061403-DB2B-4015-8CB3-3CE94ADAE8E8}"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B3088A-BA57-419A-89D9-81CF60297C42}">
      <dsp:nvSpPr>
        <dsp:cNvPr id="0" name=""/>
        <dsp:cNvSpPr/>
      </dsp:nvSpPr>
      <dsp:spPr>
        <a:xfrm>
          <a:off x="0" y="0"/>
          <a:ext cx="8229600" cy="14859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5700" kern="1200" dirty="0" smtClean="0">
              <a:solidFill>
                <a:srgbClr val="C00000"/>
              </a:solidFill>
              <a:latin typeface="Palatino" panose="02040602050305020304" pitchFamily="18" charset="0"/>
            </a:rPr>
            <a:t>COMPETITION?</a:t>
          </a:r>
          <a:endParaRPr lang="en-US" sz="5700" kern="1200" dirty="0"/>
        </a:p>
      </dsp:txBody>
      <dsp:txXfrm>
        <a:off x="0" y="0"/>
        <a:ext cx="8229600" cy="1485900"/>
      </dsp:txXfrm>
    </dsp:sp>
    <dsp:sp modelId="{8A3227D8-17E2-4268-90D2-635852C16B6A}">
      <dsp:nvSpPr>
        <dsp:cNvPr id="0" name=""/>
        <dsp:cNvSpPr/>
      </dsp:nvSpPr>
      <dsp:spPr>
        <a:xfrm>
          <a:off x="4018" y="1485900"/>
          <a:ext cx="2740521" cy="3120390"/>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Palatino" panose="02040602050305020304"/>
            </a:rPr>
            <a:t>Free Entry</a:t>
          </a:r>
        </a:p>
        <a:p>
          <a:pPr lvl="0" algn="ctr" defTabSz="1244600">
            <a:lnSpc>
              <a:spcPct val="90000"/>
            </a:lnSpc>
            <a:spcBef>
              <a:spcPct val="0"/>
            </a:spcBef>
            <a:spcAft>
              <a:spcPct val="35000"/>
            </a:spcAft>
          </a:pPr>
          <a:r>
            <a:rPr lang="en-US" sz="2800" kern="1200" dirty="0" smtClean="0">
              <a:latin typeface="Palatino" panose="02040602050305020304"/>
            </a:rPr>
            <a:t>Independence in decisions among competitors</a:t>
          </a:r>
          <a:endParaRPr lang="en-US" sz="2800" kern="1200" dirty="0">
            <a:latin typeface="Palatino" panose="02040602050305020304"/>
          </a:endParaRPr>
        </a:p>
      </dsp:txBody>
      <dsp:txXfrm>
        <a:off x="4018" y="1485900"/>
        <a:ext cx="2740521" cy="3120390"/>
      </dsp:txXfrm>
    </dsp:sp>
    <dsp:sp modelId="{339E218D-E66D-4016-8517-4E4CF46F8A9E}">
      <dsp:nvSpPr>
        <dsp:cNvPr id="0" name=""/>
        <dsp:cNvSpPr/>
      </dsp:nvSpPr>
      <dsp:spPr>
        <a:xfrm>
          <a:off x="2744539" y="1485900"/>
          <a:ext cx="2740521" cy="3120390"/>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Palatino" panose="02040602050305020304"/>
            </a:rPr>
            <a:t>Prices</a:t>
          </a:r>
        </a:p>
        <a:p>
          <a:pPr lvl="0" algn="ctr" defTabSz="1244600">
            <a:lnSpc>
              <a:spcPct val="90000"/>
            </a:lnSpc>
            <a:spcBef>
              <a:spcPct val="0"/>
            </a:spcBef>
            <a:spcAft>
              <a:spcPct val="35000"/>
            </a:spcAft>
          </a:pPr>
          <a:r>
            <a:rPr lang="en-US" sz="2800" kern="1200" dirty="0" smtClean="0">
              <a:latin typeface="Palatino" panose="02040602050305020304"/>
            </a:rPr>
            <a:t>Quality</a:t>
          </a:r>
          <a:endParaRPr lang="en-US" sz="2800" kern="1200" dirty="0">
            <a:latin typeface="Palatino" panose="02040602050305020304"/>
          </a:endParaRPr>
        </a:p>
      </dsp:txBody>
      <dsp:txXfrm>
        <a:off x="2744539" y="1485900"/>
        <a:ext cx="2740521" cy="3120390"/>
      </dsp:txXfrm>
    </dsp:sp>
    <dsp:sp modelId="{529A40B9-868D-47E6-90D5-172C314AD24D}">
      <dsp:nvSpPr>
        <dsp:cNvPr id="0" name=""/>
        <dsp:cNvSpPr/>
      </dsp:nvSpPr>
      <dsp:spPr>
        <a:xfrm>
          <a:off x="5485060" y="1485900"/>
          <a:ext cx="2740521" cy="3120390"/>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Palatino" panose="02040602050305020304"/>
            </a:rPr>
            <a:t>Profits</a:t>
          </a:r>
          <a:endParaRPr lang="en-US" sz="2800" kern="1200" dirty="0">
            <a:latin typeface="Palatino" panose="02040602050305020304"/>
          </a:endParaRPr>
        </a:p>
      </dsp:txBody>
      <dsp:txXfrm>
        <a:off x="5485060" y="1485900"/>
        <a:ext cx="2740521" cy="3120390"/>
      </dsp:txXfrm>
    </dsp:sp>
    <dsp:sp modelId="{F777B93F-D039-46FB-BE8F-91391A867090}">
      <dsp:nvSpPr>
        <dsp:cNvPr id="0" name=""/>
        <dsp:cNvSpPr/>
      </dsp:nvSpPr>
      <dsp:spPr>
        <a:xfrm>
          <a:off x="0" y="4606290"/>
          <a:ext cx="8229600" cy="34671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CC9B2-7F88-43BA-8933-03608893E4F0}">
      <dsp:nvSpPr>
        <dsp:cNvPr id="0" name=""/>
        <dsp:cNvSpPr/>
      </dsp:nvSpPr>
      <dsp:spPr>
        <a:xfrm>
          <a:off x="3291839" y="552"/>
          <a:ext cx="4937760" cy="2154693"/>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Independent undertakings</a:t>
          </a:r>
          <a:endParaRPr lang="en-US" sz="1600" kern="1200" dirty="0"/>
        </a:p>
        <a:p>
          <a:pPr marL="171450" lvl="1" indent="-171450" algn="l" defTabSz="711200">
            <a:lnSpc>
              <a:spcPct val="90000"/>
            </a:lnSpc>
            <a:spcBef>
              <a:spcPct val="0"/>
            </a:spcBef>
            <a:spcAft>
              <a:spcPct val="15000"/>
            </a:spcAft>
            <a:buChar char="••"/>
          </a:pPr>
          <a:r>
            <a:rPr lang="en-US" sz="1600" kern="1200" dirty="0" smtClean="0">
              <a:latin typeface="Palatino Linotype" panose="02040502050505030304" pitchFamily="18" charset="0"/>
            </a:rPr>
            <a:t>same level in the production or distribution chain </a:t>
          </a:r>
          <a:r>
            <a:rPr lang="en-US" sz="1600" kern="1200" dirty="0" err="1" smtClean="0">
              <a:latin typeface="Palatino Linotype" panose="02040502050505030304" pitchFamily="18" charset="0"/>
            </a:rPr>
            <a:t>i.e</a:t>
          </a:r>
          <a:r>
            <a:rPr lang="en-US" sz="1600" kern="1200" dirty="0" smtClean="0">
              <a:latin typeface="Palatino Linotype" panose="02040502050505030304" pitchFamily="18" charset="0"/>
            </a:rPr>
            <a:t> competitors</a:t>
          </a:r>
          <a:endParaRPr lang="en-US" sz="1600" kern="1200" dirty="0"/>
        </a:p>
      </dsp:txBody>
      <dsp:txXfrm>
        <a:off x="3291839" y="269889"/>
        <a:ext cx="4129750" cy="1616019"/>
      </dsp:txXfrm>
    </dsp:sp>
    <dsp:sp modelId="{E42E624B-DCC7-4941-9EFE-B2262879AD15}">
      <dsp:nvSpPr>
        <dsp:cNvPr id="0" name=""/>
        <dsp:cNvSpPr/>
      </dsp:nvSpPr>
      <dsp:spPr>
        <a:xfrm>
          <a:off x="0" y="552"/>
          <a:ext cx="3291840" cy="2154693"/>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en-US" sz="4200" b="1" kern="1200" dirty="0" smtClean="0">
              <a:latin typeface="Palatino Linotype" panose="02040502050505030304" pitchFamily="18" charset="0"/>
            </a:rPr>
            <a:t>Horizontal Cartels</a:t>
          </a:r>
          <a:endParaRPr lang="en-US" sz="4200" kern="1200" dirty="0"/>
        </a:p>
      </dsp:txBody>
      <dsp:txXfrm>
        <a:off x="105183" y="105735"/>
        <a:ext cx="3081474" cy="1944327"/>
      </dsp:txXfrm>
    </dsp:sp>
    <dsp:sp modelId="{39CA80F0-1D59-4BD5-A9AF-8409C79E65D7}">
      <dsp:nvSpPr>
        <dsp:cNvPr id="0" name=""/>
        <dsp:cNvSpPr/>
      </dsp:nvSpPr>
      <dsp:spPr>
        <a:xfrm>
          <a:off x="3291839" y="2370715"/>
          <a:ext cx="4937760" cy="2154693"/>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latin typeface="Palatino Linotype" panose="02040502050505030304" pitchFamily="18" charset="0"/>
            </a:rPr>
            <a:t>upstream firm and a downstream firm</a:t>
          </a:r>
          <a:endParaRPr lang="en-US" sz="1600" kern="1200" dirty="0"/>
        </a:p>
        <a:p>
          <a:pPr marL="171450" lvl="1" indent="-171450" algn="l" defTabSz="711200">
            <a:lnSpc>
              <a:spcPct val="90000"/>
            </a:lnSpc>
            <a:spcBef>
              <a:spcPct val="0"/>
            </a:spcBef>
            <a:spcAft>
              <a:spcPct val="15000"/>
            </a:spcAft>
            <a:buChar char="••"/>
          </a:pPr>
          <a:r>
            <a:rPr lang="en-US" sz="1600" kern="1200" dirty="0" smtClean="0">
              <a:latin typeface="Palatino Linotype" panose="02040502050505030304" pitchFamily="18" charset="0"/>
            </a:rPr>
            <a:t>independent economic operators </a:t>
          </a:r>
          <a:r>
            <a:rPr lang="en-US" sz="1600" kern="1200" dirty="0" err="1" smtClean="0">
              <a:latin typeface="Palatino Linotype" panose="02040502050505030304" pitchFamily="18" charset="0"/>
            </a:rPr>
            <a:t>i.e</a:t>
          </a:r>
          <a:r>
            <a:rPr lang="en-US" sz="1600" kern="1200" dirty="0" smtClean="0">
              <a:latin typeface="Palatino Linotype" panose="02040502050505030304" pitchFamily="18" charset="0"/>
            </a:rPr>
            <a:t> an undertaking and its customers or suppliers.</a:t>
          </a:r>
          <a:endParaRPr lang="en-US" sz="1600" kern="1200" dirty="0"/>
        </a:p>
        <a:p>
          <a:pPr marL="171450" lvl="1" indent="-171450" algn="l" defTabSz="711200">
            <a:lnSpc>
              <a:spcPct val="90000"/>
            </a:lnSpc>
            <a:spcBef>
              <a:spcPct val="0"/>
            </a:spcBef>
            <a:spcAft>
              <a:spcPct val="15000"/>
            </a:spcAft>
            <a:buChar char="••"/>
          </a:pPr>
          <a:r>
            <a:rPr lang="en-US" sz="1600" kern="1200" dirty="0" smtClean="0">
              <a:latin typeface="Palatino" panose="02040602050305020304"/>
            </a:rPr>
            <a:t>Severe if it limits inter brand competition</a:t>
          </a:r>
          <a:endParaRPr lang="en-US" sz="1600" kern="1200" dirty="0">
            <a:latin typeface="Palatino" panose="02040602050305020304"/>
          </a:endParaRPr>
        </a:p>
      </dsp:txBody>
      <dsp:txXfrm>
        <a:off x="3291839" y="2640052"/>
        <a:ext cx="4129750" cy="1616019"/>
      </dsp:txXfrm>
    </dsp:sp>
    <dsp:sp modelId="{274A9B89-86D0-439E-AB88-10FADBED1E5A}">
      <dsp:nvSpPr>
        <dsp:cNvPr id="0" name=""/>
        <dsp:cNvSpPr/>
      </dsp:nvSpPr>
      <dsp:spPr>
        <a:xfrm>
          <a:off x="0" y="2370715"/>
          <a:ext cx="3291840" cy="2154693"/>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a:lnSpc>
              <a:spcPct val="90000"/>
            </a:lnSpc>
            <a:spcBef>
              <a:spcPct val="0"/>
            </a:spcBef>
            <a:spcAft>
              <a:spcPct val="35000"/>
            </a:spcAft>
          </a:pPr>
          <a:r>
            <a:rPr lang="en-US" sz="4200" b="1" kern="1200" dirty="0" smtClean="0">
              <a:latin typeface="Palatino Linotype" panose="02040502050505030304" pitchFamily="18" charset="0"/>
            </a:rPr>
            <a:t>Vertical Cartels</a:t>
          </a:r>
          <a:endParaRPr lang="en-US" sz="4200" kern="1200" dirty="0"/>
        </a:p>
      </dsp:txBody>
      <dsp:txXfrm>
        <a:off x="105183" y="2475898"/>
        <a:ext cx="3081474" cy="19443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E8BFC-DB58-438F-B01D-A69E22C3AFFE}">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latin typeface="Palatino Linotype" panose="02040502050505030304" pitchFamily="18" charset="0"/>
            </a:rPr>
            <a:t>Direct evidence</a:t>
          </a:r>
          <a:endParaRPr lang="en-US" sz="1300" kern="1200" dirty="0"/>
        </a:p>
      </dsp:txBody>
      <dsp:txXfrm rot="-5400000">
        <a:off x="1" y="573596"/>
        <a:ext cx="1146297" cy="491270"/>
      </dsp:txXfrm>
    </dsp:sp>
    <dsp:sp modelId="{5F956BCD-3EEC-46D1-8C3E-E0A35A979781}">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Palatino"/>
            </a:rPr>
            <a:t>Empirical</a:t>
          </a:r>
          <a:endParaRPr lang="en-US" sz="1800" kern="1200" dirty="0">
            <a:latin typeface="Palatino"/>
          </a:endParaRPr>
        </a:p>
        <a:p>
          <a:pPr marL="171450" lvl="1" indent="-171450" algn="l" defTabSz="800100">
            <a:lnSpc>
              <a:spcPct val="90000"/>
            </a:lnSpc>
            <a:spcBef>
              <a:spcPct val="0"/>
            </a:spcBef>
            <a:spcAft>
              <a:spcPct val="15000"/>
            </a:spcAft>
            <a:buChar char="••"/>
          </a:pPr>
          <a:r>
            <a:rPr lang="en-US" sz="1800" kern="1200" dirty="0" smtClean="0">
              <a:latin typeface="Palatino"/>
            </a:rPr>
            <a:t>Leniency programs</a:t>
          </a:r>
          <a:endParaRPr lang="en-US" sz="1800" kern="1200" dirty="0">
            <a:latin typeface="Palatino"/>
          </a:endParaRPr>
        </a:p>
      </dsp:txBody>
      <dsp:txXfrm rot="-5400000">
        <a:off x="1146298" y="52408"/>
        <a:ext cx="7031341" cy="960496"/>
      </dsp:txXfrm>
    </dsp:sp>
    <dsp:sp modelId="{17B3B5B0-80F0-4134-93DF-F9193B637DCA}">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latin typeface="Palatino Linotype" panose="02040502050505030304" pitchFamily="18" charset="0"/>
            </a:rPr>
            <a:t>Circumstantial evidence</a:t>
          </a:r>
          <a:endParaRPr lang="en-US" sz="1300" kern="1200" dirty="0"/>
        </a:p>
      </dsp:txBody>
      <dsp:txXfrm rot="-5400000">
        <a:off x="1" y="2017346"/>
        <a:ext cx="1146297" cy="491270"/>
      </dsp:txXfrm>
    </dsp:sp>
    <dsp:sp modelId="{832D4D3A-124E-4FA7-BFBF-9774D0E7464E}">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Palatino"/>
            </a:rPr>
            <a:t>Logical inference</a:t>
          </a:r>
          <a:endParaRPr lang="en-US" sz="1800" kern="1200" dirty="0">
            <a:latin typeface="Palatino"/>
          </a:endParaRPr>
        </a:p>
      </dsp:txBody>
      <dsp:txXfrm rot="-5400000">
        <a:off x="1146298" y="1496158"/>
        <a:ext cx="7031341" cy="960496"/>
      </dsp:txXfrm>
    </dsp:sp>
    <dsp:sp modelId="{41F1D936-FFE5-4736-856A-65744445187D}">
      <dsp:nvSpPr>
        <dsp:cNvPr id="0" name=""/>
        <dsp:cNvSpPr/>
      </dsp:nvSpPr>
      <dsp:spPr>
        <a:xfrm rot="5400000">
          <a:off x="-245635" y="3133581"/>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latin typeface="Palatino Linotype" panose="02040502050505030304" pitchFamily="18" charset="0"/>
            </a:rPr>
            <a:t>Economic evidence </a:t>
          </a:r>
          <a:endParaRPr lang="en-US" sz="1300" kern="1200" dirty="0"/>
        </a:p>
      </dsp:txBody>
      <dsp:txXfrm rot="-5400000">
        <a:off x="1" y="3461095"/>
        <a:ext cx="1146297" cy="491270"/>
      </dsp:txXfrm>
    </dsp:sp>
    <dsp:sp modelId="{E05C1813-2E6E-4CF8-883B-8EC475B46EFA}">
      <dsp:nvSpPr>
        <dsp:cNvPr id="0" name=""/>
        <dsp:cNvSpPr/>
      </dsp:nvSpPr>
      <dsp:spPr>
        <a:xfrm rot="5400000">
          <a:off x="4155739" y="-121495"/>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smtClean="0">
              <a:solidFill>
                <a:schemeClr val="accent6">
                  <a:lumMod val="50000"/>
                </a:schemeClr>
              </a:solidFill>
              <a:latin typeface="Palatino Linotype" panose="02040502050505030304" pitchFamily="18" charset="0"/>
            </a:rPr>
            <a:t>Conduct-</a:t>
          </a:r>
          <a:r>
            <a:rPr lang="en-US" sz="1800" kern="1200" dirty="0" smtClean="0">
              <a:latin typeface="Palatino Linotype" panose="02040502050505030304" pitchFamily="18" charset="0"/>
            </a:rPr>
            <a:t>simultaneous and identical price increases or suspicious bidding, quasi communication evidence</a:t>
          </a:r>
          <a:endParaRPr lang="en-US" sz="1800" kern="1200" dirty="0">
            <a:latin typeface="Palatino Linotype" panose="02040502050505030304" pitchFamily="18" charset="0"/>
          </a:endParaRPr>
        </a:p>
        <a:p>
          <a:pPr marL="171450" lvl="1" indent="-171450" algn="l" defTabSz="800100">
            <a:lnSpc>
              <a:spcPct val="90000"/>
            </a:lnSpc>
            <a:spcBef>
              <a:spcPct val="0"/>
            </a:spcBef>
            <a:spcAft>
              <a:spcPct val="15000"/>
            </a:spcAft>
            <a:buChar char="••"/>
          </a:pPr>
          <a:r>
            <a:rPr lang="en-US" sz="1800" b="1" kern="1200" dirty="0" smtClean="0">
              <a:solidFill>
                <a:schemeClr val="accent6">
                  <a:lumMod val="50000"/>
                </a:schemeClr>
              </a:solidFill>
              <a:latin typeface="Palatino Linotype" panose="02040502050505030304" pitchFamily="18" charset="0"/>
            </a:rPr>
            <a:t>Structura</a:t>
          </a:r>
          <a:r>
            <a:rPr lang="en-US" sz="1800" kern="1200" dirty="0" smtClean="0">
              <a:solidFill>
                <a:schemeClr val="accent6">
                  <a:lumMod val="50000"/>
                </a:schemeClr>
              </a:solidFill>
              <a:latin typeface="Palatino Linotype" panose="02040502050505030304" pitchFamily="18" charset="0"/>
            </a:rPr>
            <a:t>l-</a:t>
          </a:r>
          <a:r>
            <a:rPr lang="en-US" sz="1800" kern="1200" dirty="0" smtClean="0">
              <a:latin typeface="Palatino Linotype" panose="02040502050505030304" pitchFamily="18" charset="0"/>
            </a:rPr>
            <a:t>high market concentration and homogeneous products</a:t>
          </a:r>
          <a:endParaRPr lang="en-US" sz="1800" kern="1200" dirty="0">
            <a:latin typeface="Palatino Linotype" panose="02040502050505030304" pitchFamily="18" charset="0"/>
          </a:endParaRPr>
        </a:p>
      </dsp:txBody>
      <dsp:txXfrm rot="-5400000">
        <a:off x="1146298" y="2939907"/>
        <a:ext cx="7031341" cy="9604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777FD-3025-413F-81DB-BE935899D556}">
      <dsp:nvSpPr>
        <dsp:cNvPr id="0" name=""/>
        <dsp:cNvSpPr/>
      </dsp:nvSpPr>
      <dsp:spPr>
        <a:xfrm rot="21300000">
          <a:off x="16522" y="1976999"/>
          <a:ext cx="4010268" cy="554238"/>
        </a:xfrm>
        <a:prstGeom prst="mathMinus">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dsp:style>
    </dsp:sp>
    <dsp:sp modelId="{DFD7B7E8-F23E-4F6B-BAB4-9FA1F453D40C}">
      <dsp:nvSpPr>
        <dsp:cNvPr id="0" name=""/>
        <dsp:cNvSpPr/>
      </dsp:nvSpPr>
      <dsp:spPr>
        <a:xfrm>
          <a:off x="485197" y="225411"/>
          <a:ext cx="1212993" cy="1803295"/>
        </a:xfrm>
        <a:prstGeom prst="downArrow">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561361D9-4050-4D6D-A369-2E486C4B1F6E}">
      <dsp:nvSpPr>
        <dsp:cNvPr id="0" name=""/>
        <dsp:cNvSpPr/>
      </dsp:nvSpPr>
      <dsp:spPr>
        <a:xfrm>
          <a:off x="2142955" y="0"/>
          <a:ext cx="1293860" cy="1893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latin typeface="Palatino Linotype" panose="02040502050505030304" pitchFamily="18" charset="0"/>
            </a:rPr>
            <a:t>Competition</a:t>
          </a:r>
          <a:endParaRPr lang="en-US" sz="1800" kern="1200" dirty="0">
            <a:latin typeface="Palatino Linotype" panose="02040502050505030304" pitchFamily="18" charset="0"/>
          </a:endParaRPr>
        </a:p>
      </dsp:txBody>
      <dsp:txXfrm>
        <a:off x="2142955" y="0"/>
        <a:ext cx="1293860" cy="1893459"/>
      </dsp:txXfrm>
    </dsp:sp>
    <dsp:sp modelId="{27401F65-5C1A-49EC-B2AE-24A9C5417AB8}">
      <dsp:nvSpPr>
        <dsp:cNvPr id="0" name=""/>
        <dsp:cNvSpPr/>
      </dsp:nvSpPr>
      <dsp:spPr>
        <a:xfrm>
          <a:off x="2345121" y="2479530"/>
          <a:ext cx="1212993" cy="1803295"/>
        </a:xfrm>
        <a:prstGeom prst="upArrow">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8C061403-DB2B-4015-8CB3-3CE94ADAE8E8}">
      <dsp:nvSpPr>
        <dsp:cNvPr id="0" name=""/>
        <dsp:cNvSpPr/>
      </dsp:nvSpPr>
      <dsp:spPr>
        <a:xfrm>
          <a:off x="606496" y="2614778"/>
          <a:ext cx="1293860" cy="1893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latin typeface="Palatino Linotype" panose="02040502050505030304" pitchFamily="18" charset="0"/>
            </a:rPr>
            <a:t>Market power </a:t>
          </a:r>
          <a:endParaRPr lang="en-US" sz="2300" kern="1200" dirty="0">
            <a:latin typeface="Palatino Linotype" panose="02040502050505030304" pitchFamily="18" charset="0"/>
          </a:endParaRPr>
        </a:p>
      </dsp:txBody>
      <dsp:txXfrm>
        <a:off x="606496" y="2614778"/>
        <a:ext cx="1293860" cy="1893459"/>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5265014" y="0"/>
            <a:ext cx="4029282" cy="350760"/>
          </a:xfrm>
          <a:prstGeom prst="rect">
            <a:avLst/>
          </a:prstGeom>
        </p:spPr>
        <p:txBody>
          <a:bodyPr vert="horz" lIns="93177" tIns="46589" rIns="93177" bIns="46589" rtlCol="0"/>
          <a:lstStyle>
            <a:lvl1pPr algn="r" eaLnBrk="1" hangingPunct="1">
              <a:defRPr sz="1200">
                <a:latin typeface="Arial" charset="0"/>
                <a:cs typeface="Arial" charset="0"/>
              </a:defRPr>
            </a:lvl1pPr>
          </a:lstStyle>
          <a:p>
            <a:pPr>
              <a:defRPr/>
            </a:pPr>
            <a:fld id="{A62100AB-7670-4E62-8335-AE500FB90C0B}" type="datetimeFigureOut">
              <a:rPr lang="en-US"/>
              <a:pPr>
                <a:defRPr/>
              </a:pPr>
              <a:t>3/27/2024</a:t>
            </a:fld>
            <a:endParaRPr lang="en-US"/>
          </a:p>
        </p:txBody>
      </p:sp>
      <p:sp>
        <p:nvSpPr>
          <p:cNvPr id="4" name="Footer Placeholder 3"/>
          <p:cNvSpPr>
            <a:spLocks noGrp="1"/>
          </p:cNvSpPr>
          <p:nvPr>
            <p:ph type="ftr" sz="quarter" idx="2"/>
          </p:nvPr>
        </p:nvSpPr>
        <p:spPr>
          <a:xfrm>
            <a:off x="1" y="6658443"/>
            <a:ext cx="4029282" cy="350760"/>
          </a:xfrm>
          <a:prstGeom prst="rect">
            <a:avLst/>
          </a:prstGeom>
        </p:spPr>
        <p:txBody>
          <a:bodyPr vert="horz" lIns="93177" tIns="46589" rIns="93177" bIns="46589" rtlCol="0" anchor="b"/>
          <a:lstStyle>
            <a:lvl1pPr algn="l" eaLnBrk="1" hangingPunct="1">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pPr>
              <a:defRPr/>
            </a:pPr>
            <a:fld id="{EF41434C-565B-4915-85A9-713738E41EFD}" type="slidenum">
              <a:rPr lang="en-US" altLang="en-US"/>
              <a:pPr>
                <a:defRPr/>
              </a:pPr>
              <a:t>‹#›</a:t>
            </a:fld>
            <a:endParaRPr lang="en-US" altLang="en-US"/>
          </a:p>
        </p:txBody>
      </p:sp>
    </p:spTree>
    <p:extLst>
      <p:ext uri="{BB962C8B-B14F-4D97-AF65-F5344CB8AC3E}">
        <p14:creationId xmlns:p14="http://schemas.microsoft.com/office/powerpoint/2010/main" val="1936935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5014" y="0"/>
            <a:ext cx="4029282" cy="350760"/>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CE4C702C-16AF-4140-953C-B3F40A35195A}" type="datetimeFigureOut">
              <a:rPr lang="en-US"/>
              <a:pPr>
                <a:defRPr/>
              </a:pPr>
              <a:t>3/27/2024</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930482" y="3330419"/>
            <a:ext cx="7435436" cy="3154441"/>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658443"/>
            <a:ext cx="4029282" cy="35076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4CB1C14-3B2E-4253-A8D1-1B6ABF0903A7}" type="slidenum">
              <a:rPr lang="en-US" altLang="en-US"/>
              <a:pPr>
                <a:defRPr/>
              </a:pPr>
              <a:t>‹#›</a:t>
            </a:fld>
            <a:endParaRPr lang="en-US" altLang="en-US"/>
          </a:p>
        </p:txBody>
      </p:sp>
    </p:spTree>
    <p:extLst>
      <p:ext uri="{BB962C8B-B14F-4D97-AF65-F5344CB8AC3E}">
        <p14:creationId xmlns:p14="http://schemas.microsoft.com/office/powerpoint/2010/main" val="147191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BF1728-E257-487C-9CDB-9659B6BF4201}" type="slidenum">
              <a:rPr lang="en-US" altLang="en-US" smtClean="0"/>
              <a:pPr>
                <a:spcBef>
                  <a:spcPct val="0"/>
                </a:spcBef>
              </a:pPr>
              <a:t>1</a:t>
            </a:fld>
            <a:endParaRPr lang="en-US" altLang="en-US" dirty="0" smtClean="0"/>
          </a:p>
        </p:txBody>
      </p:sp>
    </p:spTree>
    <p:extLst>
      <p:ext uri="{BB962C8B-B14F-4D97-AF65-F5344CB8AC3E}">
        <p14:creationId xmlns:p14="http://schemas.microsoft.com/office/powerpoint/2010/main" val="739518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FBB94E0-9F67-434E-91F2-840361704428}" type="datetime1">
              <a:rPr lang="en-US"/>
              <a:pPr>
                <a:defRPr/>
              </a:pPr>
              <a:t>3/27/2024</a:t>
            </a:fld>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900779E3-79A1-4447-9E7B-C09DCCE349F8}" type="slidenum">
              <a:rPr lang="en-US" altLang="en-US"/>
              <a:pPr>
                <a:defRPr/>
              </a:pPr>
              <a:t>‹#›</a:t>
            </a:fld>
            <a:endParaRPr lang="en-US" altLang="en-US"/>
          </a:p>
        </p:txBody>
      </p:sp>
      <p:pic>
        <p:nvPicPr>
          <p:cNvPr id="14" name="Picture 13" descr="http://cak.go.ke/images/signature/cak.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587343" y="0"/>
            <a:ext cx="15566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762000" y="5795075"/>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265559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92199C5F-8A84-4FED-B7D9-8B9AC10FFEA6}" type="datetime1">
              <a:rPr lang="en-US"/>
              <a:pPr>
                <a:defRPr/>
              </a:pPr>
              <a:t>3/27/2024</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EE4F0D2E-AE7F-4464-A7E4-999DFBC54A6B}" type="slidenum">
              <a:rPr lang="en-US" altLang="en-US"/>
              <a:pPr>
                <a:defRPr/>
              </a:pPr>
              <a:t>‹#›</a:t>
            </a:fld>
            <a:endParaRPr lang="en-US" altLang="en-US"/>
          </a:p>
        </p:txBody>
      </p:sp>
    </p:spTree>
    <p:extLst>
      <p:ext uri="{BB962C8B-B14F-4D97-AF65-F5344CB8AC3E}">
        <p14:creationId xmlns:p14="http://schemas.microsoft.com/office/powerpoint/2010/main" val="253283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8EF8A18A-5B7C-4365-A56C-A41564E24CFB}" type="datetime1">
              <a:rPr lang="en-US"/>
              <a:pPr>
                <a:defRPr/>
              </a:pPr>
              <a:t>3/27/2024</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2749AB2-3527-4C71-8444-9792085C0BB3}" type="slidenum">
              <a:rPr lang="en-US" altLang="en-US"/>
              <a:pPr>
                <a:defRPr/>
              </a:pPr>
              <a:t>‹#›</a:t>
            </a:fld>
            <a:endParaRPr lang="en-US" altLang="en-US"/>
          </a:p>
        </p:txBody>
      </p:sp>
    </p:spTree>
    <p:extLst>
      <p:ext uri="{BB962C8B-B14F-4D97-AF65-F5344CB8AC3E}">
        <p14:creationId xmlns:p14="http://schemas.microsoft.com/office/powerpoint/2010/main" val="785546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0ACE77-1E88-4789-85C2-0FFE00005914}" type="slidenum">
              <a:rPr lang="en-US" altLang="en-US"/>
              <a:pPr>
                <a:defRPr/>
              </a:pPr>
              <a:t>‹#›</a:t>
            </a:fld>
            <a:endParaRPr lang="en-US" altLang="en-US"/>
          </a:p>
        </p:txBody>
      </p:sp>
    </p:spTree>
    <p:extLst>
      <p:ext uri="{BB962C8B-B14F-4D97-AF65-F5344CB8AC3E}">
        <p14:creationId xmlns:p14="http://schemas.microsoft.com/office/powerpoint/2010/main" val="256280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15D8FE-D864-47D3-8BAF-7D528BE7AD98}" type="slidenum">
              <a:rPr lang="en-US" altLang="en-US"/>
              <a:pPr>
                <a:defRPr/>
              </a:pPr>
              <a:t>‹#›</a:t>
            </a:fld>
            <a:endParaRPr lang="en-US" altLang="en-US"/>
          </a:p>
        </p:txBody>
      </p:sp>
    </p:spTree>
    <p:extLst>
      <p:ext uri="{BB962C8B-B14F-4D97-AF65-F5344CB8AC3E}">
        <p14:creationId xmlns:p14="http://schemas.microsoft.com/office/powerpoint/2010/main" val="3400447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167265-DBDF-4D2A-9A81-D59053D2A799}" type="slidenum">
              <a:rPr lang="en-US" altLang="en-US"/>
              <a:pPr>
                <a:defRPr/>
              </a:pPr>
              <a:t>‹#›</a:t>
            </a:fld>
            <a:endParaRPr lang="en-US" altLang="en-US"/>
          </a:p>
        </p:txBody>
      </p:sp>
    </p:spTree>
    <p:extLst>
      <p:ext uri="{BB962C8B-B14F-4D97-AF65-F5344CB8AC3E}">
        <p14:creationId xmlns:p14="http://schemas.microsoft.com/office/powerpoint/2010/main" val="201465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619B5F-5F40-434D-84EF-37BEBE39B73A}" type="slidenum">
              <a:rPr lang="en-US" altLang="en-US"/>
              <a:pPr>
                <a:defRPr/>
              </a:pPr>
              <a:t>‹#›</a:t>
            </a:fld>
            <a:endParaRPr lang="en-US" altLang="en-US"/>
          </a:p>
        </p:txBody>
      </p:sp>
    </p:spTree>
    <p:extLst>
      <p:ext uri="{BB962C8B-B14F-4D97-AF65-F5344CB8AC3E}">
        <p14:creationId xmlns:p14="http://schemas.microsoft.com/office/powerpoint/2010/main" val="1646222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C1EA6B8-8C95-42F6-870E-919469191A06}" type="slidenum">
              <a:rPr lang="en-US" altLang="en-US"/>
              <a:pPr>
                <a:defRPr/>
              </a:pPr>
              <a:t>‹#›</a:t>
            </a:fld>
            <a:endParaRPr lang="en-US" altLang="en-US"/>
          </a:p>
        </p:txBody>
      </p:sp>
    </p:spTree>
    <p:extLst>
      <p:ext uri="{BB962C8B-B14F-4D97-AF65-F5344CB8AC3E}">
        <p14:creationId xmlns:p14="http://schemas.microsoft.com/office/powerpoint/2010/main" val="9788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D2365EA-6FEF-4BD1-86BA-3C03BA822D81}" type="slidenum">
              <a:rPr lang="en-US" altLang="en-US"/>
              <a:pPr>
                <a:defRPr/>
              </a:pPr>
              <a:t>‹#›</a:t>
            </a:fld>
            <a:endParaRPr lang="en-US" altLang="en-US"/>
          </a:p>
        </p:txBody>
      </p:sp>
    </p:spTree>
    <p:extLst>
      <p:ext uri="{BB962C8B-B14F-4D97-AF65-F5344CB8AC3E}">
        <p14:creationId xmlns:p14="http://schemas.microsoft.com/office/powerpoint/2010/main" val="2332876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37ACFF2-07C4-4541-9EB3-5FBD498EDEE7}" type="slidenum">
              <a:rPr lang="en-US" altLang="en-US"/>
              <a:pPr>
                <a:defRPr/>
              </a:pPr>
              <a:t>‹#›</a:t>
            </a:fld>
            <a:endParaRPr lang="en-US" altLang="en-US"/>
          </a:p>
        </p:txBody>
      </p:sp>
    </p:spTree>
    <p:extLst>
      <p:ext uri="{BB962C8B-B14F-4D97-AF65-F5344CB8AC3E}">
        <p14:creationId xmlns:p14="http://schemas.microsoft.com/office/powerpoint/2010/main" val="390456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995206-61E7-4A87-B0BE-A5FECD8FB5F4}" type="slidenum">
              <a:rPr lang="en-US" altLang="en-US"/>
              <a:pPr>
                <a:defRPr/>
              </a:pPr>
              <a:t>‹#›</a:t>
            </a:fld>
            <a:endParaRPr lang="en-US" altLang="en-US"/>
          </a:p>
        </p:txBody>
      </p:sp>
    </p:spTree>
    <p:extLst>
      <p:ext uri="{BB962C8B-B14F-4D97-AF65-F5344CB8AC3E}">
        <p14:creationId xmlns:p14="http://schemas.microsoft.com/office/powerpoint/2010/main" val="49417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720CC857-84D4-4213-B918-00A9AD38853B}" type="datetime1">
              <a:rPr lang="en-US"/>
              <a:pPr>
                <a:defRPr/>
              </a:pPr>
              <a:t>3/27/2024</a:t>
            </a:fld>
            <a:endParaRPr lang="en-US"/>
          </a:p>
        </p:txBody>
      </p:sp>
      <p:sp>
        <p:nvSpPr>
          <p:cNvPr id="6" name="Slide Number Placeholder 17"/>
          <p:cNvSpPr>
            <a:spLocks noGrp="1"/>
          </p:cNvSpPr>
          <p:nvPr>
            <p:ph type="sldNum" sz="quarter" idx="12"/>
          </p:nvPr>
        </p:nvSpPr>
        <p:spPr/>
        <p:txBody>
          <a:bodyPr/>
          <a:lstStyle>
            <a:lvl1pPr>
              <a:defRPr/>
            </a:lvl1pPr>
          </a:lstStyle>
          <a:p>
            <a:pPr>
              <a:defRPr/>
            </a:pPr>
            <a:fld id="{B59D5C8E-E18F-4C23-BEE9-5F7703884F63}" type="slidenum">
              <a:rPr lang="en-US" altLang="en-US"/>
              <a:pPr>
                <a:defRPr/>
              </a:pPr>
              <a:t>‹#›</a:t>
            </a:fld>
            <a:endParaRPr lang="en-US" altLang="en-US"/>
          </a:p>
        </p:txBody>
      </p:sp>
      <p:pic>
        <p:nvPicPr>
          <p:cNvPr id="8" name="Picture 6">
            <a:extLst>
              <a:ext uri="{FF2B5EF4-FFF2-40B4-BE49-F238E27FC236}">
                <a16:creationId xmlns:a16="http://schemas.microsoft.com/office/drawing/2014/main" id="{A812615C-02FE-4F9D-8EC6-3CEDB1BEDEF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75625" y="6194425"/>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958850" y="6194425"/>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30177691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8745F6-1947-4870-9D4F-FD38360708C4}" type="slidenum">
              <a:rPr lang="en-US" altLang="en-US"/>
              <a:pPr>
                <a:defRPr/>
              </a:pPr>
              <a:t>‹#›</a:t>
            </a:fld>
            <a:endParaRPr lang="en-US" altLang="en-US"/>
          </a:p>
        </p:txBody>
      </p:sp>
    </p:spTree>
    <p:extLst>
      <p:ext uri="{BB962C8B-B14F-4D97-AF65-F5344CB8AC3E}">
        <p14:creationId xmlns:p14="http://schemas.microsoft.com/office/powerpoint/2010/main" val="2919356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087315-FC6D-4189-A6FB-88E37D296F2A}" type="slidenum">
              <a:rPr lang="en-US" altLang="en-US"/>
              <a:pPr>
                <a:defRPr/>
              </a:pPr>
              <a:t>‹#›</a:t>
            </a:fld>
            <a:endParaRPr lang="en-US" altLang="en-US"/>
          </a:p>
        </p:txBody>
      </p:sp>
    </p:spTree>
    <p:extLst>
      <p:ext uri="{BB962C8B-B14F-4D97-AF65-F5344CB8AC3E}">
        <p14:creationId xmlns:p14="http://schemas.microsoft.com/office/powerpoint/2010/main" val="4287148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2784DB-60A8-40F4-9947-71706729A07E}" type="slidenum">
              <a:rPr lang="en-US" altLang="en-US"/>
              <a:pPr>
                <a:defRPr/>
              </a:pPr>
              <a:t>‹#›</a:t>
            </a:fld>
            <a:endParaRPr lang="en-US" altLang="en-US"/>
          </a:p>
        </p:txBody>
      </p:sp>
    </p:spTree>
    <p:extLst>
      <p:ext uri="{BB962C8B-B14F-4D97-AF65-F5344CB8AC3E}">
        <p14:creationId xmlns:p14="http://schemas.microsoft.com/office/powerpoint/2010/main" val="96199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C82FDDD-84F8-47DC-8070-718CF678D737}" type="datetime1">
              <a:rPr lang="en-US"/>
              <a:pPr>
                <a:defRPr/>
              </a:pPr>
              <a:t>3/27/2024</a:t>
            </a:fld>
            <a:endParaRPr lang="en-US"/>
          </a:p>
        </p:txBody>
      </p:sp>
      <p:sp>
        <p:nvSpPr>
          <p:cNvPr id="8" name="Slide Number Placeholder 5"/>
          <p:cNvSpPr>
            <a:spLocks noGrp="1"/>
          </p:cNvSpPr>
          <p:nvPr>
            <p:ph type="sldNum" sz="quarter" idx="12"/>
          </p:nvPr>
        </p:nvSpPr>
        <p:spPr/>
        <p:txBody>
          <a:bodyPr/>
          <a:lstStyle>
            <a:lvl1pPr>
              <a:defRPr/>
            </a:lvl1pPr>
          </a:lstStyle>
          <a:p>
            <a:pPr>
              <a:defRPr/>
            </a:pPr>
            <a:fld id="{AF50AE12-2A67-4DB0-BD17-10FDEF77AB59}" type="slidenum">
              <a:rPr lang="en-US" altLang="en-US"/>
              <a:pPr>
                <a:defRPr/>
              </a:pPr>
              <a:t>‹#›</a:t>
            </a:fld>
            <a:endParaRPr lang="en-US" altLang="en-US"/>
          </a:p>
        </p:txBody>
      </p:sp>
      <p:pic>
        <p:nvPicPr>
          <p:cNvPr id="9" name="Picture 6">
            <a:extLst>
              <a:ext uri="{FF2B5EF4-FFF2-40B4-BE49-F238E27FC236}">
                <a16:creationId xmlns:a16="http://schemas.microsoft.com/office/drawing/2014/main" id="{A812615C-02FE-4F9D-8EC6-3CEDB1BEDEF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175625" y="6194425"/>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600869" y="6210696"/>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37508701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4B243677-C016-4740-88F1-FC18DF8230FB}" type="datetime1">
              <a:rPr lang="en-US"/>
              <a:pPr>
                <a:defRPr/>
              </a:pPr>
              <a:t>3/27/2024</a:t>
            </a:fld>
            <a:endParaRPr lang="en-US"/>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A00CC24B-9B3E-47E1-887E-8D8C6A110FF8}" type="slidenum">
              <a:rPr lang="en-US" altLang="en-US"/>
              <a:pPr>
                <a:defRPr/>
              </a:pPr>
              <a:t>‹#›</a:t>
            </a:fld>
            <a:endParaRPr lang="en-US" altLang="en-US"/>
          </a:p>
        </p:txBody>
      </p:sp>
    </p:spTree>
    <p:extLst>
      <p:ext uri="{BB962C8B-B14F-4D97-AF65-F5344CB8AC3E}">
        <p14:creationId xmlns:p14="http://schemas.microsoft.com/office/powerpoint/2010/main" val="116860895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531812"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755DB9DC-4ECE-4F17-B5FA-601AD691B777}" type="datetime1">
              <a:rPr lang="en-US"/>
              <a:pPr>
                <a:defRPr/>
              </a:pPr>
              <a:t>3/27/2024</a:t>
            </a:fld>
            <a:endParaRPr lang="en-US"/>
          </a:p>
        </p:txBody>
      </p:sp>
      <p:sp>
        <p:nvSpPr>
          <p:cNvPr id="9" name="Slide Number Placeholder 8"/>
          <p:cNvSpPr>
            <a:spLocks noGrp="1"/>
          </p:cNvSpPr>
          <p:nvPr>
            <p:ph type="sldNum" sz="quarter" idx="12"/>
          </p:nvPr>
        </p:nvSpPr>
        <p:spPr/>
        <p:txBody>
          <a:bodyPr/>
          <a:lstStyle>
            <a:lvl1pPr>
              <a:defRPr/>
            </a:lvl1pPr>
          </a:lstStyle>
          <a:p>
            <a:pPr>
              <a:defRPr/>
            </a:pPr>
            <a:fld id="{0FDDE352-CF79-41E2-A7CF-724844490684}" type="slidenum">
              <a:rPr lang="en-US" altLang="en-US"/>
              <a:pPr>
                <a:defRPr/>
              </a:pPr>
              <a:t>‹#›</a:t>
            </a:fld>
            <a:endParaRPr lang="en-US" altLang="en-US"/>
          </a:p>
        </p:txBody>
      </p:sp>
      <p:sp>
        <p:nvSpPr>
          <p:cNvPr id="10"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685800" y="6250980"/>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211561441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6FD88ADD-B7BE-469D-916E-5AFCB6A95E49}" type="datetime1">
              <a:rPr lang="en-US"/>
              <a:pPr>
                <a:defRPr/>
              </a:pPr>
              <a:t>3/27/2024</a:t>
            </a:fld>
            <a:endParaRPr lang="en-US"/>
          </a:p>
        </p:txBody>
      </p:sp>
      <p:sp>
        <p:nvSpPr>
          <p:cNvPr id="5" name="Slide Number Placeholder 4"/>
          <p:cNvSpPr>
            <a:spLocks noGrp="1"/>
          </p:cNvSpPr>
          <p:nvPr>
            <p:ph type="sldNum" sz="quarter" idx="12"/>
          </p:nvPr>
        </p:nvSpPr>
        <p:spPr/>
        <p:txBody>
          <a:bodyPr/>
          <a:lstStyle>
            <a:lvl1pPr>
              <a:defRPr/>
            </a:lvl1pPr>
          </a:lstStyle>
          <a:p>
            <a:pPr>
              <a:defRPr/>
            </a:pPr>
            <a:fld id="{62456C70-4F0B-4DC8-9142-2535DE782C30}" type="slidenum">
              <a:rPr lang="en-US" altLang="en-US"/>
              <a:pPr>
                <a:defRPr/>
              </a:pPr>
              <a:t>‹#›</a:t>
            </a:fld>
            <a:endParaRPr lang="en-US" altLang="en-US"/>
          </a:p>
        </p:txBody>
      </p:sp>
      <p:sp>
        <p:nvSpPr>
          <p:cNvPr id="7"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762000" y="6101689"/>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13045073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5621108-CA48-4CB9-8AF3-950042F022B1}" type="datetime1">
              <a:rPr lang="en-US"/>
              <a:pPr>
                <a:defRPr/>
              </a:pPr>
              <a:t>3/27/2024</a:t>
            </a:fld>
            <a:endParaRPr lang="en-US"/>
          </a:p>
        </p:txBody>
      </p:sp>
      <p:sp>
        <p:nvSpPr>
          <p:cNvPr id="4" name="Slide Number Placeholder 17"/>
          <p:cNvSpPr>
            <a:spLocks noGrp="1"/>
          </p:cNvSpPr>
          <p:nvPr>
            <p:ph type="sldNum" sz="quarter" idx="12"/>
          </p:nvPr>
        </p:nvSpPr>
        <p:spPr/>
        <p:txBody>
          <a:bodyPr/>
          <a:lstStyle>
            <a:lvl1pPr>
              <a:defRPr/>
            </a:lvl1pPr>
          </a:lstStyle>
          <a:p>
            <a:pPr>
              <a:defRPr/>
            </a:pPr>
            <a:fld id="{2F2E9EE6-E5E1-455B-83E2-40715F82AE39}"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838200" y="6059355"/>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extLst>
      <p:ext uri="{BB962C8B-B14F-4D97-AF65-F5344CB8AC3E}">
        <p14:creationId xmlns:p14="http://schemas.microsoft.com/office/powerpoint/2010/main" val="375283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2E9EB466-8116-4408-B2B4-088B41FF3760}" type="datetime1">
              <a:rPr lang="en-US"/>
              <a:pPr>
                <a:defRPr/>
              </a:pPr>
              <a:t>3/27/2024</a:t>
            </a:fld>
            <a:endParaRPr lang="en-US" dirty="0"/>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5F5967E8-405C-4706-BFE5-F50D7AE15AE9}" type="slidenum">
              <a:rPr lang="en-US" altLang="en-US"/>
              <a:pPr>
                <a:defRPr/>
              </a:pPr>
              <a:t>‹#›</a:t>
            </a:fld>
            <a:endParaRPr lang="en-US" altLang="en-US"/>
          </a:p>
        </p:txBody>
      </p:sp>
    </p:spTree>
    <p:extLst>
      <p:ext uri="{BB962C8B-B14F-4D97-AF65-F5344CB8AC3E}">
        <p14:creationId xmlns:p14="http://schemas.microsoft.com/office/powerpoint/2010/main" val="218915082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B7C6F0CA-9FBA-4BA1-A17A-CA7ED129381F}" type="datetime1">
              <a:rPr lang="en-US"/>
              <a:pPr>
                <a:defRPr/>
              </a:pPr>
              <a:t>3/27/2024</a:t>
            </a:fld>
            <a:endParaRPr lang="en-US"/>
          </a:p>
        </p:txBody>
      </p:sp>
      <p:sp>
        <p:nvSpPr>
          <p:cNvPr id="12" name="Footer Placeholder 5"/>
          <p:cNvSpPr>
            <a:spLocks noGrp="1"/>
          </p:cNvSpPr>
          <p:nvPr>
            <p:ph type="ftr" sz="quarter" idx="11"/>
          </p:nvPr>
        </p:nvSpPr>
        <p:spPr>
          <a:xfrm>
            <a:off x="4379913" y="6408738"/>
            <a:ext cx="2351087" cy="365125"/>
          </a:xfrm>
          <a:prstGeom prst="rect">
            <a:avLst/>
          </a:prstGeom>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70BC461C-6921-4E5E-A6B5-20D569603E46}" type="slidenum">
              <a:rPr lang="en-US" altLang="en-US"/>
              <a:pPr>
                <a:defRPr/>
              </a:pPr>
              <a:t>‹#›</a:t>
            </a:fld>
            <a:endParaRPr lang="en-US" altLang="en-US"/>
          </a:p>
        </p:txBody>
      </p:sp>
    </p:spTree>
    <p:extLst>
      <p:ext uri="{BB962C8B-B14F-4D97-AF65-F5344CB8AC3E}">
        <p14:creationId xmlns:p14="http://schemas.microsoft.com/office/powerpoint/2010/main" val="213156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0E581A00-E496-4871-9AA6-749768E93F2F}" type="datetime1">
              <a:rPr lang="en-US"/>
              <a:pPr>
                <a:defRPr/>
              </a:pPr>
              <a:t>3/27/2024</a:t>
            </a:fld>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BC003F52-748F-4D1C-B121-BFAD54F3415D}" type="slidenum">
              <a:rPr lang="en-US" altLang="en-US"/>
              <a:pPr>
                <a:defRPr/>
              </a:pPr>
              <a:t>‹#›</a:t>
            </a:fld>
            <a:endParaRPr lang="en-US" altLang="en-US"/>
          </a:p>
        </p:txBody>
      </p:sp>
      <p:pic>
        <p:nvPicPr>
          <p:cNvPr id="11" name="Picture 10" descr="http://cak.go.ke/images/signature/cak.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587343" y="0"/>
            <a:ext cx="15566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a:extLst>
              <a:ext uri="{FF2B5EF4-FFF2-40B4-BE49-F238E27FC236}">
                <a16:creationId xmlns:a16="http://schemas.microsoft.com/office/drawing/2014/main" id="{4D8AD0B7-3277-4DC9-AC79-5F0D5657602E}"/>
              </a:ext>
            </a:extLst>
          </p:cNvPr>
          <p:cNvSpPr>
            <a:spLocks noGrp="1"/>
          </p:cNvSpPr>
          <p:nvPr>
            <p:ph type="ftr" sz="quarter" idx="3"/>
          </p:nvPr>
        </p:nvSpPr>
        <p:spPr>
          <a:xfrm>
            <a:off x="838200" y="6050161"/>
            <a:ext cx="7086600" cy="315516"/>
          </a:xfrm>
          <a:prstGeom prst="rect">
            <a:avLst/>
          </a:prstGeo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Tree>
  </p:cSld>
  <p:clrMap bg1="lt1" tx1="dk1" bg2="lt2" tx2="dk2" accent1="accent1" accent2="accent2" accent3="accent3" accent4="accent4" accent5="accent5" accent6="accent6" hlink="hlink" folHlink="folHlink"/>
  <p:sldLayoutIdLst>
    <p:sldLayoutId id="2147483980" r:id="rId1"/>
    <p:sldLayoutId id="2147483965" r:id="rId2"/>
    <p:sldLayoutId id="2147483981" r:id="rId3"/>
    <p:sldLayoutId id="2147483982" r:id="rId4"/>
    <p:sldLayoutId id="2147483983" r:id="rId5"/>
    <p:sldLayoutId id="2147483984" r:id="rId6"/>
    <p:sldLayoutId id="2147483966" r:id="rId7"/>
    <p:sldLayoutId id="2147483985" r:id="rId8"/>
    <p:sldLayoutId id="2147483986" r:id="rId9"/>
    <p:sldLayoutId id="2147483967" r:id="rId10"/>
    <p:sldLayoutId id="214748396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70B8507C-A66F-41A1-97F7-BA614CD03B6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685800" y="1524000"/>
            <a:ext cx="7543800" cy="4572000"/>
          </a:xfrm>
        </p:spPr>
        <p:txBody>
          <a:bodyPr/>
          <a:lstStyle/>
          <a:p>
            <a:pPr marL="603250" lvl="2" indent="0" algn="ctr">
              <a:buNone/>
            </a:pPr>
            <a:endParaRPr lang="en-US" sz="2400" dirty="0">
              <a:latin typeface="Palatino Linotype" panose="02040502050505030304" pitchFamily="18" charset="0"/>
            </a:endParaRPr>
          </a:p>
          <a:p>
            <a:pPr marL="603250" lvl="2" indent="0" algn="ctr">
              <a:buNone/>
            </a:pPr>
            <a:endParaRPr lang="en-US" sz="2400" dirty="0" smtClean="0">
              <a:latin typeface="Palatino Linotype" panose="02040502050505030304" pitchFamily="18" charset="0"/>
            </a:endParaRPr>
          </a:p>
          <a:p>
            <a:pPr marL="109537" lvl="2" indent="0" algn="just">
              <a:spcBef>
                <a:spcPts val="400"/>
              </a:spcBef>
              <a:buClr>
                <a:schemeClr val="accent1"/>
              </a:buClr>
              <a:buSzPct val="68000"/>
              <a:buNone/>
            </a:pPr>
            <a:r>
              <a:rPr lang="en-ZA" sz="2000" b="1" dirty="0" smtClean="0">
                <a:solidFill>
                  <a:schemeClr val="accent6">
                    <a:lumMod val="50000"/>
                  </a:schemeClr>
                </a:solidFill>
                <a:latin typeface="Palatino Linotype" panose="02040502050505030304" pitchFamily="18" charset="0"/>
              </a:rPr>
              <a:t>8</a:t>
            </a:r>
            <a:r>
              <a:rPr lang="en-ZA" sz="2000" b="1" baseline="30000" dirty="0" smtClean="0">
                <a:solidFill>
                  <a:schemeClr val="accent6">
                    <a:lumMod val="50000"/>
                  </a:schemeClr>
                </a:solidFill>
                <a:latin typeface="Palatino Linotype" panose="02040502050505030304" pitchFamily="18" charset="0"/>
              </a:rPr>
              <a:t>TH</a:t>
            </a:r>
            <a:r>
              <a:rPr lang="en-ZA" sz="2000" b="1" dirty="0" smtClean="0">
                <a:solidFill>
                  <a:schemeClr val="accent6">
                    <a:lumMod val="50000"/>
                  </a:schemeClr>
                </a:solidFill>
                <a:latin typeface="Palatino Linotype" panose="02040502050505030304" pitchFamily="18" charset="0"/>
              </a:rPr>
              <a:t> WINTER SCHOOL ON ECONOMICS OF COMPETITION LAW</a:t>
            </a:r>
            <a:r>
              <a:rPr lang="en-US" altLang="en-US" sz="2000" b="1" dirty="0" smtClean="0">
                <a:solidFill>
                  <a:schemeClr val="accent6">
                    <a:lumMod val="50000"/>
                  </a:schemeClr>
                </a:solidFill>
                <a:latin typeface="Palatino Linotype" panose="02040502050505030304" pitchFamily="18" charset="0"/>
              </a:rPr>
              <a:t>    (VIRTUAL) (</a:t>
            </a:r>
            <a:r>
              <a:rPr lang="en-ZA" sz="2000" dirty="0" smtClean="0">
                <a:solidFill>
                  <a:schemeClr val="accent6">
                    <a:lumMod val="50000"/>
                  </a:schemeClr>
                </a:solidFill>
                <a:latin typeface="Palatino Linotype" panose="02040502050505030304" pitchFamily="18" charset="0"/>
              </a:rPr>
              <a:t>3</a:t>
            </a:r>
            <a:r>
              <a:rPr lang="en-ZA" sz="2000" baseline="30000" dirty="0" smtClean="0">
                <a:solidFill>
                  <a:schemeClr val="accent6">
                    <a:lumMod val="50000"/>
                  </a:schemeClr>
                </a:solidFill>
                <a:latin typeface="Palatino Linotype" panose="02040502050505030304" pitchFamily="18" charset="0"/>
              </a:rPr>
              <a:t>rd</a:t>
            </a:r>
            <a:r>
              <a:rPr lang="en-ZA" sz="2000" dirty="0" smtClean="0">
                <a:solidFill>
                  <a:schemeClr val="accent6">
                    <a:lumMod val="50000"/>
                  </a:schemeClr>
                </a:solidFill>
                <a:latin typeface="Palatino Linotype" panose="02040502050505030304" pitchFamily="18" charset="0"/>
              </a:rPr>
              <a:t> </a:t>
            </a:r>
            <a:r>
              <a:rPr lang="en-ZA" sz="2000" dirty="0">
                <a:solidFill>
                  <a:schemeClr val="accent6">
                    <a:lumMod val="50000"/>
                  </a:schemeClr>
                </a:solidFill>
                <a:latin typeface="Palatino Linotype" panose="02040502050505030304" pitchFamily="18" charset="0"/>
              </a:rPr>
              <a:t>to 14</a:t>
            </a:r>
            <a:r>
              <a:rPr lang="en-ZA" sz="2000" baseline="30000" dirty="0">
                <a:solidFill>
                  <a:schemeClr val="accent6">
                    <a:lumMod val="50000"/>
                  </a:schemeClr>
                </a:solidFill>
                <a:latin typeface="Palatino Linotype" panose="02040502050505030304" pitchFamily="18" charset="0"/>
              </a:rPr>
              <a:t>th</a:t>
            </a:r>
            <a:r>
              <a:rPr lang="en-ZA" sz="2000" dirty="0">
                <a:solidFill>
                  <a:schemeClr val="accent6">
                    <a:lumMod val="50000"/>
                  </a:schemeClr>
                </a:solidFill>
                <a:latin typeface="Palatino Linotype" panose="02040502050505030304" pitchFamily="18" charset="0"/>
              </a:rPr>
              <a:t> April </a:t>
            </a:r>
            <a:r>
              <a:rPr lang="en-ZA" sz="2000" dirty="0" smtClean="0">
                <a:solidFill>
                  <a:schemeClr val="accent6">
                    <a:lumMod val="50000"/>
                  </a:schemeClr>
                </a:solidFill>
                <a:latin typeface="Palatino Linotype" panose="02040502050505030304" pitchFamily="18" charset="0"/>
              </a:rPr>
              <a:t>2023) </a:t>
            </a:r>
            <a:endParaRPr lang="en-ZA" sz="2000" dirty="0">
              <a:solidFill>
                <a:schemeClr val="accent6">
                  <a:lumMod val="50000"/>
                </a:schemeClr>
              </a:solidFill>
              <a:latin typeface="Palatino Linotype" panose="02040502050505030304" pitchFamily="18" charset="0"/>
            </a:endParaRPr>
          </a:p>
          <a:p>
            <a:pPr marL="109537" indent="0" algn="just">
              <a:buNone/>
            </a:pPr>
            <a:endParaRPr lang="en-US" altLang="en-US" sz="2000" b="1" dirty="0" smtClean="0">
              <a:solidFill>
                <a:schemeClr val="accent6">
                  <a:lumMod val="50000"/>
                </a:schemeClr>
              </a:solidFill>
              <a:latin typeface="Palatino Linotype" panose="02040502050505030304" pitchFamily="18" charset="0"/>
            </a:endParaRPr>
          </a:p>
          <a:p>
            <a:pPr marL="603250" lvl="2" indent="0" algn="ctr">
              <a:buNone/>
            </a:pPr>
            <a:endParaRPr lang="en-US" altLang="en-US" sz="2000" b="1" dirty="0" smtClean="0">
              <a:latin typeface="Palatino Linotype" panose="02040502050505030304" pitchFamily="18" charset="0"/>
            </a:endParaRPr>
          </a:p>
          <a:p>
            <a:pPr marL="603250" lvl="2" indent="0" algn="ctr">
              <a:buNone/>
            </a:pPr>
            <a:endParaRPr lang="en-US" altLang="en-US" sz="2000" b="1" dirty="0">
              <a:latin typeface="Palatino Linotype" panose="02040502050505030304" pitchFamily="18" charset="0"/>
            </a:endParaRPr>
          </a:p>
          <a:p>
            <a:pPr marL="603250" lvl="2" indent="0" algn="ctr">
              <a:buNone/>
            </a:pPr>
            <a:r>
              <a:rPr lang="en-US" sz="2000" b="1" dirty="0" smtClean="0">
                <a:latin typeface="Palatino Linotype" panose="02040502050505030304" pitchFamily="18" charset="0"/>
              </a:rPr>
              <a:t>KEY TAKEAWAYS</a:t>
            </a:r>
            <a:endParaRPr lang="en-US" altLang="en-US" sz="2000" b="1" dirty="0" smtClean="0">
              <a:latin typeface="Palatino Linotype" panose="02040502050505030304" pitchFamily="18" charset="0"/>
            </a:endParaRPr>
          </a:p>
          <a:p>
            <a:pPr marL="603250" lvl="2" indent="0" algn="ctr">
              <a:buNone/>
            </a:pPr>
            <a:endParaRPr lang="en-US" altLang="en-US" sz="2000" b="1" dirty="0" smtClean="0">
              <a:latin typeface="Palatino Linotype" panose="02040502050505030304" pitchFamily="18" charset="0"/>
            </a:endParaRPr>
          </a:p>
          <a:p>
            <a:pPr marL="603250" lvl="2" indent="0" algn="ctr">
              <a:buNone/>
            </a:pPr>
            <a:endParaRPr lang="en-US" altLang="en-US" sz="2000" b="1" dirty="0">
              <a:latin typeface="Palatino Linotype" panose="02040502050505030304" pitchFamily="18" charset="0"/>
            </a:endParaRPr>
          </a:p>
          <a:p>
            <a:pPr marL="603250" lvl="2" indent="0" algn="ctr">
              <a:buNone/>
            </a:pPr>
            <a:endParaRPr lang="en-US" altLang="en-US" sz="2000" b="1" dirty="0">
              <a:latin typeface="Palatino Linotype" panose="02040502050505030304" pitchFamily="18" charset="0"/>
            </a:endParaRPr>
          </a:p>
        </p:txBody>
      </p:sp>
      <p:sp>
        <p:nvSpPr>
          <p:cNvPr id="14340" name="Footer Placeholder 3"/>
          <p:cNvSpPr>
            <a:spLocks noGrp="1"/>
          </p:cNvSpPr>
          <p:nvPr>
            <p:ph type="ftr" sz="quarter" idx="11"/>
          </p:nvPr>
        </p:nvSpPr>
        <p:spPr bwMode="auto">
          <a:xfrm>
            <a:off x="838200" y="5737963"/>
            <a:ext cx="78486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t>
            </a:r>
            <a:r>
              <a:rPr lang="en-US" sz="1200" dirty="0" smtClean="0">
                <a:latin typeface="Palatino Linotype" pitchFamily="18" charset="0"/>
              </a:rPr>
              <a:t>A Kenyan  economy with globally efficient markets and enhanced consumer welfare for shared Prosperity</a:t>
            </a:r>
            <a:r>
              <a:rPr lang="en-US" dirty="0" smtClean="0"/>
              <a:t>"</a:t>
            </a:r>
          </a:p>
        </p:txBody>
      </p:sp>
    </p:spTree>
    <p:extLst>
      <p:ext uri="{BB962C8B-B14F-4D97-AF65-F5344CB8AC3E}">
        <p14:creationId xmlns:p14="http://schemas.microsoft.com/office/powerpoint/2010/main" val="16909086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1800" dirty="0">
                <a:latin typeface="Palatino Linotype" panose="02040502050505030304" pitchFamily="18" charset="0"/>
              </a:rPr>
              <a:t>The interface between the two, Competition law and Intellectual Property Law has been examined from two main aspects: </a:t>
            </a:r>
            <a:endParaRPr lang="en-US" sz="1800" dirty="0" smtClean="0">
              <a:latin typeface="Palatino Linotype" panose="02040502050505030304" pitchFamily="18" charset="0"/>
            </a:endParaRPr>
          </a:p>
          <a:p>
            <a:pPr marL="109537" lvl="0" indent="0">
              <a:buNone/>
            </a:pPr>
            <a:endParaRPr lang="en-US" sz="1800" dirty="0">
              <a:latin typeface="Palatino Linotype" panose="02040502050505030304" pitchFamily="18" charset="0"/>
            </a:endParaRPr>
          </a:p>
          <a:p>
            <a:pPr marL="509587" lvl="0" indent="-400050">
              <a:buFont typeface="+mj-lt"/>
              <a:buAutoNum type="romanLcPeriod"/>
            </a:pPr>
            <a:r>
              <a:rPr lang="en-US" sz="1800" dirty="0">
                <a:latin typeface="Palatino Linotype" panose="02040502050505030304" pitchFamily="18" charset="0"/>
              </a:rPr>
              <a:t>The effect that the Intellectual Property Rights have in shaping the disciplines of competition law; </a:t>
            </a:r>
            <a:r>
              <a:rPr lang="en-US" sz="1800" dirty="0" smtClean="0">
                <a:latin typeface="Palatino Linotype" panose="02040502050505030304" pitchFamily="18" charset="0"/>
              </a:rPr>
              <a:t>and</a:t>
            </a:r>
          </a:p>
          <a:p>
            <a:pPr marL="509587" lvl="0" indent="-400050">
              <a:buFont typeface="+mj-lt"/>
              <a:buAutoNum type="romanLcPeriod"/>
            </a:pPr>
            <a:endParaRPr lang="en-US" sz="1800" dirty="0">
              <a:latin typeface="Palatino Linotype" panose="02040502050505030304" pitchFamily="18" charset="0"/>
            </a:endParaRPr>
          </a:p>
          <a:p>
            <a:pPr marL="509587" lvl="0" indent="-400050">
              <a:buFont typeface="+mj-lt"/>
              <a:buAutoNum type="romanLcPeriod"/>
            </a:pPr>
            <a:r>
              <a:rPr lang="en-US" sz="1800" dirty="0">
                <a:latin typeface="Palatino Linotype" panose="02040502050505030304" pitchFamily="18" charset="0"/>
              </a:rPr>
              <a:t>The application of competition law on the post-grant use of Intellectual Property Rights (</a:t>
            </a:r>
            <a:r>
              <a:rPr lang="en-US" sz="1800" dirty="0" smtClean="0">
                <a:latin typeface="Palatino Linotype" panose="02040502050505030304" pitchFamily="18" charset="0"/>
              </a:rPr>
              <a:t>IPR)</a:t>
            </a:r>
          </a:p>
          <a:p>
            <a:pPr marL="509587" lvl="0" indent="-400050">
              <a:buFont typeface="+mj-lt"/>
              <a:buAutoNum type="romanLcPeriod"/>
            </a:pPr>
            <a:endParaRPr lang="en-US" sz="1800" dirty="0" smtClean="0">
              <a:latin typeface="Palatino Linotype" panose="02040502050505030304" pitchFamily="18" charset="0"/>
            </a:endParaRPr>
          </a:p>
          <a:p>
            <a:pPr>
              <a:buFont typeface="Wingdings" panose="05000000000000000000" pitchFamily="2" charset="2"/>
              <a:buChar char="Ø"/>
            </a:pPr>
            <a:r>
              <a:rPr lang="en-US" sz="1800" dirty="0">
                <a:latin typeface="Palatino Linotype" panose="02040502050505030304" pitchFamily="18" charset="0"/>
              </a:rPr>
              <a:t>The intersection can be achieved only by reconciling the immediate goals of the two systems only with reference to their effect on the market i.e. IP law must deal with the grant and functioning of property rights, while competition law would need to deal with the manner of exercise of these rights.</a:t>
            </a:r>
          </a:p>
          <a:p>
            <a:pPr marL="109537" lvl="0" indent="0">
              <a:buNone/>
            </a:pPr>
            <a:endParaRPr lang="en-US" sz="1800" dirty="0">
              <a:latin typeface="Palatino Linotype" panose="02040502050505030304" pitchFamily="18" charset="0"/>
            </a:endParaRPr>
          </a:p>
          <a:p>
            <a:endParaRPr lang="en-US" sz="1800" dirty="0"/>
          </a:p>
        </p:txBody>
      </p:sp>
      <p:sp>
        <p:nvSpPr>
          <p:cNvPr id="3" name="Title 2"/>
          <p:cNvSpPr>
            <a:spLocks noGrp="1"/>
          </p:cNvSpPr>
          <p:nvPr>
            <p:ph type="title"/>
          </p:nvPr>
        </p:nvSpPr>
        <p:spPr>
          <a:xfrm>
            <a:off x="457200" y="838200"/>
            <a:ext cx="8229600" cy="579438"/>
          </a:xfrm>
        </p:spPr>
        <p:txBody>
          <a:bodyPr>
            <a:normAutofit fontScale="90000"/>
          </a:bodyPr>
          <a:lstStyle/>
          <a:p>
            <a:r>
              <a:rPr lang="en-US" sz="2400" dirty="0">
                <a:solidFill>
                  <a:srgbClr val="FF0000"/>
                </a:solidFill>
                <a:effectLst>
                  <a:outerShdw blurRad="38100" dist="38100" dir="2700000" algn="tl">
                    <a:srgbClr val="000000">
                      <a:alpha val="43137"/>
                    </a:srgbClr>
                  </a:outerShdw>
                </a:effectLst>
                <a:latin typeface="Palatino Linotype" panose="02040502050505030304" pitchFamily="18" charset="0"/>
              </a:rPr>
              <a:t>The Interface of Intellectual </a:t>
            </a:r>
            <a:r>
              <a:rPr lang="en-US" sz="2400" dirty="0" smtClean="0">
                <a:solidFill>
                  <a:srgbClr val="FF0000"/>
                </a:solidFill>
                <a:effectLst>
                  <a:outerShdw blurRad="38100" dist="38100" dir="2700000" algn="tl">
                    <a:srgbClr val="000000">
                      <a:alpha val="43137"/>
                    </a:srgbClr>
                  </a:outerShdw>
                </a:effectLst>
                <a:latin typeface="Palatino Linotype" panose="02040502050505030304" pitchFamily="18" charset="0"/>
              </a:rPr>
              <a:t>Property </a:t>
            </a:r>
            <a:r>
              <a:rPr lang="en-US" sz="2400" dirty="0">
                <a:solidFill>
                  <a:srgbClr val="FF0000"/>
                </a:solidFill>
                <a:effectLst>
                  <a:outerShdw blurRad="38100" dist="38100" dir="2700000" algn="tl">
                    <a:srgbClr val="000000">
                      <a:alpha val="43137"/>
                    </a:srgbClr>
                  </a:outerShdw>
                </a:effectLst>
                <a:latin typeface="Palatino Linotype" panose="02040502050505030304" pitchFamily="18" charset="0"/>
              </a:rPr>
              <a:t>and Competition Law</a:t>
            </a:r>
            <a:endParaRPr lang="en-US" sz="2400"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10</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2826544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3886200" cy="4525962"/>
          </a:xfrm>
        </p:spPr>
        <p:txBody>
          <a:bodyPr/>
          <a:lstStyle/>
          <a:p>
            <a:r>
              <a:rPr lang="en-US" sz="2000" dirty="0">
                <a:latin typeface="Palatino Linotype" panose="02040502050505030304" pitchFamily="18" charset="0"/>
              </a:rPr>
              <a:t>Competition is desirable because it creates incentives for firms;</a:t>
            </a:r>
          </a:p>
          <a:p>
            <a:pPr marL="623887" indent="-514350">
              <a:buFont typeface="+mj-lt"/>
              <a:buAutoNum type="alphaLcParenR"/>
            </a:pPr>
            <a:r>
              <a:rPr lang="en-US" sz="2000" dirty="0">
                <a:latin typeface="Palatino Linotype" panose="02040502050505030304" pitchFamily="18" charset="0"/>
              </a:rPr>
              <a:t>To lower their prices to attract more customers; and </a:t>
            </a:r>
          </a:p>
          <a:p>
            <a:pPr marL="623887" indent="-514350">
              <a:buFont typeface="+mj-lt"/>
              <a:buAutoNum type="alphaLcParenR"/>
            </a:pPr>
            <a:r>
              <a:rPr lang="en-US" sz="2000" dirty="0">
                <a:latin typeface="Palatino Linotype" panose="02040502050505030304" pitchFamily="18" charset="0"/>
              </a:rPr>
              <a:t>To seek greater productive efficiencies</a:t>
            </a:r>
          </a:p>
          <a:p>
            <a:pPr marL="109537" indent="0">
              <a:buNone/>
            </a:pPr>
            <a:r>
              <a:rPr lang="en-US" sz="2000" dirty="0">
                <a:latin typeface="Palatino Linotype" panose="02040502050505030304" pitchFamily="18" charset="0"/>
              </a:rPr>
              <a:t>Market Power and competition are but the inverse of each other</a:t>
            </a:r>
            <a:r>
              <a:rPr lang="en-US" sz="2000" dirty="0"/>
              <a:t>. </a:t>
            </a:r>
          </a:p>
          <a:p>
            <a:pPr marL="109537" indent="0">
              <a:buNone/>
            </a:pPr>
            <a:endParaRPr lang="en-US" sz="2000" dirty="0"/>
          </a:p>
        </p:txBody>
      </p:sp>
      <p:sp>
        <p:nvSpPr>
          <p:cNvPr id="3" name="Title 2"/>
          <p:cNvSpPr>
            <a:spLocks noGrp="1"/>
          </p:cNvSpPr>
          <p:nvPr>
            <p:ph type="title"/>
          </p:nvPr>
        </p:nvSpPr>
        <p:spPr/>
        <p:txBody>
          <a:bodyPr>
            <a:normAutofit/>
          </a:bodyPr>
          <a:lstStyle/>
          <a:p>
            <a:r>
              <a:rPr lang="en-US" sz="3200" dirty="0" smtClean="0">
                <a:latin typeface="Palatino Linotype" panose="02040502050505030304" pitchFamily="18" charset="0"/>
              </a:rPr>
              <a:t>Mergers: Competition </a:t>
            </a:r>
            <a:r>
              <a:rPr lang="en-US" sz="3200" dirty="0">
                <a:latin typeface="Palatino Linotype" panose="02040502050505030304" pitchFamily="18" charset="0"/>
              </a:rPr>
              <a:t>and Market Power</a:t>
            </a:r>
            <a:endParaRPr lang="en-US" sz="3200"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11</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graphicFrame>
        <p:nvGraphicFramePr>
          <p:cNvPr id="7" name="Content Placeholder 8"/>
          <p:cNvGraphicFramePr>
            <a:graphicFrameLocks/>
          </p:cNvGraphicFramePr>
          <p:nvPr>
            <p:extLst>
              <p:ext uri="{D42A27DB-BD31-4B8C-83A1-F6EECF244321}">
                <p14:modId xmlns:p14="http://schemas.microsoft.com/office/powerpoint/2010/main" val="3125784050"/>
              </p:ext>
            </p:extLst>
          </p:nvPr>
        </p:nvGraphicFramePr>
        <p:xfrm>
          <a:off x="4648199" y="1498862"/>
          <a:ext cx="4043313" cy="450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7986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600869" y="1509544"/>
          <a:ext cx="8229600" cy="3273742"/>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1530203164"/>
                    </a:ext>
                  </a:extLst>
                </a:gridCol>
                <a:gridCol w="2743200">
                  <a:extLst>
                    <a:ext uri="{9D8B030D-6E8A-4147-A177-3AD203B41FA5}">
                      <a16:colId xmlns:a16="http://schemas.microsoft.com/office/drawing/2014/main" val="519338469"/>
                    </a:ext>
                  </a:extLst>
                </a:gridCol>
                <a:gridCol w="2743200">
                  <a:extLst>
                    <a:ext uri="{9D8B030D-6E8A-4147-A177-3AD203B41FA5}">
                      <a16:colId xmlns:a16="http://schemas.microsoft.com/office/drawing/2014/main" val="716809712"/>
                    </a:ext>
                  </a:extLst>
                </a:gridCol>
              </a:tblGrid>
              <a:tr h="370840">
                <a:tc>
                  <a:txBody>
                    <a:bodyPr/>
                    <a:lstStyle/>
                    <a:p>
                      <a:r>
                        <a:rPr lang="en-US" dirty="0" smtClean="0">
                          <a:latin typeface="Palatino Linotype" panose="02040502050505030304" pitchFamily="18" charset="0"/>
                        </a:rPr>
                        <a:t>Outcome </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Competition</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Market Power</a:t>
                      </a:r>
                      <a:endParaRPr lang="en-US" dirty="0">
                        <a:latin typeface="Palatino Linotype" panose="02040502050505030304" pitchFamily="18" charset="0"/>
                      </a:endParaRPr>
                    </a:p>
                  </a:txBody>
                  <a:tcPr/>
                </a:tc>
                <a:extLst>
                  <a:ext uri="{0D108BD9-81ED-4DB2-BD59-A6C34878D82A}">
                    <a16:rowId xmlns:a16="http://schemas.microsoft.com/office/drawing/2014/main" val="1034546715"/>
                  </a:ext>
                </a:extLst>
              </a:tr>
              <a:tr h="586422">
                <a:tc>
                  <a:txBody>
                    <a:bodyPr/>
                    <a:lstStyle/>
                    <a:p>
                      <a:r>
                        <a:rPr lang="en-US" dirty="0" smtClean="0">
                          <a:latin typeface="Palatino Linotype" panose="02040502050505030304" pitchFamily="18" charset="0"/>
                        </a:rPr>
                        <a:t>Prices</a:t>
                      </a:r>
                      <a:endParaRPr lang="en-US" dirty="0">
                        <a:latin typeface="Palatino Linotype" panose="02040502050505030304" pitchFamily="18" charset="0"/>
                      </a:endParaRPr>
                    </a:p>
                  </a:txBody>
                  <a:tcPr/>
                </a:tc>
                <a:tc>
                  <a:txBody>
                    <a:bodyPr/>
                    <a:lstStyle/>
                    <a:p>
                      <a:endParaRPr lang="en-US">
                        <a:latin typeface="Palatino Linotype" panose="02040502050505030304" pitchFamily="18" charset="0"/>
                      </a:endParaRPr>
                    </a:p>
                  </a:txBody>
                  <a:tcPr/>
                </a:tc>
                <a:tc>
                  <a:txBody>
                    <a:bodyPr/>
                    <a:lstStyle/>
                    <a:p>
                      <a:endParaRPr lang="en-US">
                        <a:latin typeface="Palatino Linotype" panose="02040502050505030304" pitchFamily="18" charset="0"/>
                      </a:endParaRPr>
                    </a:p>
                  </a:txBody>
                  <a:tcPr/>
                </a:tc>
                <a:extLst>
                  <a:ext uri="{0D108BD9-81ED-4DB2-BD59-A6C34878D82A}">
                    <a16:rowId xmlns:a16="http://schemas.microsoft.com/office/drawing/2014/main" val="993909153"/>
                  </a:ext>
                </a:extLst>
              </a:tr>
              <a:tr h="533400">
                <a:tc>
                  <a:txBody>
                    <a:bodyPr/>
                    <a:lstStyle/>
                    <a:p>
                      <a:r>
                        <a:rPr lang="en-US" dirty="0" smtClean="0">
                          <a:latin typeface="Palatino Linotype" panose="02040502050505030304" pitchFamily="18" charset="0"/>
                        </a:rPr>
                        <a:t>Quantity</a:t>
                      </a:r>
                      <a:endParaRPr lang="en-US" dirty="0">
                        <a:latin typeface="Palatino Linotype" panose="02040502050505030304" pitchFamily="18" charset="0"/>
                      </a:endParaRPr>
                    </a:p>
                  </a:txBody>
                  <a:tcPr/>
                </a:tc>
                <a:tc>
                  <a:txBody>
                    <a:bodyPr/>
                    <a:lstStyle/>
                    <a:p>
                      <a:endParaRPr lang="en-US" dirty="0">
                        <a:latin typeface="Palatino Linotype" panose="02040502050505030304" pitchFamily="18" charset="0"/>
                      </a:endParaRPr>
                    </a:p>
                  </a:txBody>
                  <a:tcPr/>
                </a:tc>
                <a:tc>
                  <a:txBody>
                    <a:bodyPr/>
                    <a:lstStyle/>
                    <a:p>
                      <a:endParaRPr lang="en-US" dirty="0">
                        <a:latin typeface="Palatino Linotype" panose="02040502050505030304" pitchFamily="18" charset="0"/>
                      </a:endParaRPr>
                    </a:p>
                  </a:txBody>
                  <a:tcPr/>
                </a:tc>
                <a:extLst>
                  <a:ext uri="{0D108BD9-81ED-4DB2-BD59-A6C34878D82A}">
                    <a16:rowId xmlns:a16="http://schemas.microsoft.com/office/drawing/2014/main" val="3589214846"/>
                  </a:ext>
                </a:extLst>
              </a:tr>
              <a:tr h="533400">
                <a:tc>
                  <a:txBody>
                    <a:bodyPr/>
                    <a:lstStyle/>
                    <a:p>
                      <a:r>
                        <a:rPr lang="en-US" dirty="0" smtClean="0">
                          <a:latin typeface="Palatino Linotype" panose="02040502050505030304" pitchFamily="18" charset="0"/>
                        </a:rPr>
                        <a:t>Quality of Services </a:t>
                      </a:r>
                      <a:endParaRPr lang="en-US" dirty="0">
                        <a:latin typeface="Palatino Linotype" panose="02040502050505030304" pitchFamily="18" charset="0"/>
                      </a:endParaRPr>
                    </a:p>
                  </a:txBody>
                  <a:tcPr/>
                </a:tc>
                <a:tc>
                  <a:txBody>
                    <a:bodyPr/>
                    <a:lstStyle/>
                    <a:p>
                      <a:endParaRPr lang="en-US" dirty="0">
                        <a:latin typeface="Palatino Linotype" panose="02040502050505030304" pitchFamily="18" charset="0"/>
                      </a:endParaRPr>
                    </a:p>
                  </a:txBody>
                  <a:tcPr/>
                </a:tc>
                <a:tc>
                  <a:txBody>
                    <a:bodyPr/>
                    <a:lstStyle/>
                    <a:p>
                      <a:endParaRPr lang="en-US" dirty="0">
                        <a:latin typeface="Palatino Linotype" panose="02040502050505030304" pitchFamily="18" charset="0"/>
                      </a:endParaRPr>
                    </a:p>
                  </a:txBody>
                  <a:tcPr/>
                </a:tc>
                <a:extLst>
                  <a:ext uri="{0D108BD9-81ED-4DB2-BD59-A6C34878D82A}">
                    <a16:rowId xmlns:a16="http://schemas.microsoft.com/office/drawing/2014/main" val="2220768612"/>
                  </a:ext>
                </a:extLst>
              </a:tr>
              <a:tr h="609600">
                <a:tc>
                  <a:txBody>
                    <a:bodyPr/>
                    <a:lstStyle/>
                    <a:p>
                      <a:r>
                        <a:rPr lang="en-US" dirty="0" smtClean="0">
                          <a:latin typeface="Palatino Linotype" panose="02040502050505030304" pitchFamily="18" charset="0"/>
                        </a:rPr>
                        <a:t>Allocative Efficiency</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       </a:t>
                      </a:r>
                      <a:r>
                        <a:rPr lang="en-US" baseline="0" dirty="0" smtClean="0">
                          <a:latin typeface="Palatino Linotype" panose="02040502050505030304" pitchFamily="18" charset="0"/>
                          <a:sym typeface="Wingdings" panose="05000000000000000000" pitchFamily="2" charset="2"/>
                        </a:rPr>
                        <a:t> </a:t>
                      </a:r>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            </a:t>
                      </a:r>
                      <a:r>
                        <a:rPr lang="en-US" dirty="0" smtClean="0">
                          <a:solidFill>
                            <a:srgbClr val="FF0000"/>
                          </a:solidFill>
                          <a:latin typeface="Palatino Linotype" panose="02040502050505030304" pitchFamily="18" charset="0"/>
                        </a:rPr>
                        <a:t>×</a:t>
                      </a:r>
                      <a:endParaRPr lang="en-US" dirty="0">
                        <a:solidFill>
                          <a:srgbClr val="FF0000"/>
                        </a:solidFill>
                        <a:latin typeface="Palatino Linotype" panose="02040502050505030304" pitchFamily="18" charset="0"/>
                      </a:endParaRPr>
                    </a:p>
                  </a:txBody>
                  <a:tcPr/>
                </a:tc>
                <a:extLst>
                  <a:ext uri="{0D108BD9-81ED-4DB2-BD59-A6C34878D82A}">
                    <a16:rowId xmlns:a16="http://schemas.microsoft.com/office/drawing/2014/main" val="502325713"/>
                  </a:ext>
                </a:extLst>
              </a:tr>
              <a:tr h="533400">
                <a:tc>
                  <a:txBody>
                    <a:bodyPr/>
                    <a:lstStyle/>
                    <a:p>
                      <a:r>
                        <a:rPr lang="en-US" dirty="0" smtClean="0">
                          <a:latin typeface="Palatino Linotype" panose="02040502050505030304" pitchFamily="18" charset="0"/>
                        </a:rPr>
                        <a:t>Productive &amp; Dynamic Efficiency</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        </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             </a:t>
                      </a:r>
                      <a:r>
                        <a:rPr lang="en-US" dirty="0" smtClean="0">
                          <a:solidFill>
                            <a:srgbClr val="FF0000"/>
                          </a:solidFill>
                          <a:latin typeface="Palatino Linotype" panose="02040502050505030304" pitchFamily="18" charset="0"/>
                        </a:rPr>
                        <a:t>?</a:t>
                      </a:r>
                      <a:endParaRPr lang="en-US" dirty="0">
                        <a:solidFill>
                          <a:srgbClr val="FF0000"/>
                        </a:solidFill>
                        <a:latin typeface="Palatino Linotype" panose="02040502050505030304" pitchFamily="18" charset="0"/>
                      </a:endParaRPr>
                    </a:p>
                  </a:txBody>
                  <a:tcPr/>
                </a:tc>
                <a:extLst>
                  <a:ext uri="{0D108BD9-81ED-4DB2-BD59-A6C34878D82A}">
                    <a16:rowId xmlns:a16="http://schemas.microsoft.com/office/drawing/2014/main" val="2636138271"/>
                  </a:ext>
                </a:extLst>
              </a:tr>
            </a:tbl>
          </a:graphicData>
        </a:graphic>
      </p:graphicFrame>
      <p:sp>
        <p:nvSpPr>
          <p:cNvPr id="3" name="Title 2"/>
          <p:cNvSpPr>
            <a:spLocks noGrp="1"/>
          </p:cNvSpPr>
          <p:nvPr>
            <p:ph type="title"/>
          </p:nvPr>
        </p:nvSpPr>
        <p:spPr/>
        <p:txBody>
          <a:bodyPr>
            <a:noAutofit/>
          </a:bodyPr>
          <a:lstStyle/>
          <a:p>
            <a:r>
              <a:rPr lang="en-US" sz="3600" dirty="0" smtClean="0">
                <a:latin typeface="Palatino Linotype" panose="02040502050505030304" pitchFamily="18" charset="0"/>
              </a:rPr>
              <a:t>Comparing Market Power &amp; Competition</a:t>
            </a:r>
            <a:endParaRPr lang="en-US" sz="3600"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12</a:t>
            </a:fld>
            <a:endParaRPr lang="en-US" altLang="en-US" dirty="0"/>
          </a:p>
        </p:txBody>
      </p:sp>
      <p:sp>
        <p:nvSpPr>
          <p:cNvPr id="8" name="Down Arrow 7"/>
          <p:cNvSpPr/>
          <p:nvPr/>
        </p:nvSpPr>
        <p:spPr>
          <a:xfrm>
            <a:off x="3886200" y="1905000"/>
            <a:ext cx="45720" cy="301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a:off x="6934200" y="1905000"/>
            <a:ext cx="45719" cy="304800"/>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6957059" y="2562451"/>
            <a:ext cx="45720" cy="301752"/>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6979919" y="3146415"/>
            <a:ext cx="45720" cy="301752"/>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p:cNvSpPr/>
          <p:nvPr/>
        </p:nvSpPr>
        <p:spPr>
          <a:xfrm>
            <a:off x="3909060" y="2562451"/>
            <a:ext cx="45719"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a:off x="3931920" y="3118009"/>
            <a:ext cx="45719"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0869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latin typeface="Palatino Linotype" panose="02040502050505030304" pitchFamily="18" charset="0"/>
              </a:rPr>
              <a:t>The relevant market can be determined by identifying if: </a:t>
            </a:r>
          </a:p>
          <a:p>
            <a:pPr marL="623887" indent="-514350">
              <a:buFont typeface="+mj-lt"/>
              <a:buAutoNum type="alphaLcParenR"/>
            </a:pPr>
            <a:r>
              <a:rPr lang="en-US" sz="1800" dirty="0" smtClean="0">
                <a:latin typeface="Palatino Linotype" panose="02040502050505030304" pitchFamily="18" charset="0"/>
              </a:rPr>
              <a:t>The undertakings provide similar products;</a:t>
            </a:r>
          </a:p>
          <a:p>
            <a:pPr marL="623887" indent="-514350">
              <a:buFont typeface="+mj-lt"/>
              <a:buAutoNum type="alphaLcParenR"/>
            </a:pPr>
            <a:r>
              <a:rPr lang="en-US" sz="1800" dirty="0" smtClean="0">
                <a:latin typeface="Palatino Linotype" panose="02040502050505030304" pitchFamily="18" charset="0"/>
              </a:rPr>
              <a:t>Cross-price elasticity;</a:t>
            </a:r>
          </a:p>
          <a:p>
            <a:pPr marL="623887" indent="-514350">
              <a:buFont typeface="+mj-lt"/>
              <a:buAutoNum type="alphaLcParenR"/>
            </a:pPr>
            <a:r>
              <a:rPr lang="en-US" sz="1800" dirty="0" smtClean="0">
                <a:latin typeface="Palatino Linotype" panose="02040502050505030304" pitchFamily="18" charset="0"/>
              </a:rPr>
              <a:t>Who do the undertakings care about/who do they see as their major competitors; and </a:t>
            </a:r>
          </a:p>
          <a:p>
            <a:pPr marL="623887" indent="-514350">
              <a:buFont typeface="+mj-lt"/>
              <a:buAutoNum type="alphaLcParenR"/>
            </a:pPr>
            <a:r>
              <a:rPr lang="en-US" sz="1800" dirty="0" smtClean="0">
                <a:latin typeface="Palatino Linotype" panose="02040502050505030304" pitchFamily="18" charset="0"/>
              </a:rPr>
              <a:t>Geographic boundaries.  </a:t>
            </a:r>
            <a:endParaRPr lang="en-US" sz="18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600" dirty="0" smtClean="0">
                <a:latin typeface="Palatino Linotype" panose="02040502050505030304" pitchFamily="18" charset="0"/>
              </a:rPr>
              <a:t>Market Definition </a:t>
            </a:r>
            <a:endParaRPr lang="en-US" sz="3600"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13</a:t>
            </a:fld>
            <a:endParaRPr lang="en-US" altLang="en-US" dirty="0"/>
          </a:p>
        </p:txBody>
      </p:sp>
    </p:spTree>
    <p:extLst>
      <p:ext uri="{BB962C8B-B14F-4D97-AF65-F5344CB8AC3E}">
        <p14:creationId xmlns:p14="http://schemas.microsoft.com/office/powerpoint/2010/main" val="3805036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3810000" cy="4525962"/>
          </a:xfrm>
        </p:spPr>
        <p:txBody>
          <a:bodyPr/>
          <a:lstStyle/>
          <a:p>
            <a:pPr marL="109537" indent="0">
              <a:buNone/>
            </a:pPr>
            <a:r>
              <a:rPr lang="en-US" sz="2000" dirty="0">
                <a:latin typeface="Palatino Linotype" panose="02040502050505030304" pitchFamily="18" charset="0"/>
              </a:rPr>
              <a:t>In order to ascertain whether has anti-competition effects, Competition Agencies can use;</a:t>
            </a:r>
          </a:p>
          <a:p>
            <a:pPr marL="623887" indent="-514350">
              <a:buFont typeface="+mj-lt"/>
              <a:buAutoNum type="alphaLcParenR"/>
            </a:pPr>
            <a:r>
              <a:rPr lang="en-US" sz="2000" dirty="0">
                <a:latin typeface="Palatino Linotype" panose="02040502050505030304" pitchFamily="18" charset="0"/>
              </a:rPr>
              <a:t>The dominance test;</a:t>
            </a:r>
          </a:p>
          <a:p>
            <a:pPr marL="623887" indent="-514350">
              <a:buFont typeface="+mj-lt"/>
              <a:buAutoNum type="alphaLcParenR"/>
            </a:pPr>
            <a:r>
              <a:rPr lang="en-US" sz="2000" dirty="0">
                <a:latin typeface="Palatino Linotype" panose="02040502050505030304" pitchFamily="18" charset="0"/>
              </a:rPr>
              <a:t>The SLC Test; </a:t>
            </a:r>
          </a:p>
          <a:p>
            <a:pPr marL="623887" indent="-514350">
              <a:buFont typeface="+mj-lt"/>
              <a:buAutoNum type="alphaLcParenR"/>
            </a:pPr>
            <a:r>
              <a:rPr lang="en-US" sz="2000" dirty="0">
                <a:latin typeface="Palatino Linotype" panose="02040502050505030304" pitchFamily="18" charset="0"/>
              </a:rPr>
              <a:t>Both</a:t>
            </a:r>
          </a:p>
          <a:p>
            <a:pPr marL="109537" indent="0">
              <a:buNone/>
            </a:pPr>
            <a:r>
              <a:rPr lang="en-US" sz="2000" dirty="0">
                <a:latin typeface="Palatino Linotype" panose="02040502050505030304" pitchFamily="18" charset="0"/>
              </a:rPr>
              <a:t>SLC looks into: </a:t>
            </a:r>
          </a:p>
          <a:p>
            <a:pPr marL="452437" indent="-342900">
              <a:buFont typeface="+mj-lt"/>
              <a:buAutoNum type="alphaLcParenR"/>
            </a:pPr>
            <a:r>
              <a:rPr lang="en-US" sz="2000" dirty="0">
                <a:latin typeface="Palatino Linotype" panose="02040502050505030304" pitchFamily="18" charset="0"/>
              </a:rPr>
              <a:t>Level of concentration;</a:t>
            </a:r>
          </a:p>
          <a:p>
            <a:pPr marL="452437" indent="-342900">
              <a:buFont typeface="+mj-lt"/>
              <a:buAutoNum type="alphaLcParenR"/>
            </a:pPr>
            <a:r>
              <a:rPr lang="en-US" sz="2000" dirty="0">
                <a:latin typeface="Palatino Linotype" panose="02040502050505030304" pitchFamily="18" charset="0"/>
              </a:rPr>
              <a:t>Closeness of competition;</a:t>
            </a:r>
          </a:p>
          <a:p>
            <a:pPr marL="452437" indent="-342900">
              <a:buFont typeface="+mj-lt"/>
              <a:buAutoNum type="alphaLcParenR"/>
            </a:pPr>
            <a:r>
              <a:rPr lang="en-US" sz="2000" dirty="0">
                <a:latin typeface="Palatino Linotype" panose="02040502050505030304" pitchFamily="18" charset="0"/>
              </a:rPr>
              <a:t>Unilateral Effects; and </a:t>
            </a:r>
          </a:p>
          <a:p>
            <a:pPr marL="452437" indent="-342900">
              <a:buFont typeface="+mj-lt"/>
              <a:buAutoNum type="alphaLcParenR"/>
            </a:pPr>
            <a:r>
              <a:rPr lang="en-US" sz="2000" dirty="0">
                <a:latin typeface="Palatino Linotype" panose="02040502050505030304" pitchFamily="18" charset="0"/>
              </a:rPr>
              <a:t>What if the merger generated efficiencies.</a:t>
            </a:r>
          </a:p>
        </p:txBody>
      </p:sp>
      <p:sp>
        <p:nvSpPr>
          <p:cNvPr id="3" name="Title 2"/>
          <p:cNvSpPr>
            <a:spLocks noGrp="1"/>
          </p:cNvSpPr>
          <p:nvPr>
            <p:ph type="title"/>
          </p:nvPr>
        </p:nvSpPr>
        <p:spPr/>
        <p:txBody>
          <a:bodyPr/>
          <a:lstStyle/>
          <a:p>
            <a:r>
              <a:rPr lang="en-US" dirty="0"/>
              <a:t>Analyzing an SLC </a:t>
            </a: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14</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graphicFrame>
        <p:nvGraphicFramePr>
          <p:cNvPr id="7" name="Content Placeholder 10"/>
          <p:cNvGraphicFramePr>
            <a:graphicFrameLocks/>
          </p:cNvGraphicFramePr>
          <p:nvPr>
            <p:extLst>
              <p:ext uri="{D42A27DB-BD31-4B8C-83A1-F6EECF244321}">
                <p14:modId xmlns:p14="http://schemas.microsoft.com/office/powerpoint/2010/main" val="1453586053"/>
              </p:ext>
            </p:extLst>
          </p:nvPr>
        </p:nvGraphicFramePr>
        <p:xfrm>
          <a:off x="4267198" y="1631952"/>
          <a:ext cx="4495804" cy="4083048"/>
        </p:xfrm>
        <a:graphic>
          <a:graphicData uri="http://schemas.openxmlformats.org/drawingml/2006/table">
            <a:tbl>
              <a:tblPr firstRow="1" bandRow="1">
                <a:tableStyleId>{5C22544A-7EE6-4342-B048-85BDC9FD1C3A}</a:tableStyleId>
              </a:tblPr>
              <a:tblGrid>
                <a:gridCol w="1905002">
                  <a:extLst>
                    <a:ext uri="{9D8B030D-6E8A-4147-A177-3AD203B41FA5}">
                      <a16:colId xmlns:a16="http://schemas.microsoft.com/office/drawing/2014/main" val="1510584181"/>
                    </a:ext>
                  </a:extLst>
                </a:gridCol>
                <a:gridCol w="838200">
                  <a:extLst>
                    <a:ext uri="{9D8B030D-6E8A-4147-A177-3AD203B41FA5}">
                      <a16:colId xmlns:a16="http://schemas.microsoft.com/office/drawing/2014/main" val="1040194567"/>
                    </a:ext>
                  </a:extLst>
                </a:gridCol>
                <a:gridCol w="990600">
                  <a:extLst>
                    <a:ext uri="{9D8B030D-6E8A-4147-A177-3AD203B41FA5}">
                      <a16:colId xmlns:a16="http://schemas.microsoft.com/office/drawing/2014/main" val="475123982"/>
                    </a:ext>
                  </a:extLst>
                </a:gridCol>
                <a:gridCol w="762002">
                  <a:extLst>
                    <a:ext uri="{9D8B030D-6E8A-4147-A177-3AD203B41FA5}">
                      <a16:colId xmlns:a16="http://schemas.microsoft.com/office/drawing/2014/main" val="577177532"/>
                    </a:ext>
                  </a:extLst>
                </a:gridCol>
              </a:tblGrid>
              <a:tr h="1020762">
                <a:tc>
                  <a:txBody>
                    <a:bodyPr/>
                    <a:lstStyle/>
                    <a:p>
                      <a:r>
                        <a:rPr lang="en-US" dirty="0" smtClean="0">
                          <a:latin typeface="Palatino Linotype" panose="02040502050505030304" pitchFamily="18" charset="0"/>
                        </a:rPr>
                        <a:t>Concentration</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&lt;100</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100-200</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&gt;200</a:t>
                      </a:r>
                      <a:endParaRPr lang="en-US" dirty="0">
                        <a:latin typeface="Palatino Linotype" panose="02040502050505030304" pitchFamily="18" charset="0"/>
                      </a:endParaRPr>
                    </a:p>
                  </a:txBody>
                  <a:tcPr/>
                </a:tc>
                <a:extLst>
                  <a:ext uri="{0D108BD9-81ED-4DB2-BD59-A6C34878D82A}">
                    <a16:rowId xmlns:a16="http://schemas.microsoft.com/office/drawing/2014/main" val="4023717086"/>
                  </a:ext>
                </a:extLst>
              </a:tr>
              <a:tr h="1020762">
                <a:tc>
                  <a:txBody>
                    <a:bodyPr/>
                    <a:lstStyle/>
                    <a:p>
                      <a:r>
                        <a:rPr lang="en-US" dirty="0" err="1" smtClean="0">
                          <a:latin typeface="Palatino Linotype" panose="02040502050505030304" pitchFamily="18" charset="0"/>
                        </a:rPr>
                        <a:t>UnConcentrated</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extLst>
                  <a:ext uri="{0D108BD9-81ED-4DB2-BD59-A6C34878D82A}">
                    <a16:rowId xmlns:a16="http://schemas.microsoft.com/office/drawing/2014/main" val="3516091897"/>
                  </a:ext>
                </a:extLst>
              </a:tr>
              <a:tr h="1020762">
                <a:tc>
                  <a:txBody>
                    <a:bodyPr/>
                    <a:lstStyle/>
                    <a:p>
                      <a:r>
                        <a:rPr lang="en-US" dirty="0" smtClean="0">
                          <a:latin typeface="Palatino Linotype" panose="02040502050505030304" pitchFamily="18" charset="0"/>
                        </a:rPr>
                        <a:t>Moderately concentrated</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 </a:t>
                      </a:r>
                      <a:r>
                        <a:rPr lang="en-US" dirty="0" smtClean="0">
                          <a:solidFill>
                            <a:srgbClr val="FF0000"/>
                          </a:solidFill>
                          <a:latin typeface="Palatino Linotype" panose="02040502050505030304" pitchFamily="18" charset="0"/>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 </a:t>
                      </a:r>
                      <a:r>
                        <a:rPr lang="en-US" dirty="0" smtClean="0">
                          <a:solidFill>
                            <a:srgbClr val="FF0000"/>
                          </a:solidFill>
                          <a:latin typeface="Palatino Linotype" panose="02040502050505030304" pitchFamily="18" charset="0"/>
                        </a:rPr>
                        <a:t>?</a:t>
                      </a:r>
                      <a:endParaRPr lang="en-US" dirty="0">
                        <a:latin typeface="Palatino Linotype" panose="02040502050505030304" pitchFamily="18" charset="0"/>
                      </a:endParaRPr>
                    </a:p>
                  </a:txBody>
                  <a:tcPr/>
                </a:tc>
                <a:extLst>
                  <a:ext uri="{0D108BD9-81ED-4DB2-BD59-A6C34878D82A}">
                    <a16:rowId xmlns:a16="http://schemas.microsoft.com/office/drawing/2014/main" val="4122611142"/>
                  </a:ext>
                </a:extLst>
              </a:tr>
              <a:tr h="1020762">
                <a:tc>
                  <a:txBody>
                    <a:bodyPr/>
                    <a:lstStyle/>
                    <a:p>
                      <a:r>
                        <a:rPr lang="en-US" dirty="0" smtClean="0">
                          <a:latin typeface="Palatino Linotype" panose="02040502050505030304" pitchFamily="18" charset="0"/>
                        </a:rPr>
                        <a:t>Highly concentrated</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sym typeface="Wingdings" panose="05000000000000000000" pitchFamily="2" charset="2"/>
                        </a:rPr>
                        <a:t></a:t>
                      </a:r>
                      <a:endParaRPr lang="en-US" dirty="0">
                        <a:latin typeface="Palatino Linotype" panose="02040502050505030304" pitchFamily="18" charset="0"/>
                      </a:endParaRPr>
                    </a:p>
                  </a:txBody>
                  <a:tcPr/>
                </a:tc>
                <a:tc>
                  <a:txBody>
                    <a:bodyPr/>
                    <a:lstStyle/>
                    <a:p>
                      <a:r>
                        <a:rPr lang="en-US" dirty="0" smtClean="0">
                          <a:latin typeface="Palatino Linotype" panose="02040502050505030304" pitchFamily="18" charset="0"/>
                        </a:rPr>
                        <a:t> </a:t>
                      </a:r>
                      <a:r>
                        <a:rPr lang="en-US" dirty="0" smtClean="0">
                          <a:solidFill>
                            <a:srgbClr val="FF0000"/>
                          </a:solidFill>
                          <a:latin typeface="Palatino Linotype" panose="02040502050505030304" pitchFamily="18" charset="0"/>
                        </a:rPr>
                        <a:t>?</a:t>
                      </a:r>
                      <a:endParaRPr lang="en-US" dirty="0">
                        <a:latin typeface="Palatino Linotype" panose="02040502050505030304" pitchFamily="18" charset="0"/>
                      </a:endParaRPr>
                    </a:p>
                  </a:txBody>
                  <a:tcPr/>
                </a:tc>
                <a:tc>
                  <a:txBody>
                    <a:bodyPr/>
                    <a:lstStyle/>
                    <a:p>
                      <a:r>
                        <a:rPr lang="en-US" dirty="0" smtClean="0">
                          <a:solidFill>
                            <a:srgbClr val="FF0000"/>
                          </a:solidFill>
                          <a:latin typeface="Palatino Linotype" panose="02040502050505030304" pitchFamily="18" charset="0"/>
                        </a:rPr>
                        <a:t>×</a:t>
                      </a:r>
                      <a:endParaRPr lang="en-US" dirty="0">
                        <a:solidFill>
                          <a:srgbClr val="FF0000"/>
                        </a:solidFill>
                        <a:latin typeface="Palatino Linotype" panose="02040502050505030304" pitchFamily="18" charset="0"/>
                      </a:endParaRPr>
                    </a:p>
                  </a:txBody>
                  <a:tcPr/>
                </a:tc>
                <a:extLst>
                  <a:ext uri="{0D108BD9-81ED-4DB2-BD59-A6C34878D82A}">
                    <a16:rowId xmlns:a16="http://schemas.microsoft.com/office/drawing/2014/main" val="83620738"/>
                  </a:ext>
                </a:extLst>
              </a:tr>
            </a:tbl>
          </a:graphicData>
        </a:graphic>
      </p:graphicFrame>
    </p:spTree>
    <p:extLst>
      <p:ext uri="{BB962C8B-B14F-4D97-AF65-F5344CB8AC3E}">
        <p14:creationId xmlns:p14="http://schemas.microsoft.com/office/powerpoint/2010/main" val="227768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anose="05000000000000000000" pitchFamily="2" charset="2"/>
              <a:buChar char="Ø"/>
            </a:pPr>
            <a:r>
              <a:rPr lang="en-US" sz="1800" dirty="0" smtClean="0">
                <a:latin typeface="Palatino Linotype" panose="02040502050505030304" pitchFamily="18" charset="0"/>
              </a:rPr>
              <a:t>Sunk cost</a:t>
            </a:r>
          </a:p>
          <a:p>
            <a:pPr>
              <a:buFont typeface="Wingdings" panose="05000000000000000000" pitchFamily="2" charset="2"/>
              <a:buChar char="Ø"/>
            </a:pPr>
            <a:r>
              <a:rPr lang="en-US" sz="1800" dirty="0" smtClean="0">
                <a:latin typeface="Palatino Linotype" panose="02040502050505030304" pitchFamily="18" charset="0"/>
              </a:rPr>
              <a:t>Long term contracts</a:t>
            </a:r>
          </a:p>
          <a:p>
            <a:pPr>
              <a:buFont typeface="Wingdings" panose="05000000000000000000" pitchFamily="2" charset="2"/>
              <a:buChar char="Ø"/>
            </a:pPr>
            <a:r>
              <a:rPr lang="en-US" sz="1800" dirty="0" smtClean="0">
                <a:latin typeface="Palatino Linotype" panose="02040502050505030304" pitchFamily="18" charset="0"/>
              </a:rPr>
              <a:t>Supply limitations</a:t>
            </a:r>
          </a:p>
          <a:p>
            <a:pPr>
              <a:buFont typeface="Wingdings" panose="05000000000000000000" pitchFamily="2" charset="2"/>
              <a:buChar char="Ø"/>
            </a:pPr>
            <a:r>
              <a:rPr lang="en-US" sz="1800" dirty="0" smtClean="0">
                <a:latin typeface="Palatino Linotype" panose="02040502050505030304" pitchFamily="18" charset="0"/>
              </a:rPr>
              <a:t>Reputation &amp; customer loyalty</a:t>
            </a:r>
          </a:p>
        </p:txBody>
      </p:sp>
      <p:sp>
        <p:nvSpPr>
          <p:cNvPr id="3" name="Title 2"/>
          <p:cNvSpPr>
            <a:spLocks noGrp="1"/>
          </p:cNvSpPr>
          <p:nvPr>
            <p:ph type="title"/>
          </p:nvPr>
        </p:nvSpPr>
        <p:spPr/>
        <p:txBody>
          <a:bodyPr>
            <a:normAutofit/>
          </a:bodyPr>
          <a:lstStyle/>
          <a:p>
            <a:r>
              <a:rPr lang="en-US" sz="3600" dirty="0" smtClean="0">
                <a:latin typeface="Palatino Linotype" panose="02040502050505030304" pitchFamily="18" charset="0"/>
              </a:rPr>
              <a:t>Economies of scale as Barrier to Entry</a:t>
            </a:r>
            <a:endParaRPr lang="en-US" sz="3600"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15</a:t>
            </a:fld>
            <a:endParaRPr lang="en-US" altLang="en-US" dirty="0"/>
          </a:p>
        </p:txBody>
      </p:sp>
    </p:spTree>
    <p:extLst>
      <p:ext uri="{BB962C8B-B14F-4D97-AF65-F5344CB8AC3E}">
        <p14:creationId xmlns:p14="http://schemas.microsoft.com/office/powerpoint/2010/main" val="3390132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dirty="0" smtClean="0"/>
              <a:t>                                                      </a:t>
            </a:r>
            <a:r>
              <a:rPr lang="en-US" sz="1800" dirty="0" smtClean="0">
                <a:latin typeface="Palatino Linotype" panose="02040502050505030304" pitchFamily="18" charset="0"/>
              </a:rPr>
              <a:t>Factual</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109537" indent="0">
              <a:buNone/>
            </a:pPr>
            <a:r>
              <a:rPr lang="en-US" dirty="0"/>
              <a:t> </a:t>
            </a:r>
            <a:r>
              <a:rPr lang="en-US" dirty="0" smtClean="0"/>
              <a:t>                                                     </a:t>
            </a:r>
            <a:r>
              <a:rPr lang="en-US" sz="1800" dirty="0" smtClean="0">
                <a:latin typeface="Palatino Linotype" panose="02040502050505030304" pitchFamily="18" charset="0"/>
              </a:rPr>
              <a:t>Counterfactual  </a:t>
            </a:r>
            <a:r>
              <a:rPr lang="en-US" dirty="0" smtClean="0">
                <a:latin typeface="Palatino Linotype" panose="02040502050505030304" pitchFamily="18" charset="0"/>
              </a:rPr>
              <a:t> </a:t>
            </a:r>
            <a:r>
              <a:rPr lang="en-US" dirty="0" smtClean="0"/>
              <a:t>                                                                                      </a:t>
            </a:r>
            <a:endParaRPr lang="en-US" dirty="0"/>
          </a:p>
        </p:txBody>
      </p:sp>
      <p:sp>
        <p:nvSpPr>
          <p:cNvPr id="3" name="Title 2"/>
          <p:cNvSpPr>
            <a:spLocks noGrp="1"/>
          </p:cNvSpPr>
          <p:nvPr>
            <p:ph type="title"/>
          </p:nvPr>
        </p:nvSpPr>
        <p:spPr/>
        <p:txBody>
          <a:bodyPr>
            <a:normAutofit fontScale="90000"/>
          </a:bodyPr>
          <a:lstStyle/>
          <a:p>
            <a:r>
              <a:rPr lang="en-US" sz="3600" dirty="0" smtClean="0">
                <a:latin typeface="Palatino Linotype" panose="02040502050505030304" pitchFamily="18" charset="0"/>
              </a:rPr>
              <a:t>Failing firms concept: Case for Mergers? </a:t>
            </a:r>
            <a:endParaRPr lang="en-US" sz="3600" dirty="0">
              <a:latin typeface="Palatino Linotype" panose="02040502050505030304" pitchFamily="18" charset="0"/>
            </a:endParaRPr>
          </a:p>
        </p:txBody>
      </p:sp>
      <p:sp>
        <p:nvSpPr>
          <p:cNvPr id="4" name="Date Placeholder 3"/>
          <p:cNvSpPr>
            <a:spLocks noGrp="1"/>
          </p:cNvSpPr>
          <p:nvPr>
            <p:ph type="dt" sz="half" idx="10"/>
          </p:nvPr>
        </p:nvSpPr>
        <p:spPr/>
        <p:txBody>
          <a:bodyPr/>
          <a:lstStyle/>
          <a:p>
            <a:fld id="{720CC857-84D4-4213-B918-00A9AD38853B}" type="datetime1">
              <a:rPr lang="en-US" smtClean="0"/>
              <a:pPr/>
              <a:t>3/27/2024</a:t>
            </a:fld>
            <a:endParaRPr lang="en-US" dirty="0"/>
          </a:p>
        </p:txBody>
      </p:sp>
      <p:sp>
        <p:nvSpPr>
          <p:cNvPr id="5" name="Footer Placeholder 4"/>
          <p:cNvSpPr>
            <a:spLocks noGrp="1"/>
          </p:cNvSpPr>
          <p:nvPr>
            <p:ph type="ftr" sz="quarter" idx="11"/>
          </p:nvPr>
        </p:nvSpPr>
        <p:spPr>
          <a:xfrm>
            <a:off x="609600" y="6070600"/>
            <a:ext cx="7435850" cy="439341"/>
          </a:xfrm>
        </p:spPr>
        <p:txBody>
          <a:bodyPr/>
          <a:lstStyle/>
          <a:p>
            <a:r>
              <a:rPr lang="en-US" sz="1000" dirty="0" err="1" smtClean="0">
                <a:latin typeface="Palatino"/>
              </a:rPr>
              <a:t>Vision:"A</a:t>
            </a:r>
            <a:r>
              <a:rPr lang="en-US" sz="1000" dirty="0" smtClean="0">
                <a:latin typeface="Palatino"/>
              </a:rPr>
              <a:t> Kenyan  economy with globally efficient markets and enhanced consumer welfare for shared Prosperity"</a:t>
            </a:r>
            <a:endParaRPr lang="en-US" sz="1000" dirty="0">
              <a:latin typeface="Palatino"/>
            </a:endParaRPr>
          </a:p>
        </p:txBody>
      </p:sp>
      <p:sp>
        <p:nvSpPr>
          <p:cNvPr id="6" name="Slide Number Placeholder 5"/>
          <p:cNvSpPr>
            <a:spLocks noGrp="1"/>
          </p:cNvSpPr>
          <p:nvPr>
            <p:ph type="sldNum" sz="quarter" idx="12"/>
          </p:nvPr>
        </p:nvSpPr>
        <p:spPr/>
        <p:txBody>
          <a:bodyPr/>
          <a:lstStyle/>
          <a:p>
            <a:fld id="{B59D5C8E-E18F-4C23-BEE9-5F7703884F63}" type="slidenum">
              <a:rPr lang="en-US" altLang="en-US" smtClean="0"/>
              <a:pPr/>
              <a:t>16</a:t>
            </a:fld>
            <a:endParaRPr lang="en-US" altLang="en-US" dirty="0"/>
          </a:p>
        </p:txBody>
      </p:sp>
      <p:sp>
        <p:nvSpPr>
          <p:cNvPr id="7" name="Rounded Rectangle 6"/>
          <p:cNvSpPr/>
          <p:nvPr/>
        </p:nvSpPr>
        <p:spPr>
          <a:xfrm>
            <a:off x="1192430" y="2895600"/>
            <a:ext cx="1828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4107656" y="1819276"/>
            <a:ext cx="1988344" cy="10763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Palatino Linotype" panose="02040502050505030304" pitchFamily="18" charset="0"/>
              </a:rPr>
              <a:t>Future with merger A + B</a:t>
            </a:r>
            <a:endParaRPr lang="en-US" dirty="0">
              <a:latin typeface="Palatino Linotype" panose="02040502050505030304" pitchFamily="18" charset="0"/>
            </a:endParaRPr>
          </a:p>
        </p:txBody>
      </p:sp>
      <p:sp>
        <p:nvSpPr>
          <p:cNvPr id="9" name="Rounded Rectangle 8"/>
          <p:cNvSpPr/>
          <p:nvPr/>
        </p:nvSpPr>
        <p:spPr>
          <a:xfrm>
            <a:off x="4138676" y="4648200"/>
            <a:ext cx="2185924" cy="10789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Palatino Linotype" panose="02040502050505030304" pitchFamily="18" charset="0"/>
              </a:rPr>
              <a:t>Future without merger    A</a:t>
            </a:r>
            <a:endParaRPr lang="en-US" dirty="0">
              <a:latin typeface="Palatino Linotype" panose="02040502050505030304" pitchFamily="18" charset="0"/>
            </a:endParaRPr>
          </a:p>
        </p:txBody>
      </p:sp>
      <p:cxnSp>
        <p:nvCxnSpPr>
          <p:cNvPr id="11" name="Straight Arrow Connector 10"/>
          <p:cNvCxnSpPr/>
          <p:nvPr/>
        </p:nvCxnSpPr>
        <p:spPr>
          <a:xfrm flipV="1">
            <a:off x="3048000" y="2743200"/>
            <a:ext cx="1090676" cy="685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048000" y="4246562"/>
            <a:ext cx="1084162" cy="7884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flipV="1">
            <a:off x="1371600" y="3200400"/>
            <a:ext cx="533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Palatino Linotype" panose="02040502050505030304" pitchFamily="18" charset="0"/>
              </a:rPr>
              <a:t>A</a:t>
            </a:r>
            <a:endParaRPr lang="en-US" dirty="0">
              <a:latin typeface="Palatino Linotype" panose="02040502050505030304" pitchFamily="18" charset="0"/>
            </a:endParaRPr>
          </a:p>
        </p:txBody>
      </p:sp>
      <p:sp>
        <p:nvSpPr>
          <p:cNvPr id="16" name="Oval 15"/>
          <p:cNvSpPr/>
          <p:nvPr/>
        </p:nvSpPr>
        <p:spPr>
          <a:xfrm>
            <a:off x="2348214" y="3238500"/>
            <a:ext cx="530352"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Palatino Linotype" panose="02040502050505030304" pitchFamily="18" charset="0"/>
              </a:rPr>
              <a:t>B</a:t>
            </a:r>
          </a:p>
        </p:txBody>
      </p:sp>
      <p:cxnSp>
        <p:nvCxnSpPr>
          <p:cNvPr id="18" name="Straight Arrow Connector 17"/>
          <p:cNvCxnSpPr/>
          <p:nvPr/>
        </p:nvCxnSpPr>
        <p:spPr>
          <a:xfrm>
            <a:off x="5583428" y="2209800"/>
            <a:ext cx="3601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591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en-US" sz="1800" dirty="0" smtClean="0">
                <a:latin typeface="Palatino Linotype" panose="02040502050505030304" pitchFamily="18" charset="0"/>
              </a:rPr>
              <a:t>This concept is applied where a merger between competitors would be approved when one of the merging parties has declared its financial difficulties.</a:t>
            </a:r>
          </a:p>
          <a:p>
            <a:pPr marL="109537" indent="0">
              <a:buNone/>
            </a:pPr>
            <a:r>
              <a:rPr lang="en-US" sz="1800" dirty="0" smtClean="0">
                <a:latin typeface="Palatino Linotype" panose="02040502050505030304" pitchFamily="18" charset="0"/>
              </a:rPr>
              <a:t>Criteria used in assessing/declaring a firm as a failing firm include: </a:t>
            </a:r>
            <a:endParaRPr lang="en-US" sz="1800" dirty="0">
              <a:latin typeface="Palatino Linotype" panose="02040502050505030304" pitchFamily="18" charset="0"/>
            </a:endParaRPr>
          </a:p>
          <a:p>
            <a:pPr marL="452437" indent="-342900">
              <a:buFont typeface="+mj-lt"/>
              <a:buAutoNum type="alphaLcParenR"/>
            </a:pPr>
            <a:r>
              <a:rPr lang="en-US" sz="1800" dirty="0" smtClean="0">
                <a:latin typeface="Palatino Linotype" panose="02040502050505030304" pitchFamily="18" charset="0"/>
              </a:rPr>
              <a:t>The said failing firm would exit the market in the near future due to its financial incapacitation;</a:t>
            </a:r>
          </a:p>
          <a:p>
            <a:pPr marL="452437" indent="-342900">
              <a:buFont typeface="+mj-lt"/>
              <a:buAutoNum type="alphaLcParenR"/>
            </a:pPr>
            <a:r>
              <a:rPr lang="en-US" sz="1800" dirty="0" smtClean="0">
                <a:latin typeface="Palatino Linotype" panose="02040502050505030304" pitchFamily="18" charset="0"/>
              </a:rPr>
              <a:t>The firm would not be able to reorganize itself in its bankruptcy state;</a:t>
            </a:r>
          </a:p>
          <a:p>
            <a:pPr marL="452437" indent="-342900">
              <a:buFont typeface="+mj-lt"/>
              <a:buAutoNum type="alphaLcParenR"/>
            </a:pPr>
            <a:r>
              <a:rPr lang="en-US" sz="1800" dirty="0" smtClean="0">
                <a:latin typeface="Palatino Linotype" panose="02040502050505030304" pitchFamily="18" charset="0"/>
              </a:rPr>
              <a:t>In the absence of the merger, the target’s assets both tangible and intangible would also exit the market; and </a:t>
            </a:r>
          </a:p>
          <a:p>
            <a:pPr marL="452437" indent="-342900">
              <a:buFont typeface="+mj-lt"/>
              <a:buAutoNum type="alphaLcParenR"/>
            </a:pPr>
            <a:r>
              <a:rPr lang="en-US" sz="1800" dirty="0" smtClean="0">
                <a:latin typeface="Palatino Linotype" panose="02040502050505030304" pitchFamily="18" charset="0"/>
              </a:rPr>
              <a:t>The failing firm </a:t>
            </a:r>
            <a:r>
              <a:rPr lang="en-US" sz="1800" dirty="0" err="1" smtClean="0">
                <a:latin typeface="Palatino Linotype" panose="02040502050505030304" pitchFamily="18" charset="0"/>
              </a:rPr>
              <a:t>cnt</a:t>
            </a:r>
            <a:r>
              <a:rPr lang="en-US" sz="1800" dirty="0" smtClean="0">
                <a:latin typeface="Palatino Linotype" panose="02040502050505030304" pitchFamily="18" charset="0"/>
              </a:rPr>
              <a:t> find itself another buyer whose purchase of the firm would pose lesser anti-competitive risk. </a:t>
            </a:r>
            <a:endParaRPr lang="en-US" sz="18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600" dirty="0" smtClean="0">
                <a:latin typeface="Palatino Linotype" panose="02040502050505030304" pitchFamily="18" charset="0"/>
              </a:rPr>
              <a:t>Failing Firm concept</a:t>
            </a:r>
            <a:endParaRPr lang="en-US" sz="3600"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dirty="0"/>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17</a:t>
            </a:fld>
            <a:endParaRPr lang="en-US" altLang="en-US" dirty="0"/>
          </a:p>
        </p:txBody>
      </p:sp>
    </p:spTree>
    <p:extLst>
      <p:ext uri="{BB962C8B-B14F-4D97-AF65-F5344CB8AC3E}">
        <p14:creationId xmlns:p14="http://schemas.microsoft.com/office/powerpoint/2010/main" val="539462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838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2</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306923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778484355"/>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sz="4400" dirty="0">
                <a:solidFill>
                  <a:srgbClr val="C00000"/>
                </a:solidFill>
                <a:latin typeface="Palatino Linotype" panose="02040502050505030304" pitchFamily="18" charset="0"/>
              </a:rPr>
              <a:t>Cartel Types?</a:t>
            </a:r>
            <a:endParaRPr lang="en-US"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3</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2319181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386453115"/>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latin typeface="Palatino"/>
              </a:rPr>
              <a:t>Existence of a cartel-Tools</a:t>
            </a:r>
            <a:endParaRPr lang="en-US" dirty="0">
              <a:latin typeface="Palatino"/>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4</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3478749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100"/>
          </a:xfrm>
        </p:spPr>
        <p:txBody>
          <a:bodyPr/>
          <a:lstStyle/>
          <a:p>
            <a:r>
              <a:rPr lang="en-US" sz="1800" dirty="0">
                <a:latin typeface="Palatino Linotype" panose="02040502050505030304" pitchFamily="18" charset="0"/>
              </a:rPr>
              <a:t>Cartels are usually formed and conducted in secret; their participants understand that their conduct is unlawful, and that their customers would object to the conduct if they knew about it, and so they take pains to conceal it. </a:t>
            </a:r>
            <a:endParaRPr lang="en-US" sz="1800" dirty="0" smtClean="0">
              <a:latin typeface="Palatino Linotype" panose="02040502050505030304" pitchFamily="18" charset="0"/>
            </a:endParaRPr>
          </a:p>
          <a:p>
            <a:pPr marL="109537" indent="0">
              <a:buNone/>
            </a:pPr>
            <a:endParaRPr lang="en-US" sz="1800" dirty="0">
              <a:latin typeface="Palatino Linotype" panose="02040502050505030304" pitchFamily="18" charset="0"/>
            </a:endParaRPr>
          </a:p>
          <a:p>
            <a:r>
              <a:rPr lang="en-US" sz="1800" dirty="0">
                <a:latin typeface="Palatino Linotype" panose="02040502050505030304" pitchFamily="18" charset="0"/>
              </a:rPr>
              <a:t>T</a:t>
            </a:r>
            <a:r>
              <a:rPr lang="en-US" sz="1800" dirty="0" smtClean="0">
                <a:latin typeface="Palatino Linotype" panose="02040502050505030304" pitchFamily="18" charset="0"/>
              </a:rPr>
              <a:t>he </a:t>
            </a:r>
            <a:r>
              <a:rPr lang="en-US" sz="1800" dirty="0">
                <a:latin typeface="Palatino Linotype" panose="02040502050505030304" pitchFamily="18" charset="0"/>
              </a:rPr>
              <a:t>participants usually do not co-operate with it, except through a leniency </a:t>
            </a:r>
            <a:r>
              <a:rPr lang="en-US" sz="1800" dirty="0" err="1">
                <a:latin typeface="Palatino Linotype" panose="02040502050505030304" pitchFamily="18" charset="0"/>
              </a:rPr>
              <a:t>programme</a:t>
            </a:r>
            <a:r>
              <a:rPr lang="en-US" sz="1800" dirty="0" smtClean="0">
                <a:latin typeface="Palatino Linotype" panose="02040502050505030304" pitchFamily="18" charset="0"/>
              </a:rPr>
              <a:t>.</a:t>
            </a:r>
          </a:p>
          <a:p>
            <a:pPr marL="109537" indent="0">
              <a:buNone/>
            </a:pPr>
            <a:endParaRPr lang="en-US" sz="1800" dirty="0" smtClean="0">
              <a:latin typeface="Palatino Linotype" panose="02040502050505030304" pitchFamily="18" charset="0"/>
            </a:endParaRPr>
          </a:p>
          <a:p>
            <a:r>
              <a:rPr lang="en-US" sz="1800" dirty="0">
                <a:latin typeface="Palatino Linotype" panose="02040502050505030304" pitchFamily="18" charset="0"/>
              </a:rPr>
              <a:t>Obtaining direct evidence of a cartel agreement; evidence that identifies a meeting or communication between the subjects and describes the substance of their agreement, requires special investigative tools and techniques, </a:t>
            </a:r>
            <a:r>
              <a:rPr lang="en-US" sz="1800" dirty="0" smtClean="0">
                <a:latin typeface="Palatino Linotype" panose="02040502050505030304" pitchFamily="18" charset="0"/>
              </a:rPr>
              <a:t>which </a:t>
            </a:r>
            <a:r>
              <a:rPr lang="en-US" sz="1800" dirty="0">
                <a:latin typeface="Palatino Linotype" panose="02040502050505030304" pitchFamily="18" charset="0"/>
              </a:rPr>
              <a:t>may lack. </a:t>
            </a:r>
            <a:r>
              <a:rPr lang="en-US" sz="1800" dirty="0" smtClean="0">
                <a:latin typeface="Palatino Linotype" panose="02040502050505030304" pitchFamily="18" charset="0"/>
              </a:rPr>
              <a:t>Hence task to prove existence without direct evidence.</a:t>
            </a:r>
          </a:p>
          <a:p>
            <a:pPr marL="109537" indent="0">
              <a:buNone/>
            </a:pPr>
            <a:endParaRPr lang="en-US" sz="1800" dirty="0">
              <a:latin typeface="Palatino Linotype" panose="02040502050505030304" pitchFamily="18" charset="0"/>
            </a:endParaRPr>
          </a:p>
          <a:p>
            <a:pPr lvl="0"/>
            <a:r>
              <a:rPr lang="en-US" sz="1800" dirty="0" smtClean="0">
                <a:latin typeface="Palatino Linotype" panose="02040502050505030304" pitchFamily="18" charset="0"/>
              </a:rPr>
              <a:t>Due to the challenges, there may be overreliance on </a:t>
            </a:r>
            <a:r>
              <a:rPr lang="en-US" sz="1800" dirty="0">
                <a:latin typeface="Palatino Linotype" panose="02040502050505030304" pitchFamily="18" charset="0"/>
              </a:rPr>
              <a:t>circumstantial </a:t>
            </a:r>
            <a:r>
              <a:rPr lang="en-US" sz="1800" dirty="0" smtClean="0">
                <a:latin typeface="Palatino Linotype" panose="02040502050505030304" pitchFamily="18" charset="0"/>
              </a:rPr>
              <a:t>evidence which jeopardizes cases., </a:t>
            </a:r>
            <a:endParaRPr lang="en-US" sz="18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3200" dirty="0" smtClean="0">
                <a:latin typeface="Palatino"/>
              </a:rPr>
              <a:t>Challenges in Evidence collection</a:t>
            </a:r>
            <a:endParaRPr lang="en-US" sz="3200" dirty="0">
              <a:latin typeface="Palatino"/>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5</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4103730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711700"/>
          </a:xfrm>
        </p:spPr>
        <p:txBody>
          <a:bodyPr/>
          <a:lstStyle/>
          <a:p>
            <a:pPr lvl="0"/>
            <a:r>
              <a:rPr lang="en-US" sz="2000" dirty="0">
                <a:latin typeface="Palatino Linotype" panose="02040502050505030304" pitchFamily="18" charset="0"/>
              </a:rPr>
              <a:t>In order to identify economic evidence that is useful, </a:t>
            </a:r>
            <a:r>
              <a:rPr lang="en-US" sz="2000" dirty="0" smtClean="0">
                <a:latin typeface="Palatino Linotype" panose="02040502050505030304" pitchFamily="18" charset="0"/>
              </a:rPr>
              <a:t>an agency should </a:t>
            </a:r>
            <a:r>
              <a:rPr lang="en-US" sz="2000" dirty="0">
                <a:latin typeface="Palatino Linotype" panose="02040502050505030304" pitchFamily="18" charset="0"/>
              </a:rPr>
              <a:t>have a good sense of the appropriate model representing what the investigated firms would have done if they had acted independently (i.e. without agreeing on a common action</a:t>
            </a:r>
            <a:r>
              <a:rPr lang="en-US" sz="2000" dirty="0" smtClean="0">
                <a:latin typeface="Palatino Linotype" panose="02040502050505030304" pitchFamily="18" charset="0"/>
              </a:rPr>
              <a:t>).</a:t>
            </a:r>
          </a:p>
          <a:p>
            <a:pPr marL="109537" lvl="0" indent="0">
              <a:buNone/>
            </a:pPr>
            <a:endParaRPr lang="en-US" sz="2000" dirty="0">
              <a:latin typeface="Palatino Linotype" panose="02040502050505030304" pitchFamily="18" charset="0"/>
            </a:endParaRPr>
          </a:p>
          <a:p>
            <a:pPr lvl="0"/>
            <a:r>
              <a:rPr lang="en-US" sz="2000" dirty="0">
                <a:latin typeface="Palatino Linotype" panose="02040502050505030304" pitchFamily="18" charset="0"/>
              </a:rPr>
              <a:t>I</a:t>
            </a:r>
            <a:r>
              <a:rPr lang="en-US" sz="2000" dirty="0" smtClean="0">
                <a:latin typeface="Palatino Linotype" panose="02040502050505030304" pitchFamily="18" charset="0"/>
              </a:rPr>
              <a:t>dentify </a:t>
            </a:r>
            <a:r>
              <a:rPr lang="en-US" sz="2000" dirty="0">
                <a:latin typeface="Palatino Linotype" panose="02040502050505030304" pitchFamily="18" charset="0"/>
              </a:rPr>
              <a:t>the set of actions that can be characterized as unilateral, non-cooperative best response behaviors in a given case</a:t>
            </a:r>
            <a:r>
              <a:rPr lang="en-US" sz="2000" dirty="0" smtClean="0">
                <a:latin typeface="Palatino Linotype" panose="02040502050505030304" pitchFamily="18" charset="0"/>
              </a:rPr>
              <a:t>.</a:t>
            </a:r>
          </a:p>
          <a:p>
            <a:pPr marL="109537" lvl="0" indent="0">
              <a:buNone/>
            </a:pPr>
            <a:endParaRPr lang="en-US" sz="2000" dirty="0">
              <a:latin typeface="Palatino Linotype" panose="02040502050505030304" pitchFamily="18" charset="0"/>
            </a:endParaRPr>
          </a:p>
          <a:p>
            <a:pPr lvl="0"/>
            <a:r>
              <a:rPr lang="en-US" sz="2000" dirty="0">
                <a:latin typeface="Palatino Linotype" panose="02040502050505030304" pitchFamily="18" charset="0"/>
              </a:rPr>
              <a:t>Then, and only then, can it identify actions that are inconsistent with that behavior and thus support the hypothesis that an illegal cartel was formed.</a:t>
            </a:r>
          </a:p>
          <a:p>
            <a:endParaRPr lang="en-US" dirty="0"/>
          </a:p>
        </p:txBody>
      </p:sp>
      <p:sp>
        <p:nvSpPr>
          <p:cNvPr id="3" name="Title 2"/>
          <p:cNvSpPr>
            <a:spLocks noGrp="1"/>
          </p:cNvSpPr>
          <p:nvPr>
            <p:ph type="title"/>
          </p:nvPr>
        </p:nvSpPr>
        <p:spPr>
          <a:xfrm>
            <a:off x="457200" y="274638"/>
            <a:ext cx="8229600" cy="1401762"/>
          </a:xfrm>
        </p:spPr>
        <p:txBody>
          <a:bodyPr>
            <a:normAutofit/>
          </a:bodyPr>
          <a:lstStyle/>
          <a:p>
            <a:r>
              <a:rPr lang="en-US" sz="3200" b="0" dirty="0">
                <a:solidFill>
                  <a:srgbClr val="FF0000"/>
                </a:solidFill>
                <a:effectLst>
                  <a:outerShdw blurRad="38100" dist="38100" dir="2700000" algn="tl">
                    <a:srgbClr val="000000">
                      <a:alpha val="43137"/>
                    </a:srgbClr>
                  </a:outerShdw>
                </a:effectLst>
                <a:latin typeface="Palatino"/>
              </a:rPr>
              <a:t>The proper use of economic evidence</a:t>
            </a:r>
            <a:br>
              <a:rPr lang="en-US" sz="3200" b="0" dirty="0">
                <a:solidFill>
                  <a:srgbClr val="FF0000"/>
                </a:solidFill>
                <a:effectLst>
                  <a:outerShdw blurRad="38100" dist="38100" dir="2700000" algn="tl">
                    <a:srgbClr val="000000">
                      <a:alpha val="43137"/>
                    </a:srgbClr>
                  </a:outerShdw>
                </a:effectLst>
                <a:latin typeface="Palatino"/>
              </a:rPr>
            </a:br>
            <a:endParaRPr lang="en-US" sz="3200" dirty="0">
              <a:latin typeface="Palatino"/>
            </a:endParaRPr>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6</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337743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2895600" cy="5016500"/>
          </a:xfrm>
        </p:spPr>
        <p:txBody>
          <a:bodyPr/>
          <a:lstStyle/>
          <a:p>
            <a:pPr algn="just"/>
            <a:r>
              <a:rPr lang="en-US" sz="2000" dirty="0">
                <a:latin typeface="Palatino Linotype" panose="02040502050505030304" pitchFamily="18" charset="0"/>
              </a:rPr>
              <a:t>The ability for a firm to behave independently from the competitive constrains imposed </a:t>
            </a:r>
            <a:r>
              <a:rPr lang="en-US" sz="2000" dirty="0" smtClean="0">
                <a:latin typeface="Palatino Linotype" panose="02040502050505030304" pitchFamily="18" charset="0"/>
              </a:rPr>
              <a:t>by other </a:t>
            </a:r>
            <a:r>
              <a:rPr lang="en-US" sz="2000" dirty="0">
                <a:latin typeface="Palatino Linotype" panose="02040502050505030304" pitchFamily="18" charset="0"/>
              </a:rPr>
              <a:t>firms for a sustained period of </a:t>
            </a:r>
            <a:r>
              <a:rPr lang="en-US" sz="2000" dirty="0" smtClean="0">
                <a:latin typeface="Palatino Linotype" panose="02040502050505030304" pitchFamily="18" charset="0"/>
              </a:rPr>
              <a:t>time. </a:t>
            </a:r>
          </a:p>
          <a:p>
            <a:pPr marL="109537" indent="0" algn="just">
              <a:buNone/>
            </a:pPr>
            <a:endParaRPr lang="en-US" sz="2000" dirty="0" smtClean="0">
              <a:latin typeface="Palatino Linotype" panose="02040502050505030304" pitchFamily="18" charset="0"/>
            </a:endParaRPr>
          </a:p>
          <a:p>
            <a:pPr algn="just"/>
            <a:r>
              <a:rPr lang="en-US" sz="2000" dirty="0">
                <a:latin typeface="Palatino Linotype" panose="02040502050505030304" pitchFamily="18" charset="0"/>
              </a:rPr>
              <a:t>Market power has to be both substantial and </a:t>
            </a:r>
            <a:r>
              <a:rPr lang="en-US" sz="2000" dirty="0" smtClean="0">
                <a:latin typeface="Palatino Linotype" panose="02040502050505030304" pitchFamily="18" charset="0"/>
              </a:rPr>
              <a:t>non-transitory.</a:t>
            </a:r>
          </a:p>
          <a:p>
            <a:pPr marL="109537" indent="0" algn="just">
              <a:buNone/>
            </a:pPr>
            <a:endParaRPr lang="en-US" sz="2000" dirty="0">
              <a:latin typeface="Palatino Linotype" panose="02040502050505030304" pitchFamily="18" charset="0"/>
            </a:endParaRPr>
          </a:p>
        </p:txBody>
      </p:sp>
      <p:sp>
        <p:nvSpPr>
          <p:cNvPr id="3" name="Title 2"/>
          <p:cNvSpPr>
            <a:spLocks noGrp="1"/>
          </p:cNvSpPr>
          <p:nvPr>
            <p:ph type="title"/>
          </p:nvPr>
        </p:nvSpPr>
        <p:spPr>
          <a:xfrm>
            <a:off x="457200" y="274638"/>
            <a:ext cx="8229600" cy="1096962"/>
          </a:xfrm>
        </p:spPr>
        <p:txBody>
          <a:bodyPr>
            <a:normAutofit fontScale="90000"/>
          </a:bodyPr>
          <a:lstStyle/>
          <a:p>
            <a:pPr algn="ctr"/>
            <a:r>
              <a:rPr lang="en-US" sz="2700" dirty="0">
                <a:solidFill>
                  <a:srgbClr val="C00000"/>
                </a:solidFill>
                <a:latin typeface="Palatino Linotype" panose="02040502050505030304" pitchFamily="18" charset="0"/>
              </a:rPr>
              <a:t>Abuse of </a:t>
            </a:r>
            <a:r>
              <a:rPr lang="en-US" sz="2700" dirty="0" smtClean="0">
                <a:solidFill>
                  <a:srgbClr val="C00000"/>
                </a:solidFill>
                <a:latin typeface="Palatino Linotype" panose="02040502050505030304" pitchFamily="18" charset="0"/>
              </a:rPr>
              <a:t>dominance?</a:t>
            </a:r>
            <a:r>
              <a:rPr lang="en-US" sz="4400" dirty="0">
                <a:solidFill>
                  <a:schemeClr val="accent2">
                    <a:lumMod val="50000"/>
                  </a:schemeClr>
                </a:solidFill>
                <a:latin typeface="Palatino Linotype" panose="02040502050505030304" pitchFamily="18" charset="0"/>
              </a:rPr>
              <a:t/>
            </a:r>
            <a:br>
              <a:rPr lang="en-US" sz="4400" dirty="0">
                <a:solidFill>
                  <a:schemeClr val="accent2">
                    <a:lumMod val="50000"/>
                  </a:schemeClr>
                </a:solidFill>
                <a:latin typeface="Palatino Linotype" panose="02040502050505030304" pitchFamily="18" charset="0"/>
              </a:rPr>
            </a:br>
            <a:endParaRPr lang="en-US"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7</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pic>
        <p:nvPicPr>
          <p:cNvPr id="1026" name="Picture 2" descr="South Africa must tackle dominant firms to achieve better wealth  distribution — CCRED - A leading university research gro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914401"/>
            <a:ext cx="4953000" cy="4419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474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762000"/>
            <a:ext cx="8305800" cy="5245100"/>
          </a:xfrm>
        </p:spPr>
        <p:txBody>
          <a:bodyPr/>
          <a:lstStyle/>
          <a:p>
            <a:pPr algn="just">
              <a:buFont typeface="Wingdings" panose="05000000000000000000" pitchFamily="2" charset="2"/>
              <a:buChar char="q"/>
            </a:pPr>
            <a:r>
              <a:rPr lang="en-US" sz="2000" b="1" dirty="0" smtClean="0">
                <a:solidFill>
                  <a:schemeClr val="tx2">
                    <a:lumMod val="75000"/>
                  </a:schemeClr>
                </a:solidFill>
                <a:latin typeface="Palatino Linotype" panose="02040502050505030304" pitchFamily="18" charset="0"/>
              </a:rPr>
              <a:t>Market Definition </a:t>
            </a:r>
            <a:endParaRPr lang="en-US" sz="2000" dirty="0">
              <a:latin typeface="Palatino Linotype" panose="02040502050505030304" pitchFamily="18" charset="0"/>
            </a:endParaRPr>
          </a:p>
          <a:p>
            <a:pPr lvl="1" algn="just">
              <a:buFont typeface="Wingdings" panose="05000000000000000000" pitchFamily="2" charset="2"/>
              <a:buChar char="v"/>
            </a:pPr>
            <a:r>
              <a:rPr lang="en-US" sz="1800" dirty="0">
                <a:latin typeface="Palatino Linotype" panose="02040502050505030304" pitchFamily="18" charset="0"/>
              </a:rPr>
              <a:t>SSNIP test </a:t>
            </a:r>
          </a:p>
          <a:p>
            <a:pPr lvl="1" algn="just">
              <a:buFont typeface="Wingdings" panose="05000000000000000000" pitchFamily="2" charset="2"/>
              <a:buChar char="v"/>
            </a:pPr>
            <a:r>
              <a:rPr lang="en-US" sz="1800" dirty="0" smtClean="0">
                <a:latin typeface="Palatino Linotype" panose="02040502050505030304" pitchFamily="18" charset="0"/>
              </a:rPr>
              <a:t>Price </a:t>
            </a:r>
            <a:r>
              <a:rPr lang="en-US" sz="1800" dirty="0">
                <a:latin typeface="Palatino Linotype" panose="02040502050505030304" pitchFamily="18" charset="0"/>
              </a:rPr>
              <a:t>correlation </a:t>
            </a:r>
            <a:r>
              <a:rPr lang="en-US" sz="1800" dirty="0" smtClean="0">
                <a:latin typeface="Palatino Linotype" panose="02040502050505030304" pitchFamily="18" charset="0"/>
              </a:rPr>
              <a:t>test</a:t>
            </a:r>
          </a:p>
          <a:p>
            <a:pPr lvl="1" algn="just">
              <a:buFont typeface="Wingdings" panose="05000000000000000000" pitchFamily="2" charset="2"/>
              <a:buChar char="v"/>
            </a:pPr>
            <a:r>
              <a:rPr lang="en-US" sz="1800" dirty="0" smtClean="0">
                <a:latin typeface="Palatino Linotype" panose="02040502050505030304" pitchFamily="18" charset="0"/>
              </a:rPr>
              <a:t>Critical </a:t>
            </a:r>
            <a:r>
              <a:rPr lang="en-US" sz="1800" dirty="0">
                <a:latin typeface="Palatino Linotype" panose="02040502050505030304" pitchFamily="18" charset="0"/>
              </a:rPr>
              <a:t>Loss </a:t>
            </a:r>
            <a:r>
              <a:rPr lang="en-US" sz="1800" dirty="0" smtClean="0">
                <a:latin typeface="Palatino Linotype" panose="02040502050505030304" pitchFamily="18" charset="0"/>
              </a:rPr>
              <a:t>Analysis</a:t>
            </a:r>
          </a:p>
          <a:p>
            <a:pPr lvl="1" algn="just">
              <a:buFont typeface="Wingdings" panose="05000000000000000000" pitchFamily="2" charset="2"/>
              <a:buChar char="v"/>
            </a:pPr>
            <a:r>
              <a:rPr lang="en-US" sz="1800" dirty="0" smtClean="0">
                <a:latin typeface="Palatino Linotype" panose="02040502050505030304" pitchFamily="18" charset="0"/>
              </a:rPr>
              <a:t>Shock analysis</a:t>
            </a:r>
          </a:p>
          <a:p>
            <a:pPr lvl="1" algn="just">
              <a:buFont typeface="Wingdings" panose="05000000000000000000" pitchFamily="2" charset="2"/>
              <a:buChar char="v"/>
            </a:pPr>
            <a:r>
              <a:rPr lang="en-US" sz="1800" dirty="0" smtClean="0">
                <a:latin typeface="Palatino Linotype" panose="02040502050505030304" pitchFamily="18" charset="0"/>
              </a:rPr>
              <a:t>Qualitative analysis</a:t>
            </a:r>
          </a:p>
          <a:p>
            <a:pPr marL="392113" lvl="1" indent="0" algn="just">
              <a:buNone/>
            </a:pPr>
            <a:endParaRPr lang="en-US" sz="1800" dirty="0" smtClean="0">
              <a:latin typeface="Palatino Linotype" panose="02040502050505030304" pitchFamily="18" charset="0"/>
            </a:endParaRPr>
          </a:p>
          <a:p>
            <a:pPr lvl="1" algn="just">
              <a:buFont typeface="Wingdings" panose="05000000000000000000" pitchFamily="2" charset="2"/>
              <a:buChar char="q"/>
            </a:pPr>
            <a:r>
              <a:rPr lang="en-US" sz="2000" b="1" dirty="0" smtClean="0">
                <a:solidFill>
                  <a:schemeClr val="tx2">
                    <a:lumMod val="75000"/>
                  </a:schemeClr>
                </a:solidFill>
                <a:latin typeface="Palatino Linotype" panose="02040502050505030304" pitchFamily="18" charset="0"/>
              </a:rPr>
              <a:t>Market Shares</a:t>
            </a:r>
          </a:p>
          <a:p>
            <a:pPr lvl="1" algn="just">
              <a:buFont typeface="Wingdings" panose="05000000000000000000" pitchFamily="2" charset="2"/>
              <a:buChar char="Ø"/>
            </a:pPr>
            <a:r>
              <a:rPr lang="en-US" sz="2000" dirty="0" smtClean="0">
                <a:latin typeface="Palatino Linotype" panose="02040502050505030304" pitchFamily="18" charset="0"/>
              </a:rPr>
              <a:t>Higher </a:t>
            </a:r>
            <a:r>
              <a:rPr lang="en-US" sz="2000" dirty="0">
                <a:latin typeface="Palatino Linotype" panose="02040502050505030304" pitchFamily="18" charset="0"/>
              </a:rPr>
              <a:t>market shares tend to be indicative of market </a:t>
            </a:r>
            <a:r>
              <a:rPr lang="en-US" sz="2000" dirty="0" smtClean="0">
                <a:latin typeface="Palatino Linotype" panose="02040502050505030304" pitchFamily="18" charset="0"/>
              </a:rPr>
              <a:t>power.</a:t>
            </a:r>
          </a:p>
          <a:p>
            <a:pPr marL="392113" lvl="1" indent="0" algn="just">
              <a:buNone/>
            </a:pPr>
            <a:endParaRPr lang="en-US" sz="2000" dirty="0" smtClean="0">
              <a:latin typeface="Palatino Linotype" panose="02040502050505030304" pitchFamily="18" charset="0"/>
            </a:endParaRPr>
          </a:p>
          <a:p>
            <a:pPr lvl="1" algn="just">
              <a:buFont typeface="Wingdings" panose="05000000000000000000" pitchFamily="2" charset="2"/>
              <a:buChar char="Ø"/>
            </a:pPr>
            <a:r>
              <a:rPr lang="en-US" sz="2000" dirty="0">
                <a:latin typeface="Palatino Linotype" panose="02040502050505030304" pitchFamily="18" charset="0"/>
              </a:rPr>
              <a:t>M</a:t>
            </a:r>
            <a:r>
              <a:rPr lang="en-US" sz="2000" dirty="0" smtClean="0">
                <a:latin typeface="Palatino Linotype" panose="02040502050505030304" pitchFamily="18" charset="0"/>
              </a:rPr>
              <a:t>arket shares can be calculated from sales revenue, volumes, capacity and users.</a:t>
            </a:r>
          </a:p>
          <a:p>
            <a:pPr marL="392113" lvl="1" indent="0" algn="just">
              <a:buNone/>
            </a:pPr>
            <a:endParaRPr lang="en-US" sz="2000" dirty="0">
              <a:latin typeface="Palatino Linotype" panose="02040502050505030304" pitchFamily="18" charset="0"/>
            </a:endParaRPr>
          </a:p>
          <a:p>
            <a:pPr lvl="1" algn="just">
              <a:buFont typeface="Wingdings" panose="05000000000000000000" pitchFamily="2" charset="2"/>
              <a:buChar char="Ø"/>
            </a:pPr>
            <a:r>
              <a:rPr lang="en-US" sz="2000" dirty="0" smtClean="0">
                <a:latin typeface="Palatino Linotype" panose="02040502050505030304" pitchFamily="18" charset="0"/>
              </a:rPr>
              <a:t>Information can be sourced from a firm </a:t>
            </a:r>
            <a:r>
              <a:rPr lang="en-US" sz="2000" dirty="0">
                <a:latin typeface="Palatino Linotype" panose="02040502050505030304" pitchFamily="18" charset="0"/>
              </a:rPr>
              <a:t>under </a:t>
            </a:r>
            <a:r>
              <a:rPr lang="en-US" sz="2000" dirty="0" smtClean="0">
                <a:latin typeface="Palatino Linotype" panose="02040502050505030304" pitchFamily="18" charset="0"/>
              </a:rPr>
              <a:t>investigation, competitors, suppliers, customers, trade associations and market </a:t>
            </a:r>
            <a:r>
              <a:rPr lang="en-US" sz="2000" dirty="0">
                <a:latin typeface="Palatino Linotype" panose="02040502050505030304" pitchFamily="18" charset="0"/>
              </a:rPr>
              <a:t>research reports</a:t>
            </a:r>
            <a:endParaRPr lang="en-US" sz="2000" dirty="0" smtClean="0">
              <a:latin typeface="Palatino Linotype" panose="02040502050505030304" pitchFamily="18" charset="0"/>
            </a:endParaRPr>
          </a:p>
        </p:txBody>
      </p:sp>
      <p:sp>
        <p:nvSpPr>
          <p:cNvPr id="3" name="Title 2"/>
          <p:cNvSpPr>
            <a:spLocks noGrp="1"/>
          </p:cNvSpPr>
          <p:nvPr>
            <p:ph type="title"/>
          </p:nvPr>
        </p:nvSpPr>
        <p:spPr>
          <a:xfrm>
            <a:off x="958849" y="304800"/>
            <a:ext cx="8027655" cy="609600"/>
          </a:xfrm>
        </p:spPr>
        <p:txBody>
          <a:bodyPr>
            <a:normAutofit/>
          </a:bodyPr>
          <a:lstStyle/>
          <a:p>
            <a:pPr algn="ctr"/>
            <a:r>
              <a:rPr lang="en-US" sz="2400" dirty="0" smtClean="0">
                <a:solidFill>
                  <a:srgbClr val="C00000"/>
                </a:solidFill>
                <a:latin typeface="Palatino Linotype" panose="02040502050505030304" pitchFamily="18" charset="0"/>
              </a:rPr>
              <a:t>Tools to establish dominance</a:t>
            </a:r>
            <a:endParaRPr lang="en-US" sz="2400"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8</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3652606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838200"/>
            <a:ext cx="8153400" cy="5168900"/>
          </a:xfrm>
        </p:spPr>
        <p:txBody>
          <a:bodyPr/>
          <a:lstStyle/>
          <a:p>
            <a:pPr marL="452437" lvl="2" indent="-342900" algn="just">
              <a:spcBef>
                <a:spcPts val="400"/>
              </a:spcBef>
              <a:buClr>
                <a:schemeClr val="accent1"/>
              </a:buClr>
              <a:buSzPct val="68000"/>
              <a:buFont typeface="Wingdings" panose="05000000000000000000" pitchFamily="2" charset="2"/>
              <a:buChar char="q"/>
            </a:pPr>
            <a:r>
              <a:rPr lang="en-US" sz="2000" b="1" dirty="0">
                <a:solidFill>
                  <a:schemeClr val="tx2"/>
                </a:solidFill>
                <a:latin typeface="Palatino Linotype" panose="02040502050505030304" pitchFamily="18" charset="0"/>
              </a:rPr>
              <a:t>Barriers to entry and </a:t>
            </a:r>
            <a:r>
              <a:rPr lang="en-US" sz="2000" b="1" dirty="0" smtClean="0">
                <a:solidFill>
                  <a:schemeClr val="tx2"/>
                </a:solidFill>
                <a:latin typeface="Palatino Linotype" panose="02040502050505030304" pitchFamily="18" charset="0"/>
              </a:rPr>
              <a:t>expansion</a:t>
            </a:r>
          </a:p>
          <a:p>
            <a:pPr marL="452437" lvl="2" indent="-342900" algn="just">
              <a:spcBef>
                <a:spcPts val="400"/>
              </a:spcBef>
              <a:buClr>
                <a:schemeClr val="accent1"/>
              </a:buClr>
              <a:buSzPct val="68000"/>
              <a:buFont typeface="Wingdings" panose="05000000000000000000" pitchFamily="2" charset="2"/>
              <a:buChar char="Ø"/>
            </a:pPr>
            <a:r>
              <a:rPr lang="en-US" sz="2000" dirty="0" smtClean="0">
                <a:latin typeface="Palatino Linotype" panose="02040502050505030304" pitchFamily="18" charset="0"/>
              </a:rPr>
              <a:t>If </a:t>
            </a:r>
            <a:r>
              <a:rPr lang="en-US" sz="2000" dirty="0">
                <a:latin typeface="Palatino Linotype" panose="02040502050505030304" pitchFamily="18" charset="0"/>
              </a:rPr>
              <a:t>barriers to entry and expansion are </a:t>
            </a:r>
            <a:r>
              <a:rPr lang="en-US" sz="2000" dirty="0" smtClean="0">
                <a:latin typeface="Palatino Linotype" panose="02040502050505030304" pitchFamily="18" charset="0"/>
              </a:rPr>
              <a:t>low, </a:t>
            </a:r>
            <a:r>
              <a:rPr lang="en-US" sz="2000" dirty="0">
                <a:latin typeface="Palatino Linotype" panose="02040502050505030304" pitchFamily="18" charset="0"/>
              </a:rPr>
              <a:t>a firm in that market is less likely to have market </a:t>
            </a:r>
            <a:r>
              <a:rPr lang="en-US" sz="2000" dirty="0" smtClean="0">
                <a:latin typeface="Palatino Linotype" panose="02040502050505030304" pitchFamily="18" charset="0"/>
              </a:rPr>
              <a:t>power. </a:t>
            </a:r>
          </a:p>
          <a:p>
            <a:pPr marL="109537" lvl="2" indent="0" algn="just">
              <a:spcBef>
                <a:spcPts val="400"/>
              </a:spcBef>
              <a:buClr>
                <a:schemeClr val="accent1"/>
              </a:buClr>
              <a:buSzPct val="68000"/>
              <a:buNone/>
            </a:pPr>
            <a:endParaRPr lang="en-US" sz="2000" dirty="0" smtClean="0">
              <a:latin typeface="Palatino Linotype" panose="02040502050505030304" pitchFamily="18" charset="0"/>
            </a:endParaRPr>
          </a:p>
          <a:p>
            <a:pPr marL="452437" lvl="2" indent="-342900" algn="just">
              <a:spcBef>
                <a:spcPts val="400"/>
              </a:spcBef>
              <a:buClr>
                <a:schemeClr val="accent1"/>
              </a:buClr>
              <a:buSzPct val="68000"/>
              <a:buFont typeface="Wingdings" panose="05000000000000000000" pitchFamily="2" charset="2"/>
              <a:buChar char="Ø"/>
            </a:pPr>
            <a:r>
              <a:rPr lang="en-US" sz="2000" dirty="0" smtClean="0">
                <a:latin typeface="Palatino Linotype" panose="02040502050505030304" pitchFamily="18" charset="0"/>
              </a:rPr>
              <a:t>They include legal </a:t>
            </a:r>
            <a:r>
              <a:rPr lang="en-US" sz="2000" dirty="0">
                <a:latin typeface="Palatino Linotype" panose="02040502050505030304" pitchFamily="18" charset="0"/>
              </a:rPr>
              <a:t>or regulatory </a:t>
            </a:r>
            <a:r>
              <a:rPr lang="en-US" sz="2000" dirty="0" smtClean="0">
                <a:latin typeface="Palatino Linotype" panose="02040502050505030304" pitchFamily="18" charset="0"/>
              </a:rPr>
              <a:t>barriers, structural </a:t>
            </a:r>
            <a:r>
              <a:rPr lang="en-US" sz="2000" dirty="0">
                <a:latin typeface="Palatino Linotype" panose="02040502050505030304" pitchFamily="18" charset="0"/>
              </a:rPr>
              <a:t>or technological </a:t>
            </a:r>
            <a:r>
              <a:rPr lang="en-US" sz="2000" dirty="0" smtClean="0">
                <a:latin typeface="Palatino Linotype" panose="02040502050505030304" pitchFamily="18" charset="0"/>
              </a:rPr>
              <a:t>barriers, strategic </a:t>
            </a:r>
            <a:r>
              <a:rPr lang="en-US" sz="2000" dirty="0">
                <a:latin typeface="Palatino Linotype" panose="02040502050505030304" pitchFamily="18" charset="0"/>
              </a:rPr>
              <a:t>barriers  </a:t>
            </a:r>
            <a:r>
              <a:rPr lang="en-US" sz="2000" dirty="0" err="1" smtClean="0">
                <a:latin typeface="Palatino Linotype" panose="02040502050505030304" pitchFamily="18" charset="0"/>
              </a:rPr>
              <a:t>etc</a:t>
            </a:r>
            <a:r>
              <a:rPr lang="en-US" sz="2000" dirty="0" smtClean="0">
                <a:latin typeface="Palatino Linotype" panose="02040502050505030304" pitchFamily="18" charset="0"/>
              </a:rPr>
              <a:t> .</a:t>
            </a:r>
          </a:p>
          <a:p>
            <a:pPr marL="452437" lvl="2" indent="-342900" algn="just">
              <a:spcBef>
                <a:spcPts val="400"/>
              </a:spcBef>
              <a:buClr>
                <a:schemeClr val="accent1"/>
              </a:buClr>
              <a:buSzPct val="68000"/>
              <a:buFont typeface="Wingdings" panose="05000000000000000000" pitchFamily="2" charset="2"/>
              <a:buChar char="Ø"/>
            </a:pPr>
            <a:endParaRPr lang="en-US" sz="2000" dirty="0">
              <a:latin typeface="Palatino Linotype" panose="02040502050505030304" pitchFamily="18" charset="0"/>
            </a:endParaRPr>
          </a:p>
          <a:p>
            <a:pPr marL="452437" lvl="2" indent="-342900" algn="just">
              <a:spcBef>
                <a:spcPts val="400"/>
              </a:spcBef>
              <a:buClr>
                <a:schemeClr val="accent1"/>
              </a:buClr>
              <a:buSzPct val="68000"/>
              <a:buFont typeface="Wingdings" panose="05000000000000000000" pitchFamily="2" charset="2"/>
              <a:buChar char="q"/>
            </a:pPr>
            <a:r>
              <a:rPr lang="en-US" sz="2000" b="1" dirty="0">
                <a:solidFill>
                  <a:schemeClr val="tx2"/>
                </a:solidFill>
                <a:latin typeface="Palatino Linotype" panose="02040502050505030304" pitchFamily="18" charset="0"/>
              </a:rPr>
              <a:t>Countervailing power</a:t>
            </a:r>
          </a:p>
          <a:p>
            <a:pPr marL="452437" lvl="2" indent="-342900" algn="just">
              <a:spcBef>
                <a:spcPts val="400"/>
              </a:spcBef>
              <a:buClr>
                <a:schemeClr val="accent1"/>
              </a:buClr>
              <a:buSzPct val="68000"/>
              <a:buFont typeface="Wingdings" panose="05000000000000000000" pitchFamily="2" charset="2"/>
              <a:buChar char="Ø"/>
            </a:pPr>
            <a:r>
              <a:rPr lang="en-US" sz="2000" dirty="0">
                <a:latin typeface="Palatino Linotype" panose="02040502050505030304" pitchFamily="18" charset="0"/>
              </a:rPr>
              <a:t>Can a buyer of the firm with market power bypass the firm</a:t>
            </a:r>
            <a:r>
              <a:rPr lang="en-US" sz="2000" dirty="0" smtClean="0">
                <a:latin typeface="Palatino Linotype" panose="02040502050505030304" pitchFamily="18" charset="0"/>
              </a:rPr>
              <a:t>?</a:t>
            </a:r>
          </a:p>
          <a:p>
            <a:pPr marL="109537" lvl="2" indent="0" algn="just">
              <a:spcBef>
                <a:spcPts val="400"/>
              </a:spcBef>
              <a:buClr>
                <a:schemeClr val="accent1"/>
              </a:buClr>
              <a:buSzPct val="68000"/>
              <a:buNone/>
            </a:pPr>
            <a:endParaRPr lang="en-US" sz="2000" dirty="0">
              <a:latin typeface="Palatino Linotype" panose="02040502050505030304" pitchFamily="18" charset="0"/>
            </a:endParaRPr>
          </a:p>
          <a:p>
            <a:pPr marL="452437" lvl="2" indent="-342900" algn="just">
              <a:spcBef>
                <a:spcPts val="400"/>
              </a:spcBef>
              <a:buClr>
                <a:schemeClr val="accent1"/>
              </a:buClr>
              <a:buSzPct val="68000"/>
              <a:buFont typeface="Wingdings" panose="05000000000000000000" pitchFamily="2" charset="2"/>
              <a:buChar char="Ø"/>
            </a:pPr>
            <a:r>
              <a:rPr lang="en-US" sz="2000" dirty="0" smtClean="0">
                <a:latin typeface="Palatino Linotype" panose="02040502050505030304" pitchFamily="18" charset="0"/>
              </a:rPr>
              <a:t>For </a:t>
            </a:r>
            <a:r>
              <a:rPr lang="en-US" sz="2000" dirty="0">
                <a:latin typeface="Palatino Linotype" panose="02040502050505030304" pitchFamily="18" charset="0"/>
              </a:rPr>
              <a:t>example, can they:</a:t>
            </a:r>
          </a:p>
          <a:p>
            <a:pPr marL="109537" lvl="2" indent="0" algn="just">
              <a:spcBef>
                <a:spcPts val="400"/>
              </a:spcBef>
              <a:buClr>
                <a:schemeClr val="accent1"/>
              </a:buClr>
              <a:buSzPct val="68000"/>
              <a:buNone/>
            </a:pPr>
            <a:r>
              <a:rPr lang="en-US" sz="2000" dirty="0">
                <a:latin typeface="Palatino Linotype" panose="02040502050505030304" pitchFamily="18" charset="0"/>
              </a:rPr>
              <a:t>• use another </a:t>
            </a:r>
            <a:r>
              <a:rPr lang="en-US" sz="2000" dirty="0" smtClean="0">
                <a:latin typeface="Palatino Linotype" panose="02040502050505030304" pitchFamily="18" charset="0"/>
              </a:rPr>
              <a:t>supplier?</a:t>
            </a:r>
            <a:endParaRPr lang="en-US" sz="2000" dirty="0">
              <a:latin typeface="Palatino Linotype" panose="02040502050505030304" pitchFamily="18" charset="0"/>
            </a:endParaRPr>
          </a:p>
          <a:p>
            <a:pPr marL="109537" lvl="2" indent="0" algn="just">
              <a:spcBef>
                <a:spcPts val="400"/>
              </a:spcBef>
              <a:buClr>
                <a:schemeClr val="accent1"/>
              </a:buClr>
              <a:buSzPct val="68000"/>
              <a:buNone/>
            </a:pPr>
            <a:r>
              <a:rPr lang="en-US" sz="2000" dirty="0">
                <a:latin typeface="Palatino Linotype" panose="02040502050505030304" pitchFamily="18" charset="0"/>
              </a:rPr>
              <a:t>• vertically </a:t>
            </a:r>
            <a:r>
              <a:rPr lang="en-US" sz="2000" dirty="0" smtClean="0">
                <a:latin typeface="Palatino Linotype" panose="02040502050505030304" pitchFamily="18" charset="0"/>
              </a:rPr>
              <a:t>integrate?</a:t>
            </a:r>
            <a:endParaRPr lang="en-US" sz="2000" dirty="0">
              <a:latin typeface="Palatino Linotype" panose="02040502050505030304" pitchFamily="18" charset="0"/>
            </a:endParaRPr>
          </a:p>
          <a:p>
            <a:pPr marL="109537" lvl="2" indent="0" algn="just">
              <a:spcBef>
                <a:spcPts val="400"/>
              </a:spcBef>
              <a:buClr>
                <a:schemeClr val="accent1"/>
              </a:buClr>
              <a:buSzPct val="68000"/>
              <a:buNone/>
            </a:pPr>
            <a:r>
              <a:rPr lang="en-US" sz="2000" dirty="0">
                <a:latin typeface="Palatino Linotype" panose="02040502050505030304" pitchFamily="18" charset="0"/>
              </a:rPr>
              <a:t>• </a:t>
            </a:r>
            <a:r>
              <a:rPr lang="en-US" sz="2000" dirty="0" smtClean="0">
                <a:latin typeface="Palatino Linotype" panose="02040502050505030304" pitchFamily="18" charset="0"/>
              </a:rPr>
              <a:t>sponsor </a:t>
            </a:r>
            <a:r>
              <a:rPr lang="en-US" sz="2000" dirty="0">
                <a:latin typeface="Palatino Linotype" panose="02040502050505030304" pitchFamily="18" charset="0"/>
              </a:rPr>
              <a:t>entry of a new </a:t>
            </a:r>
            <a:r>
              <a:rPr lang="en-US" sz="2000" dirty="0" smtClean="0">
                <a:latin typeface="Palatino Linotype" panose="02040502050505030304" pitchFamily="18" charset="0"/>
              </a:rPr>
              <a:t>supplier?</a:t>
            </a:r>
            <a:endParaRPr lang="en-US" sz="2000" dirty="0">
              <a:latin typeface="Palatino Linotype" panose="02040502050505030304" pitchFamily="18" charset="0"/>
            </a:endParaRPr>
          </a:p>
        </p:txBody>
      </p:sp>
      <p:sp>
        <p:nvSpPr>
          <p:cNvPr id="3" name="Title 2"/>
          <p:cNvSpPr>
            <a:spLocks noGrp="1"/>
          </p:cNvSpPr>
          <p:nvPr>
            <p:ph type="title"/>
          </p:nvPr>
        </p:nvSpPr>
        <p:spPr>
          <a:xfrm>
            <a:off x="685800" y="274638"/>
            <a:ext cx="8001000" cy="715962"/>
          </a:xfrm>
        </p:spPr>
        <p:txBody>
          <a:bodyPr>
            <a:normAutofit/>
          </a:bodyPr>
          <a:lstStyle/>
          <a:p>
            <a:r>
              <a:rPr lang="en-US" sz="2400" dirty="0">
                <a:solidFill>
                  <a:srgbClr val="C00000"/>
                </a:solidFill>
                <a:latin typeface="Palatino Linotype" panose="02040502050505030304" pitchFamily="18" charset="0"/>
              </a:rPr>
              <a:t>Tools to establish </a:t>
            </a:r>
            <a:r>
              <a:rPr lang="en-US" sz="2400" dirty="0" smtClean="0">
                <a:solidFill>
                  <a:srgbClr val="C00000"/>
                </a:solidFill>
                <a:latin typeface="Palatino Linotype" panose="02040502050505030304" pitchFamily="18" charset="0"/>
              </a:rPr>
              <a:t>dominance </a:t>
            </a:r>
            <a:r>
              <a:rPr lang="en-US" sz="2400" dirty="0" err="1" smtClean="0">
                <a:solidFill>
                  <a:srgbClr val="C00000"/>
                </a:solidFill>
                <a:latin typeface="Palatino Linotype" panose="02040502050505030304" pitchFamily="18" charset="0"/>
              </a:rPr>
              <a:t>Cont</a:t>
            </a:r>
            <a:r>
              <a:rPr lang="en-US" sz="2400" dirty="0" smtClean="0">
                <a:solidFill>
                  <a:srgbClr val="C00000"/>
                </a:solidFill>
                <a:latin typeface="Palatino Linotype" panose="02040502050505030304" pitchFamily="18" charset="0"/>
              </a:rPr>
              <a:t>….</a:t>
            </a:r>
            <a:endParaRPr lang="en-US" sz="2400" dirty="0"/>
          </a:p>
        </p:txBody>
      </p:sp>
      <p:sp>
        <p:nvSpPr>
          <p:cNvPr id="4" name="Date Placeholder 3"/>
          <p:cNvSpPr>
            <a:spLocks noGrp="1"/>
          </p:cNvSpPr>
          <p:nvPr>
            <p:ph type="dt" sz="half" idx="10"/>
          </p:nvPr>
        </p:nvSpPr>
        <p:spPr/>
        <p:txBody>
          <a:bodyPr/>
          <a:lstStyle/>
          <a:p>
            <a:pPr>
              <a:defRPr/>
            </a:pPr>
            <a:fld id="{720CC857-84D4-4213-B918-00A9AD38853B}" type="datetime1">
              <a:rPr lang="en-US" smtClean="0"/>
              <a:pPr>
                <a:defRPr/>
              </a:pPr>
              <a:t>3/27/2024</a:t>
            </a:fld>
            <a:endParaRPr lang="en-US"/>
          </a:p>
        </p:txBody>
      </p:sp>
      <p:sp>
        <p:nvSpPr>
          <p:cNvPr id="5" name="Slide Number Placeholder 4"/>
          <p:cNvSpPr>
            <a:spLocks noGrp="1"/>
          </p:cNvSpPr>
          <p:nvPr>
            <p:ph type="sldNum" sz="quarter" idx="12"/>
          </p:nvPr>
        </p:nvSpPr>
        <p:spPr/>
        <p:txBody>
          <a:bodyPr/>
          <a:lstStyle/>
          <a:p>
            <a:pPr>
              <a:defRPr/>
            </a:pPr>
            <a:fld id="{B59D5C8E-E18F-4C23-BEE9-5F7703884F63}" type="slidenum">
              <a:rPr lang="en-US" altLang="en-US" smtClean="0"/>
              <a:pPr>
                <a:defRPr/>
              </a:pPr>
              <a:t>9</a:t>
            </a:fld>
            <a:endParaRPr lang="en-US" altLang="en-US"/>
          </a:p>
        </p:txBody>
      </p:sp>
      <p:sp>
        <p:nvSpPr>
          <p:cNvPr id="6" name="Footer Placeholder 5"/>
          <p:cNvSpPr>
            <a:spLocks noGrp="1"/>
          </p:cNvSpPr>
          <p:nvPr>
            <p:ph type="ftr" sz="quarter" idx="11"/>
          </p:nvPr>
        </p:nvSpPr>
        <p:spPr/>
        <p:txBody>
          <a:bodyPr/>
          <a:lstStyle/>
          <a:p>
            <a:pPr algn="l">
              <a:defRPr/>
            </a:pPr>
            <a:r>
              <a:rPr lang="en-US" sz="1050" smtClean="0">
                <a:solidFill>
                  <a:prstClr val="black"/>
                </a:solidFill>
                <a:latin typeface="Palatino Linotype" panose="02040502050505030304" pitchFamily="18" charset="0"/>
              </a:rPr>
              <a:t>Vision: "A Kenyan  economy with globally efficient markets and enhanced consumer welfare for shared Prosperity"</a:t>
            </a:r>
            <a:endParaRPr lang="en-US" sz="1050" dirty="0">
              <a:solidFill>
                <a:prstClr val="black"/>
              </a:solidFill>
              <a:latin typeface="Palatino Linotype" panose="02040502050505030304" pitchFamily="18" charset="0"/>
            </a:endParaRPr>
          </a:p>
        </p:txBody>
      </p:sp>
    </p:spTree>
    <p:extLst>
      <p:ext uri="{BB962C8B-B14F-4D97-AF65-F5344CB8AC3E}">
        <p14:creationId xmlns:p14="http://schemas.microsoft.com/office/powerpoint/2010/main" val="4228274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16859</TotalTime>
  <Words>1309</Words>
  <Application>Microsoft Office PowerPoint</Application>
  <PresentationFormat>On-screen Show (4:3)</PresentationFormat>
  <Paragraphs>212</Paragraphs>
  <Slides>17</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17</vt:i4>
      </vt:variant>
    </vt:vector>
  </HeadingPairs>
  <TitlesOfParts>
    <vt:vector size="28" baseType="lpstr">
      <vt:lpstr>Arial</vt:lpstr>
      <vt:lpstr>Calibri</vt:lpstr>
      <vt:lpstr>Lucida Sans Unicode</vt:lpstr>
      <vt:lpstr>Palatino</vt:lpstr>
      <vt:lpstr>Palatino Linotype</vt:lpstr>
      <vt:lpstr>Verdana</vt:lpstr>
      <vt:lpstr>Wingdings</vt:lpstr>
      <vt:lpstr>Wingdings 2</vt:lpstr>
      <vt:lpstr>Wingdings 3</vt:lpstr>
      <vt:lpstr>Concourse</vt:lpstr>
      <vt:lpstr>Custom Design</vt:lpstr>
      <vt:lpstr>PowerPoint Presentation</vt:lpstr>
      <vt:lpstr>PowerPoint Presentation</vt:lpstr>
      <vt:lpstr>Cartel Types?</vt:lpstr>
      <vt:lpstr>Existence of a cartel-Tools</vt:lpstr>
      <vt:lpstr>Challenges in Evidence collection</vt:lpstr>
      <vt:lpstr>The proper use of economic evidence </vt:lpstr>
      <vt:lpstr>Abuse of dominance? </vt:lpstr>
      <vt:lpstr>Tools to establish dominance</vt:lpstr>
      <vt:lpstr>Tools to establish dominance Cont….</vt:lpstr>
      <vt:lpstr>The Interface of Intellectual Property and Competition Law</vt:lpstr>
      <vt:lpstr>Mergers: Competition and Market Power</vt:lpstr>
      <vt:lpstr>Comparing Market Power &amp; Competition</vt:lpstr>
      <vt:lpstr>Market Definition </vt:lpstr>
      <vt:lpstr>Analyzing an SLC </vt:lpstr>
      <vt:lpstr>Economies of scale as Barrier to Entry</vt:lpstr>
      <vt:lpstr>Failing firms concept: Case for Mergers? </vt:lpstr>
      <vt:lpstr>Failing Firm concept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1196</cp:revision>
  <cp:lastPrinted>2018-11-01T13:48:25Z</cp:lastPrinted>
  <dcterms:created xsi:type="dcterms:W3CDTF">2013-04-16T04:53:56Z</dcterms:created>
  <dcterms:modified xsi:type="dcterms:W3CDTF">2024-03-27T09:54:01Z</dcterms:modified>
</cp:coreProperties>
</file>