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5"/>
    <p:sldMasterId id="2147483684" r:id="rId6"/>
  </p:sldMasterIdLst>
  <p:notesMasterIdLst>
    <p:notesMasterId r:id="rId19"/>
  </p:notesMasterIdLst>
  <p:handoutMasterIdLst>
    <p:handoutMasterId r:id="rId20"/>
  </p:handoutMasterIdLst>
  <p:sldIdLst>
    <p:sldId id="390" r:id="rId7"/>
    <p:sldId id="395" r:id="rId8"/>
    <p:sldId id="399" r:id="rId9"/>
    <p:sldId id="398" r:id="rId10"/>
    <p:sldId id="397" r:id="rId11"/>
    <p:sldId id="400" r:id="rId12"/>
    <p:sldId id="401" r:id="rId13"/>
    <p:sldId id="402" r:id="rId14"/>
    <p:sldId id="403" r:id="rId15"/>
    <p:sldId id="405" r:id="rId16"/>
    <p:sldId id="406" r:id="rId17"/>
    <p:sldId id="407" r:id="rId18"/>
  </p:sldIdLst>
  <p:sldSz cx="9144000" cy="6858000" type="screen4x3"/>
  <p:notesSz cx="9296400" cy="7010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6600"/>
    <a:srgbClr val="CC9900"/>
    <a:srgbClr val="CC66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7644" autoAdjust="0"/>
  </p:normalViewPr>
  <p:slideViewPr>
    <p:cSldViewPr>
      <p:cViewPr varScale="1">
        <p:scale>
          <a:sx n="32" d="100"/>
          <a:sy n="32" d="100"/>
        </p:scale>
        <p:origin x="2260" y="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E583E9-D771-4F6F-A72B-A8112EFFD7F8}" type="doc">
      <dgm:prSet loTypeId="urn:microsoft.com/office/officeart/2005/8/layout/gear1" loCatId="cycle" qsTypeId="urn:microsoft.com/office/officeart/2005/8/quickstyle/simple1" qsCatId="simple" csTypeId="urn:microsoft.com/office/officeart/2005/8/colors/colorful1" csCatId="colorful" phldr="1"/>
      <dgm:spPr/>
    </dgm:pt>
    <dgm:pt modelId="{2D76ED3B-D39C-46E9-B76C-C5EDB5E836AB}">
      <dgm:prSet phldrT="[Text]"/>
      <dgm:spPr/>
      <dgm:t>
        <a:bodyPr/>
        <a:lstStyle/>
        <a:p>
          <a:r>
            <a:rPr lang="en-US" dirty="0"/>
            <a:t>Digital Platform Market place</a:t>
          </a:r>
        </a:p>
      </dgm:t>
    </dgm:pt>
    <dgm:pt modelId="{CEAB3083-98AF-46E1-AF41-0F3907E9975C}" type="parTrans" cxnId="{25E30B62-964E-43BB-934B-38475B49A6A3}">
      <dgm:prSet/>
      <dgm:spPr/>
      <dgm:t>
        <a:bodyPr/>
        <a:lstStyle/>
        <a:p>
          <a:endParaRPr lang="en-US"/>
        </a:p>
      </dgm:t>
    </dgm:pt>
    <dgm:pt modelId="{4ADDA4C7-4A4D-4D42-BBE4-B8F77356B11F}" type="sibTrans" cxnId="{25E30B62-964E-43BB-934B-38475B49A6A3}">
      <dgm:prSet/>
      <dgm:spPr/>
      <dgm:t>
        <a:bodyPr/>
        <a:lstStyle/>
        <a:p>
          <a:endParaRPr lang="en-US"/>
        </a:p>
      </dgm:t>
    </dgm:pt>
    <dgm:pt modelId="{1166AE99-D521-4ABE-8A90-41D268A70720}">
      <dgm:prSet phldrT="[Text]"/>
      <dgm:spPr/>
      <dgm:t>
        <a:bodyPr/>
        <a:lstStyle/>
        <a:p>
          <a:r>
            <a:rPr lang="en-US"/>
            <a:t>Logistics</a:t>
          </a:r>
        </a:p>
      </dgm:t>
    </dgm:pt>
    <dgm:pt modelId="{53B4C945-E9A0-49B3-BA72-D7FB21A8B14F}" type="parTrans" cxnId="{13D7B33A-EDFE-4779-A1DA-D45BF20635EA}">
      <dgm:prSet/>
      <dgm:spPr/>
      <dgm:t>
        <a:bodyPr/>
        <a:lstStyle/>
        <a:p>
          <a:endParaRPr lang="en-US"/>
        </a:p>
      </dgm:t>
    </dgm:pt>
    <dgm:pt modelId="{06EA2CF2-19CE-45AB-92C8-EBEED8ECF1A5}" type="sibTrans" cxnId="{13D7B33A-EDFE-4779-A1DA-D45BF20635EA}">
      <dgm:prSet/>
      <dgm:spPr/>
      <dgm:t>
        <a:bodyPr/>
        <a:lstStyle/>
        <a:p>
          <a:endParaRPr lang="en-US"/>
        </a:p>
      </dgm:t>
    </dgm:pt>
    <dgm:pt modelId="{D0D0DE02-4CF6-40BB-B53F-78E0C72CB5AA}">
      <dgm:prSet phldrT="[Text]"/>
      <dgm:spPr/>
      <dgm:t>
        <a:bodyPr/>
        <a:lstStyle/>
        <a:p>
          <a:r>
            <a:rPr lang="en-US"/>
            <a:t>Payments</a:t>
          </a:r>
        </a:p>
      </dgm:t>
    </dgm:pt>
    <dgm:pt modelId="{574F7065-CC25-45F4-B60E-630FC8B9B532}" type="parTrans" cxnId="{44340B0F-D10C-4882-B21F-355F9FEBFFE1}">
      <dgm:prSet/>
      <dgm:spPr/>
      <dgm:t>
        <a:bodyPr/>
        <a:lstStyle/>
        <a:p>
          <a:endParaRPr lang="en-US"/>
        </a:p>
      </dgm:t>
    </dgm:pt>
    <dgm:pt modelId="{BD9E1C9A-4B37-483C-B23A-F896C3E6329A}" type="sibTrans" cxnId="{44340B0F-D10C-4882-B21F-355F9FEBFFE1}">
      <dgm:prSet/>
      <dgm:spPr/>
      <dgm:t>
        <a:bodyPr/>
        <a:lstStyle/>
        <a:p>
          <a:endParaRPr lang="en-US"/>
        </a:p>
      </dgm:t>
    </dgm:pt>
    <dgm:pt modelId="{14A26925-DC6F-46F2-B15B-4DC42C415803}">
      <dgm:prSet phldrT="[Text]"/>
      <dgm:spPr/>
      <dgm:t>
        <a:bodyPr/>
        <a:lstStyle/>
        <a:p>
          <a:r>
            <a:rPr lang="en-US" dirty="0" smtClean="0"/>
            <a:t>Merchants/vendors</a:t>
          </a:r>
          <a:endParaRPr lang="en-US" dirty="0"/>
        </a:p>
      </dgm:t>
    </dgm:pt>
    <dgm:pt modelId="{FB2E49E0-1686-4AAC-99C8-EA5EDC469860}" type="parTrans" cxnId="{B248DDA9-A143-474A-BDBF-0C7D31DD43F4}">
      <dgm:prSet/>
      <dgm:spPr/>
      <dgm:t>
        <a:bodyPr/>
        <a:lstStyle/>
        <a:p>
          <a:endParaRPr lang="en-US"/>
        </a:p>
      </dgm:t>
    </dgm:pt>
    <dgm:pt modelId="{8FB7260B-90C8-4C0C-BF35-93BFA4B23EFF}" type="sibTrans" cxnId="{B248DDA9-A143-474A-BDBF-0C7D31DD43F4}">
      <dgm:prSet/>
      <dgm:spPr/>
      <dgm:t>
        <a:bodyPr/>
        <a:lstStyle/>
        <a:p>
          <a:endParaRPr lang="en-US"/>
        </a:p>
      </dgm:t>
    </dgm:pt>
    <dgm:pt modelId="{89D3A049-F68D-4728-A1ED-B395DD91D8F2}">
      <dgm:prSet phldrT="[Text]"/>
      <dgm:spPr/>
      <dgm:t>
        <a:bodyPr/>
        <a:lstStyle/>
        <a:p>
          <a:r>
            <a:rPr lang="en-US" dirty="0"/>
            <a:t>Consumers</a:t>
          </a:r>
        </a:p>
      </dgm:t>
    </dgm:pt>
    <dgm:pt modelId="{27378AC7-CD18-4FDC-AF30-D10FB2AFE062}" type="parTrans" cxnId="{E661E79C-9E33-4887-89D1-B953593E5738}">
      <dgm:prSet/>
      <dgm:spPr/>
      <dgm:t>
        <a:bodyPr/>
        <a:lstStyle/>
        <a:p>
          <a:endParaRPr lang="en-US"/>
        </a:p>
      </dgm:t>
    </dgm:pt>
    <dgm:pt modelId="{65F805C3-466C-42E6-8A6B-C116D835F339}" type="sibTrans" cxnId="{E661E79C-9E33-4887-89D1-B953593E5738}">
      <dgm:prSet/>
      <dgm:spPr/>
      <dgm:t>
        <a:bodyPr/>
        <a:lstStyle/>
        <a:p>
          <a:endParaRPr lang="en-US"/>
        </a:p>
      </dgm:t>
    </dgm:pt>
    <dgm:pt modelId="{9855DCE7-9897-417A-AB96-0273A4789D78}">
      <dgm:prSet phldrT="[Text]"/>
      <dgm:spPr/>
      <dgm:t>
        <a:bodyPr/>
        <a:lstStyle/>
        <a:p>
          <a:r>
            <a:rPr lang="en-US"/>
            <a:t>Payment Gateways</a:t>
          </a:r>
        </a:p>
      </dgm:t>
    </dgm:pt>
    <dgm:pt modelId="{F5BBC92F-C527-44CA-A81D-561EF4D0C08D}" type="parTrans" cxnId="{24AD73E4-C08C-45E5-8A20-34C2BEDA9093}">
      <dgm:prSet/>
      <dgm:spPr/>
      <dgm:t>
        <a:bodyPr/>
        <a:lstStyle/>
        <a:p>
          <a:endParaRPr lang="en-US"/>
        </a:p>
      </dgm:t>
    </dgm:pt>
    <dgm:pt modelId="{C918ED7E-6D12-43EE-8CFA-F26F5C85F7EF}" type="sibTrans" cxnId="{24AD73E4-C08C-45E5-8A20-34C2BEDA9093}">
      <dgm:prSet/>
      <dgm:spPr/>
      <dgm:t>
        <a:bodyPr/>
        <a:lstStyle/>
        <a:p>
          <a:endParaRPr lang="en-US"/>
        </a:p>
      </dgm:t>
    </dgm:pt>
    <dgm:pt modelId="{F3DA9757-4F23-4FF5-AC79-ABC6F63C6121}">
      <dgm:prSet phldrT="[Text]"/>
      <dgm:spPr/>
      <dgm:t>
        <a:bodyPr/>
        <a:lstStyle/>
        <a:p>
          <a:r>
            <a:rPr lang="en-US"/>
            <a:t>Payment Service Providers</a:t>
          </a:r>
        </a:p>
      </dgm:t>
    </dgm:pt>
    <dgm:pt modelId="{3BE29F53-F140-4A9D-8B81-BB483BA5C2C4}" type="parTrans" cxnId="{0330B2D5-BFD0-4649-AA53-DFB9807227C4}">
      <dgm:prSet/>
      <dgm:spPr/>
      <dgm:t>
        <a:bodyPr/>
        <a:lstStyle/>
        <a:p>
          <a:endParaRPr lang="en-US"/>
        </a:p>
      </dgm:t>
    </dgm:pt>
    <dgm:pt modelId="{E3B4AF0F-B429-42F1-803A-EE296E165365}" type="sibTrans" cxnId="{0330B2D5-BFD0-4649-AA53-DFB9807227C4}">
      <dgm:prSet/>
      <dgm:spPr/>
      <dgm:t>
        <a:bodyPr/>
        <a:lstStyle/>
        <a:p>
          <a:endParaRPr lang="en-US"/>
        </a:p>
      </dgm:t>
    </dgm:pt>
    <dgm:pt modelId="{2FF1E2B3-7EA2-42F5-BC38-35BD6A3A34C1}">
      <dgm:prSet phldrT="[Text]"/>
      <dgm:spPr/>
      <dgm:t>
        <a:bodyPr/>
        <a:lstStyle/>
        <a:p>
          <a:r>
            <a:rPr lang="en-US"/>
            <a:t>Individual  Riders</a:t>
          </a:r>
        </a:p>
      </dgm:t>
    </dgm:pt>
    <dgm:pt modelId="{F24E5215-0F19-4C98-9FE3-46D7EE19D6EB}" type="parTrans" cxnId="{A83E55E1-9BFC-4481-B263-2854B8E233A8}">
      <dgm:prSet/>
      <dgm:spPr/>
      <dgm:t>
        <a:bodyPr/>
        <a:lstStyle/>
        <a:p>
          <a:endParaRPr lang="en-US"/>
        </a:p>
      </dgm:t>
    </dgm:pt>
    <dgm:pt modelId="{7C0CC591-6C9E-4D49-AEA9-C06AE6BEF68A}" type="sibTrans" cxnId="{A83E55E1-9BFC-4481-B263-2854B8E233A8}">
      <dgm:prSet/>
      <dgm:spPr/>
      <dgm:t>
        <a:bodyPr/>
        <a:lstStyle/>
        <a:p>
          <a:endParaRPr lang="en-US"/>
        </a:p>
      </dgm:t>
    </dgm:pt>
    <dgm:pt modelId="{DADFAA60-EDA1-4FCE-AA8F-452E22FA1598}">
      <dgm:prSet phldrT="[Text]"/>
      <dgm:spPr/>
      <dgm:t>
        <a:bodyPr/>
        <a:lstStyle/>
        <a:p>
          <a:r>
            <a:rPr lang="en-US"/>
            <a:t>Long distance Logistics Companies</a:t>
          </a:r>
        </a:p>
      </dgm:t>
    </dgm:pt>
    <dgm:pt modelId="{AF26CD1C-8FBC-454E-B7A7-6689EA56464C}" type="parTrans" cxnId="{437B6E62-D8AD-401E-B9FD-F32E8BA4309D}">
      <dgm:prSet/>
      <dgm:spPr/>
      <dgm:t>
        <a:bodyPr/>
        <a:lstStyle/>
        <a:p>
          <a:endParaRPr lang="en-US"/>
        </a:p>
      </dgm:t>
    </dgm:pt>
    <dgm:pt modelId="{93F74298-94E4-4FD5-8855-925A203F35C2}" type="sibTrans" cxnId="{437B6E62-D8AD-401E-B9FD-F32E8BA4309D}">
      <dgm:prSet/>
      <dgm:spPr/>
      <dgm:t>
        <a:bodyPr/>
        <a:lstStyle/>
        <a:p>
          <a:endParaRPr lang="en-US"/>
        </a:p>
      </dgm:t>
    </dgm:pt>
    <dgm:pt modelId="{C2F4506A-9FCF-4B44-BBD7-F9DC2A3A9F2F}">
      <dgm:prSet phldrT="[Text]"/>
      <dgm:spPr/>
      <dgm:t>
        <a:bodyPr/>
        <a:lstStyle/>
        <a:p>
          <a:r>
            <a:rPr lang="en-US"/>
            <a:t>Delivery Companies</a:t>
          </a:r>
        </a:p>
      </dgm:t>
    </dgm:pt>
    <dgm:pt modelId="{EDC0085B-B0BE-4BD3-B6F5-C31FAAA31217}" type="parTrans" cxnId="{1943079A-CF12-4812-85F0-BC2A02E082E1}">
      <dgm:prSet/>
      <dgm:spPr/>
      <dgm:t>
        <a:bodyPr/>
        <a:lstStyle/>
        <a:p>
          <a:endParaRPr lang="en-US"/>
        </a:p>
      </dgm:t>
    </dgm:pt>
    <dgm:pt modelId="{5411A474-4D54-4764-9026-4DA6B6D1E454}" type="sibTrans" cxnId="{1943079A-CF12-4812-85F0-BC2A02E082E1}">
      <dgm:prSet/>
      <dgm:spPr/>
      <dgm:t>
        <a:bodyPr/>
        <a:lstStyle/>
        <a:p>
          <a:endParaRPr lang="en-US"/>
        </a:p>
      </dgm:t>
    </dgm:pt>
    <dgm:pt modelId="{5EF6AA71-4C1F-434C-9A14-0A83E6F7DD47}">
      <dgm:prSet phldrT="[Text]"/>
      <dgm:spPr/>
      <dgm:t>
        <a:bodyPr/>
        <a:lstStyle/>
        <a:p>
          <a:r>
            <a:rPr lang="en-US" dirty="0" smtClean="0"/>
            <a:t>Platforms</a:t>
          </a:r>
          <a:endParaRPr lang="en-US" dirty="0"/>
        </a:p>
      </dgm:t>
    </dgm:pt>
    <dgm:pt modelId="{5C5A3915-939E-472C-9275-434C8854399D}" type="parTrans" cxnId="{A56071E8-8B40-4B55-BBC5-5C958DC72629}">
      <dgm:prSet/>
      <dgm:spPr/>
      <dgm:t>
        <a:bodyPr/>
        <a:lstStyle/>
        <a:p>
          <a:endParaRPr lang="en-US"/>
        </a:p>
      </dgm:t>
    </dgm:pt>
    <dgm:pt modelId="{87D5C489-0ED0-4687-828D-D5F89D75A708}" type="sibTrans" cxnId="{A56071E8-8B40-4B55-BBC5-5C958DC72629}">
      <dgm:prSet/>
      <dgm:spPr/>
      <dgm:t>
        <a:bodyPr/>
        <a:lstStyle/>
        <a:p>
          <a:endParaRPr lang="en-US"/>
        </a:p>
      </dgm:t>
    </dgm:pt>
    <dgm:pt modelId="{9E6DBB2B-D382-470D-935C-501D102769BB}" type="pres">
      <dgm:prSet presAssocID="{8DE583E9-D771-4F6F-A72B-A8112EFFD7F8}" presName="composite" presStyleCnt="0">
        <dgm:presLayoutVars>
          <dgm:chMax val="3"/>
          <dgm:animLvl val="lvl"/>
          <dgm:resizeHandles val="exact"/>
        </dgm:presLayoutVars>
      </dgm:prSet>
      <dgm:spPr/>
    </dgm:pt>
    <dgm:pt modelId="{D8EB88A2-34CC-4FAD-A49C-1C006B709871}" type="pres">
      <dgm:prSet presAssocID="{2D76ED3B-D39C-46E9-B76C-C5EDB5E836AB}" presName="gear1" presStyleLbl="node1" presStyleIdx="0" presStyleCnt="3">
        <dgm:presLayoutVars>
          <dgm:chMax val="1"/>
          <dgm:bulletEnabled val="1"/>
        </dgm:presLayoutVars>
      </dgm:prSet>
      <dgm:spPr/>
      <dgm:t>
        <a:bodyPr/>
        <a:lstStyle/>
        <a:p>
          <a:endParaRPr lang="en-US"/>
        </a:p>
      </dgm:t>
    </dgm:pt>
    <dgm:pt modelId="{DA00E0D4-BEB2-4A0B-A953-F36C70C24923}" type="pres">
      <dgm:prSet presAssocID="{2D76ED3B-D39C-46E9-B76C-C5EDB5E836AB}" presName="gear1srcNode" presStyleLbl="node1" presStyleIdx="0" presStyleCnt="3"/>
      <dgm:spPr/>
      <dgm:t>
        <a:bodyPr/>
        <a:lstStyle/>
        <a:p>
          <a:endParaRPr lang="en-US"/>
        </a:p>
      </dgm:t>
    </dgm:pt>
    <dgm:pt modelId="{EED865BF-00ED-41EC-A377-2099C19325D5}" type="pres">
      <dgm:prSet presAssocID="{2D76ED3B-D39C-46E9-B76C-C5EDB5E836AB}" presName="gear1dstNode" presStyleLbl="node1" presStyleIdx="0" presStyleCnt="3"/>
      <dgm:spPr/>
      <dgm:t>
        <a:bodyPr/>
        <a:lstStyle/>
        <a:p>
          <a:endParaRPr lang="en-US"/>
        </a:p>
      </dgm:t>
    </dgm:pt>
    <dgm:pt modelId="{9FB79C91-9859-4844-B68D-3065AA02EE8A}" type="pres">
      <dgm:prSet presAssocID="{2D76ED3B-D39C-46E9-B76C-C5EDB5E836AB}" presName="gear1ch" presStyleLbl="fgAcc1" presStyleIdx="0" presStyleCnt="3">
        <dgm:presLayoutVars>
          <dgm:chMax val="0"/>
          <dgm:bulletEnabled val="1"/>
        </dgm:presLayoutVars>
      </dgm:prSet>
      <dgm:spPr/>
      <dgm:t>
        <a:bodyPr/>
        <a:lstStyle/>
        <a:p>
          <a:endParaRPr lang="en-US"/>
        </a:p>
      </dgm:t>
    </dgm:pt>
    <dgm:pt modelId="{CF14AC88-F9C0-48D4-B2FC-F88CF01730A5}" type="pres">
      <dgm:prSet presAssocID="{1166AE99-D521-4ABE-8A90-41D268A70720}" presName="gear2" presStyleLbl="node1" presStyleIdx="1" presStyleCnt="3">
        <dgm:presLayoutVars>
          <dgm:chMax val="1"/>
          <dgm:bulletEnabled val="1"/>
        </dgm:presLayoutVars>
      </dgm:prSet>
      <dgm:spPr/>
      <dgm:t>
        <a:bodyPr/>
        <a:lstStyle/>
        <a:p>
          <a:endParaRPr lang="en-US"/>
        </a:p>
      </dgm:t>
    </dgm:pt>
    <dgm:pt modelId="{09DCB5AA-53C5-43A6-92B0-921B04A623E8}" type="pres">
      <dgm:prSet presAssocID="{1166AE99-D521-4ABE-8A90-41D268A70720}" presName="gear2srcNode" presStyleLbl="node1" presStyleIdx="1" presStyleCnt="3"/>
      <dgm:spPr/>
      <dgm:t>
        <a:bodyPr/>
        <a:lstStyle/>
        <a:p>
          <a:endParaRPr lang="en-US"/>
        </a:p>
      </dgm:t>
    </dgm:pt>
    <dgm:pt modelId="{620F0BBB-574A-45AB-AAC1-423E109114C8}" type="pres">
      <dgm:prSet presAssocID="{1166AE99-D521-4ABE-8A90-41D268A70720}" presName="gear2dstNode" presStyleLbl="node1" presStyleIdx="1" presStyleCnt="3"/>
      <dgm:spPr/>
      <dgm:t>
        <a:bodyPr/>
        <a:lstStyle/>
        <a:p>
          <a:endParaRPr lang="en-US"/>
        </a:p>
      </dgm:t>
    </dgm:pt>
    <dgm:pt modelId="{42DE3169-98C7-4ADB-849E-F503203EA81F}" type="pres">
      <dgm:prSet presAssocID="{1166AE99-D521-4ABE-8A90-41D268A70720}" presName="gear2ch" presStyleLbl="fgAcc1" presStyleIdx="1" presStyleCnt="3">
        <dgm:presLayoutVars>
          <dgm:chMax val="0"/>
          <dgm:bulletEnabled val="1"/>
        </dgm:presLayoutVars>
      </dgm:prSet>
      <dgm:spPr/>
      <dgm:t>
        <a:bodyPr/>
        <a:lstStyle/>
        <a:p>
          <a:endParaRPr lang="en-US"/>
        </a:p>
      </dgm:t>
    </dgm:pt>
    <dgm:pt modelId="{73E01EA2-D2B8-45B7-8A28-EE94B334F554}" type="pres">
      <dgm:prSet presAssocID="{D0D0DE02-4CF6-40BB-B53F-78E0C72CB5AA}" presName="gear3" presStyleLbl="node1" presStyleIdx="2" presStyleCnt="3"/>
      <dgm:spPr/>
      <dgm:t>
        <a:bodyPr/>
        <a:lstStyle/>
        <a:p>
          <a:endParaRPr lang="en-US"/>
        </a:p>
      </dgm:t>
    </dgm:pt>
    <dgm:pt modelId="{5DEB4AAD-9FEE-49A2-947A-F6E649F46C33}" type="pres">
      <dgm:prSet presAssocID="{D0D0DE02-4CF6-40BB-B53F-78E0C72CB5AA}" presName="gear3tx" presStyleLbl="node1" presStyleIdx="2" presStyleCnt="3">
        <dgm:presLayoutVars>
          <dgm:chMax val="1"/>
          <dgm:bulletEnabled val="1"/>
        </dgm:presLayoutVars>
      </dgm:prSet>
      <dgm:spPr/>
      <dgm:t>
        <a:bodyPr/>
        <a:lstStyle/>
        <a:p>
          <a:endParaRPr lang="en-US"/>
        </a:p>
      </dgm:t>
    </dgm:pt>
    <dgm:pt modelId="{CB094125-7209-462A-9074-DC1B8D5B18E8}" type="pres">
      <dgm:prSet presAssocID="{D0D0DE02-4CF6-40BB-B53F-78E0C72CB5AA}" presName="gear3srcNode" presStyleLbl="node1" presStyleIdx="2" presStyleCnt="3"/>
      <dgm:spPr/>
      <dgm:t>
        <a:bodyPr/>
        <a:lstStyle/>
        <a:p>
          <a:endParaRPr lang="en-US"/>
        </a:p>
      </dgm:t>
    </dgm:pt>
    <dgm:pt modelId="{52D0E846-605F-4C4C-BD0C-10B8EEE85928}" type="pres">
      <dgm:prSet presAssocID="{D0D0DE02-4CF6-40BB-B53F-78E0C72CB5AA}" presName="gear3dstNode" presStyleLbl="node1" presStyleIdx="2" presStyleCnt="3"/>
      <dgm:spPr/>
      <dgm:t>
        <a:bodyPr/>
        <a:lstStyle/>
        <a:p>
          <a:endParaRPr lang="en-US"/>
        </a:p>
      </dgm:t>
    </dgm:pt>
    <dgm:pt modelId="{1E61F4C8-909C-4E05-9488-A35D7ECC2F99}" type="pres">
      <dgm:prSet presAssocID="{D0D0DE02-4CF6-40BB-B53F-78E0C72CB5AA}" presName="gear3ch" presStyleLbl="fgAcc1" presStyleIdx="2" presStyleCnt="3">
        <dgm:presLayoutVars>
          <dgm:chMax val="0"/>
          <dgm:bulletEnabled val="1"/>
        </dgm:presLayoutVars>
      </dgm:prSet>
      <dgm:spPr/>
      <dgm:t>
        <a:bodyPr/>
        <a:lstStyle/>
        <a:p>
          <a:endParaRPr lang="en-US"/>
        </a:p>
      </dgm:t>
    </dgm:pt>
    <dgm:pt modelId="{C0F40A8D-ED54-4F16-BDCB-64511A50174F}" type="pres">
      <dgm:prSet presAssocID="{4ADDA4C7-4A4D-4D42-BBE4-B8F77356B11F}" presName="connector1" presStyleLbl="sibTrans2D1" presStyleIdx="0" presStyleCnt="3"/>
      <dgm:spPr/>
      <dgm:t>
        <a:bodyPr/>
        <a:lstStyle/>
        <a:p>
          <a:endParaRPr lang="en-US"/>
        </a:p>
      </dgm:t>
    </dgm:pt>
    <dgm:pt modelId="{07FE32EA-B5EB-4FA1-B143-3636990FB062}" type="pres">
      <dgm:prSet presAssocID="{06EA2CF2-19CE-45AB-92C8-EBEED8ECF1A5}" presName="connector2" presStyleLbl="sibTrans2D1" presStyleIdx="1" presStyleCnt="3"/>
      <dgm:spPr/>
      <dgm:t>
        <a:bodyPr/>
        <a:lstStyle/>
        <a:p>
          <a:endParaRPr lang="en-US"/>
        </a:p>
      </dgm:t>
    </dgm:pt>
    <dgm:pt modelId="{38933F2D-0E1C-4598-ACB6-BD8314BCB596}" type="pres">
      <dgm:prSet presAssocID="{BD9E1C9A-4B37-483C-B23A-F896C3E6329A}" presName="connector3" presStyleLbl="sibTrans2D1" presStyleIdx="2" presStyleCnt="3"/>
      <dgm:spPr/>
      <dgm:t>
        <a:bodyPr/>
        <a:lstStyle/>
        <a:p>
          <a:endParaRPr lang="en-US"/>
        </a:p>
      </dgm:t>
    </dgm:pt>
  </dgm:ptLst>
  <dgm:cxnLst>
    <dgm:cxn modelId="{31E8C6E9-A26B-45B2-838B-A445236410B7}" type="presOf" srcId="{5EF6AA71-4C1F-434C-9A14-0A83E6F7DD47}" destId="{9FB79C91-9859-4844-B68D-3065AA02EE8A}" srcOrd="0" destOrd="2" presId="urn:microsoft.com/office/officeart/2005/8/layout/gear1"/>
    <dgm:cxn modelId="{0A8F6B02-BAC9-4E50-8C61-50C90DEC0A81}" type="presOf" srcId="{1166AE99-D521-4ABE-8A90-41D268A70720}" destId="{09DCB5AA-53C5-43A6-92B0-921B04A623E8}" srcOrd="1" destOrd="0" presId="urn:microsoft.com/office/officeart/2005/8/layout/gear1"/>
    <dgm:cxn modelId="{172BE8D1-C2D3-43F7-8E82-63D5E8CBDCAA}" type="presOf" srcId="{06EA2CF2-19CE-45AB-92C8-EBEED8ECF1A5}" destId="{07FE32EA-B5EB-4FA1-B143-3636990FB062}" srcOrd="0" destOrd="0" presId="urn:microsoft.com/office/officeart/2005/8/layout/gear1"/>
    <dgm:cxn modelId="{E7214554-FB76-4565-9E0D-8F86EB57F056}" type="presOf" srcId="{DADFAA60-EDA1-4FCE-AA8F-452E22FA1598}" destId="{42DE3169-98C7-4ADB-849E-F503203EA81F}" srcOrd="0" destOrd="1" presId="urn:microsoft.com/office/officeart/2005/8/layout/gear1"/>
    <dgm:cxn modelId="{E661E79C-9E33-4887-89D1-B953593E5738}" srcId="{2D76ED3B-D39C-46E9-B76C-C5EDB5E836AB}" destId="{89D3A049-F68D-4728-A1ED-B395DD91D8F2}" srcOrd="1" destOrd="0" parTransId="{27378AC7-CD18-4FDC-AF30-D10FB2AFE062}" sibTransId="{65F805C3-466C-42E6-8A6B-C116D835F339}"/>
    <dgm:cxn modelId="{8379766A-6932-4349-AFAF-69807FEA2DFB}" type="presOf" srcId="{C2F4506A-9FCF-4B44-BBD7-F9DC2A3A9F2F}" destId="{42DE3169-98C7-4ADB-849E-F503203EA81F}" srcOrd="0" destOrd="2" presId="urn:microsoft.com/office/officeart/2005/8/layout/gear1"/>
    <dgm:cxn modelId="{E65A865B-90D9-4481-90BE-F578538141A6}" type="presOf" srcId="{9855DCE7-9897-417A-AB96-0273A4789D78}" destId="{1E61F4C8-909C-4E05-9488-A35D7ECC2F99}" srcOrd="0" destOrd="0" presId="urn:microsoft.com/office/officeart/2005/8/layout/gear1"/>
    <dgm:cxn modelId="{A0C9C83C-7692-4F0B-B7F5-AB3075D070F9}" type="presOf" srcId="{D0D0DE02-4CF6-40BB-B53F-78E0C72CB5AA}" destId="{73E01EA2-D2B8-45B7-8A28-EE94B334F554}" srcOrd="0" destOrd="0" presId="urn:microsoft.com/office/officeart/2005/8/layout/gear1"/>
    <dgm:cxn modelId="{0330B2D5-BFD0-4649-AA53-DFB9807227C4}" srcId="{D0D0DE02-4CF6-40BB-B53F-78E0C72CB5AA}" destId="{F3DA9757-4F23-4FF5-AC79-ABC6F63C6121}" srcOrd="1" destOrd="0" parTransId="{3BE29F53-F140-4A9D-8B81-BB483BA5C2C4}" sibTransId="{E3B4AF0F-B429-42F1-803A-EE296E165365}"/>
    <dgm:cxn modelId="{FDFA02CB-00B0-43C2-87D1-8B683C142E56}" type="presOf" srcId="{4ADDA4C7-4A4D-4D42-BBE4-B8F77356B11F}" destId="{C0F40A8D-ED54-4F16-BDCB-64511A50174F}" srcOrd="0" destOrd="0" presId="urn:microsoft.com/office/officeart/2005/8/layout/gear1"/>
    <dgm:cxn modelId="{28ED566E-4FF6-45DF-BF60-CA34F0DEA5D0}" type="presOf" srcId="{8DE583E9-D771-4F6F-A72B-A8112EFFD7F8}" destId="{9E6DBB2B-D382-470D-935C-501D102769BB}" srcOrd="0" destOrd="0" presId="urn:microsoft.com/office/officeart/2005/8/layout/gear1"/>
    <dgm:cxn modelId="{B2FDB459-5FF2-47D0-90DA-B9BE63CFBF1D}" type="presOf" srcId="{F3DA9757-4F23-4FF5-AC79-ABC6F63C6121}" destId="{1E61F4C8-909C-4E05-9488-A35D7ECC2F99}" srcOrd="0" destOrd="1" presId="urn:microsoft.com/office/officeart/2005/8/layout/gear1"/>
    <dgm:cxn modelId="{A6115F6C-445D-4C11-B8FE-6C51F36CB8BE}" type="presOf" srcId="{D0D0DE02-4CF6-40BB-B53F-78E0C72CB5AA}" destId="{CB094125-7209-462A-9074-DC1B8D5B18E8}" srcOrd="2" destOrd="0" presId="urn:microsoft.com/office/officeart/2005/8/layout/gear1"/>
    <dgm:cxn modelId="{8AE68F62-43B8-4456-A98B-E5338A8A04E3}" type="presOf" srcId="{D0D0DE02-4CF6-40BB-B53F-78E0C72CB5AA}" destId="{5DEB4AAD-9FEE-49A2-947A-F6E649F46C33}" srcOrd="1" destOrd="0" presId="urn:microsoft.com/office/officeart/2005/8/layout/gear1"/>
    <dgm:cxn modelId="{A83E55E1-9BFC-4481-B263-2854B8E233A8}" srcId="{1166AE99-D521-4ABE-8A90-41D268A70720}" destId="{2FF1E2B3-7EA2-42F5-BC38-35BD6A3A34C1}" srcOrd="0" destOrd="0" parTransId="{F24E5215-0F19-4C98-9FE3-46D7EE19D6EB}" sibTransId="{7C0CC591-6C9E-4D49-AEA9-C06AE6BEF68A}"/>
    <dgm:cxn modelId="{A56071E8-8B40-4B55-BBC5-5C958DC72629}" srcId="{2D76ED3B-D39C-46E9-B76C-C5EDB5E836AB}" destId="{5EF6AA71-4C1F-434C-9A14-0A83E6F7DD47}" srcOrd="2" destOrd="0" parTransId="{5C5A3915-939E-472C-9275-434C8854399D}" sibTransId="{87D5C489-0ED0-4687-828D-D5F89D75A708}"/>
    <dgm:cxn modelId="{85B2C73D-B403-43D6-B839-777687FFDC28}" type="presOf" srcId="{2D76ED3B-D39C-46E9-B76C-C5EDB5E836AB}" destId="{EED865BF-00ED-41EC-A377-2099C19325D5}" srcOrd="2" destOrd="0" presId="urn:microsoft.com/office/officeart/2005/8/layout/gear1"/>
    <dgm:cxn modelId="{24AD73E4-C08C-45E5-8A20-34C2BEDA9093}" srcId="{D0D0DE02-4CF6-40BB-B53F-78E0C72CB5AA}" destId="{9855DCE7-9897-417A-AB96-0273A4789D78}" srcOrd="0" destOrd="0" parTransId="{F5BBC92F-C527-44CA-A81D-561EF4D0C08D}" sibTransId="{C918ED7E-6D12-43EE-8CFA-F26F5C85F7EF}"/>
    <dgm:cxn modelId="{94E4F031-E14F-4A7D-8764-46FA4C7259FA}" type="presOf" srcId="{2D76ED3B-D39C-46E9-B76C-C5EDB5E836AB}" destId="{DA00E0D4-BEB2-4A0B-A953-F36C70C24923}" srcOrd="1" destOrd="0" presId="urn:microsoft.com/office/officeart/2005/8/layout/gear1"/>
    <dgm:cxn modelId="{44340B0F-D10C-4882-B21F-355F9FEBFFE1}" srcId="{8DE583E9-D771-4F6F-A72B-A8112EFFD7F8}" destId="{D0D0DE02-4CF6-40BB-B53F-78E0C72CB5AA}" srcOrd="2" destOrd="0" parTransId="{574F7065-CC25-45F4-B60E-630FC8B9B532}" sibTransId="{BD9E1C9A-4B37-483C-B23A-F896C3E6329A}"/>
    <dgm:cxn modelId="{1943079A-CF12-4812-85F0-BC2A02E082E1}" srcId="{1166AE99-D521-4ABE-8A90-41D268A70720}" destId="{C2F4506A-9FCF-4B44-BBD7-F9DC2A3A9F2F}" srcOrd="2" destOrd="0" parTransId="{EDC0085B-B0BE-4BD3-B6F5-C31FAAA31217}" sibTransId="{5411A474-4D54-4764-9026-4DA6B6D1E454}"/>
    <dgm:cxn modelId="{AF60F705-3264-412B-9969-F266CD0172E6}" type="presOf" srcId="{1166AE99-D521-4ABE-8A90-41D268A70720}" destId="{620F0BBB-574A-45AB-AAC1-423E109114C8}" srcOrd="2" destOrd="0" presId="urn:microsoft.com/office/officeart/2005/8/layout/gear1"/>
    <dgm:cxn modelId="{B248DDA9-A143-474A-BDBF-0C7D31DD43F4}" srcId="{2D76ED3B-D39C-46E9-B76C-C5EDB5E836AB}" destId="{14A26925-DC6F-46F2-B15B-4DC42C415803}" srcOrd="0" destOrd="0" parTransId="{FB2E49E0-1686-4AAC-99C8-EA5EDC469860}" sibTransId="{8FB7260B-90C8-4C0C-BF35-93BFA4B23EFF}"/>
    <dgm:cxn modelId="{975DD449-D061-4268-A6C3-4875E11A1AC1}" type="presOf" srcId="{2D76ED3B-D39C-46E9-B76C-C5EDB5E836AB}" destId="{D8EB88A2-34CC-4FAD-A49C-1C006B709871}" srcOrd="0" destOrd="0" presId="urn:microsoft.com/office/officeart/2005/8/layout/gear1"/>
    <dgm:cxn modelId="{E10D1BD7-E260-4C7D-A7D2-4C6758481496}" type="presOf" srcId="{D0D0DE02-4CF6-40BB-B53F-78E0C72CB5AA}" destId="{52D0E846-605F-4C4C-BD0C-10B8EEE85928}" srcOrd="3" destOrd="0" presId="urn:microsoft.com/office/officeart/2005/8/layout/gear1"/>
    <dgm:cxn modelId="{0676688B-082B-415F-91A6-BE69974D026B}" type="presOf" srcId="{2FF1E2B3-7EA2-42F5-BC38-35BD6A3A34C1}" destId="{42DE3169-98C7-4ADB-849E-F503203EA81F}" srcOrd="0" destOrd="0" presId="urn:microsoft.com/office/officeart/2005/8/layout/gear1"/>
    <dgm:cxn modelId="{13D7B33A-EDFE-4779-A1DA-D45BF20635EA}" srcId="{8DE583E9-D771-4F6F-A72B-A8112EFFD7F8}" destId="{1166AE99-D521-4ABE-8A90-41D268A70720}" srcOrd="1" destOrd="0" parTransId="{53B4C945-E9A0-49B3-BA72-D7FB21A8B14F}" sibTransId="{06EA2CF2-19CE-45AB-92C8-EBEED8ECF1A5}"/>
    <dgm:cxn modelId="{25E30B62-964E-43BB-934B-38475B49A6A3}" srcId="{8DE583E9-D771-4F6F-A72B-A8112EFFD7F8}" destId="{2D76ED3B-D39C-46E9-B76C-C5EDB5E836AB}" srcOrd="0" destOrd="0" parTransId="{CEAB3083-98AF-46E1-AF41-0F3907E9975C}" sibTransId="{4ADDA4C7-4A4D-4D42-BBE4-B8F77356B11F}"/>
    <dgm:cxn modelId="{E7104D83-1380-4149-9449-1EC96ABCF06D}" type="presOf" srcId="{89D3A049-F68D-4728-A1ED-B395DD91D8F2}" destId="{9FB79C91-9859-4844-B68D-3065AA02EE8A}" srcOrd="0" destOrd="1" presId="urn:microsoft.com/office/officeart/2005/8/layout/gear1"/>
    <dgm:cxn modelId="{AC566CED-041A-4105-9A6A-5BBFD75E360A}" type="presOf" srcId="{BD9E1C9A-4B37-483C-B23A-F896C3E6329A}" destId="{38933F2D-0E1C-4598-ACB6-BD8314BCB596}" srcOrd="0" destOrd="0" presId="urn:microsoft.com/office/officeart/2005/8/layout/gear1"/>
    <dgm:cxn modelId="{437B6E62-D8AD-401E-B9FD-F32E8BA4309D}" srcId="{1166AE99-D521-4ABE-8A90-41D268A70720}" destId="{DADFAA60-EDA1-4FCE-AA8F-452E22FA1598}" srcOrd="1" destOrd="0" parTransId="{AF26CD1C-8FBC-454E-B7A7-6689EA56464C}" sibTransId="{93F74298-94E4-4FD5-8855-925A203F35C2}"/>
    <dgm:cxn modelId="{F7A7EA62-B9CC-4E54-B468-9907FCCF01CE}" type="presOf" srcId="{14A26925-DC6F-46F2-B15B-4DC42C415803}" destId="{9FB79C91-9859-4844-B68D-3065AA02EE8A}" srcOrd="0" destOrd="0" presId="urn:microsoft.com/office/officeart/2005/8/layout/gear1"/>
    <dgm:cxn modelId="{5F28A19B-9226-45AD-80F2-B3C40F095A22}" type="presOf" srcId="{1166AE99-D521-4ABE-8A90-41D268A70720}" destId="{CF14AC88-F9C0-48D4-B2FC-F88CF01730A5}" srcOrd="0" destOrd="0" presId="urn:microsoft.com/office/officeart/2005/8/layout/gear1"/>
    <dgm:cxn modelId="{7B56E015-1D44-456F-911A-8E0C7C8B38D3}" type="presParOf" srcId="{9E6DBB2B-D382-470D-935C-501D102769BB}" destId="{D8EB88A2-34CC-4FAD-A49C-1C006B709871}" srcOrd="0" destOrd="0" presId="urn:microsoft.com/office/officeart/2005/8/layout/gear1"/>
    <dgm:cxn modelId="{6CBA04C9-17EF-49F2-B754-4BC5E0592CE1}" type="presParOf" srcId="{9E6DBB2B-D382-470D-935C-501D102769BB}" destId="{DA00E0D4-BEB2-4A0B-A953-F36C70C24923}" srcOrd="1" destOrd="0" presId="urn:microsoft.com/office/officeart/2005/8/layout/gear1"/>
    <dgm:cxn modelId="{65F094A4-4608-4AE7-8558-C191C7504045}" type="presParOf" srcId="{9E6DBB2B-D382-470D-935C-501D102769BB}" destId="{EED865BF-00ED-41EC-A377-2099C19325D5}" srcOrd="2" destOrd="0" presId="urn:microsoft.com/office/officeart/2005/8/layout/gear1"/>
    <dgm:cxn modelId="{597832D9-782D-4D7A-B22B-3440E802ABA0}" type="presParOf" srcId="{9E6DBB2B-D382-470D-935C-501D102769BB}" destId="{9FB79C91-9859-4844-B68D-3065AA02EE8A}" srcOrd="3" destOrd="0" presId="urn:microsoft.com/office/officeart/2005/8/layout/gear1"/>
    <dgm:cxn modelId="{2B6AB760-41FD-41E6-B9D8-990053028810}" type="presParOf" srcId="{9E6DBB2B-D382-470D-935C-501D102769BB}" destId="{CF14AC88-F9C0-48D4-B2FC-F88CF01730A5}" srcOrd="4" destOrd="0" presId="urn:microsoft.com/office/officeart/2005/8/layout/gear1"/>
    <dgm:cxn modelId="{3561492A-A14D-4E8D-870A-E1A96459CDD5}" type="presParOf" srcId="{9E6DBB2B-D382-470D-935C-501D102769BB}" destId="{09DCB5AA-53C5-43A6-92B0-921B04A623E8}" srcOrd="5" destOrd="0" presId="urn:microsoft.com/office/officeart/2005/8/layout/gear1"/>
    <dgm:cxn modelId="{CF227749-DBEA-4846-BED4-BECC0EE2410A}" type="presParOf" srcId="{9E6DBB2B-D382-470D-935C-501D102769BB}" destId="{620F0BBB-574A-45AB-AAC1-423E109114C8}" srcOrd="6" destOrd="0" presId="urn:microsoft.com/office/officeart/2005/8/layout/gear1"/>
    <dgm:cxn modelId="{E69BDD3B-0F04-496A-A4CC-C037AE1013AC}" type="presParOf" srcId="{9E6DBB2B-D382-470D-935C-501D102769BB}" destId="{42DE3169-98C7-4ADB-849E-F503203EA81F}" srcOrd="7" destOrd="0" presId="urn:microsoft.com/office/officeart/2005/8/layout/gear1"/>
    <dgm:cxn modelId="{3E0EA1DE-5E18-4C5C-A1C9-17A3A58BD280}" type="presParOf" srcId="{9E6DBB2B-D382-470D-935C-501D102769BB}" destId="{73E01EA2-D2B8-45B7-8A28-EE94B334F554}" srcOrd="8" destOrd="0" presId="urn:microsoft.com/office/officeart/2005/8/layout/gear1"/>
    <dgm:cxn modelId="{B7ADC847-B133-44B5-B4E3-60080053831D}" type="presParOf" srcId="{9E6DBB2B-D382-470D-935C-501D102769BB}" destId="{5DEB4AAD-9FEE-49A2-947A-F6E649F46C33}" srcOrd="9" destOrd="0" presId="urn:microsoft.com/office/officeart/2005/8/layout/gear1"/>
    <dgm:cxn modelId="{16C887F9-B8CC-4EB6-BCE6-13B238023BD7}" type="presParOf" srcId="{9E6DBB2B-D382-470D-935C-501D102769BB}" destId="{CB094125-7209-462A-9074-DC1B8D5B18E8}" srcOrd="10" destOrd="0" presId="urn:microsoft.com/office/officeart/2005/8/layout/gear1"/>
    <dgm:cxn modelId="{137AC8B1-907F-4368-AE3B-C77C605E76D9}" type="presParOf" srcId="{9E6DBB2B-D382-470D-935C-501D102769BB}" destId="{52D0E846-605F-4C4C-BD0C-10B8EEE85928}" srcOrd="11" destOrd="0" presId="urn:microsoft.com/office/officeart/2005/8/layout/gear1"/>
    <dgm:cxn modelId="{82D0BB21-49F7-49DB-8EFE-9F45DB068BFA}" type="presParOf" srcId="{9E6DBB2B-D382-470D-935C-501D102769BB}" destId="{1E61F4C8-909C-4E05-9488-A35D7ECC2F99}" srcOrd="12" destOrd="0" presId="urn:microsoft.com/office/officeart/2005/8/layout/gear1"/>
    <dgm:cxn modelId="{E4599740-F622-4B34-9D28-6AA9747AE32A}" type="presParOf" srcId="{9E6DBB2B-D382-470D-935C-501D102769BB}" destId="{C0F40A8D-ED54-4F16-BDCB-64511A50174F}" srcOrd="13" destOrd="0" presId="urn:microsoft.com/office/officeart/2005/8/layout/gear1"/>
    <dgm:cxn modelId="{671F00AA-091E-4416-8A91-D779748A66A9}" type="presParOf" srcId="{9E6DBB2B-D382-470D-935C-501D102769BB}" destId="{07FE32EA-B5EB-4FA1-B143-3636990FB062}" srcOrd="14" destOrd="0" presId="urn:microsoft.com/office/officeart/2005/8/layout/gear1"/>
    <dgm:cxn modelId="{E0570B1D-E002-4809-92E5-5AC95DE677D7}" type="presParOf" srcId="{9E6DBB2B-D382-470D-935C-501D102769BB}" destId="{38933F2D-0E1C-4598-ACB6-BD8314BCB596}" srcOrd="15"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EB88A2-34CC-4FAD-A49C-1C006B709871}">
      <dsp:nvSpPr>
        <dsp:cNvPr id="0" name=""/>
        <dsp:cNvSpPr/>
      </dsp:nvSpPr>
      <dsp:spPr>
        <a:xfrm>
          <a:off x="3703320" y="1988819"/>
          <a:ext cx="2430780" cy="2430780"/>
        </a:xfrm>
        <a:prstGeom prst="gear9">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a:t>Digital Platform Market place</a:t>
          </a:r>
        </a:p>
      </dsp:txBody>
      <dsp:txXfrm>
        <a:off x="4192015" y="2558218"/>
        <a:ext cx="1453390" cy="1249471"/>
      </dsp:txXfrm>
    </dsp:sp>
    <dsp:sp modelId="{9FB79C91-9859-4844-B68D-3065AA02EE8A}">
      <dsp:nvSpPr>
        <dsp:cNvPr id="0" name=""/>
        <dsp:cNvSpPr/>
      </dsp:nvSpPr>
      <dsp:spPr>
        <a:xfrm>
          <a:off x="3393948" y="3491483"/>
          <a:ext cx="1546860" cy="928116"/>
        </a:xfrm>
        <a:prstGeom prst="roundRect">
          <a:avLst>
            <a:gd name="adj" fmla="val 10000"/>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Merchants/vendors</a:t>
          </a:r>
          <a:endParaRPr lang="en-US" sz="1000" kern="1200" dirty="0"/>
        </a:p>
        <a:p>
          <a:pPr marL="57150" lvl="1" indent="-57150" algn="l" defTabSz="444500">
            <a:lnSpc>
              <a:spcPct val="90000"/>
            </a:lnSpc>
            <a:spcBef>
              <a:spcPct val="0"/>
            </a:spcBef>
            <a:spcAft>
              <a:spcPct val="15000"/>
            </a:spcAft>
            <a:buChar char="••"/>
          </a:pPr>
          <a:r>
            <a:rPr lang="en-US" sz="1000" kern="1200" dirty="0"/>
            <a:t>Consumers</a:t>
          </a:r>
        </a:p>
        <a:p>
          <a:pPr marL="57150" lvl="1" indent="-57150" algn="l" defTabSz="444500">
            <a:lnSpc>
              <a:spcPct val="90000"/>
            </a:lnSpc>
            <a:spcBef>
              <a:spcPct val="0"/>
            </a:spcBef>
            <a:spcAft>
              <a:spcPct val="15000"/>
            </a:spcAft>
            <a:buChar char="••"/>
          </a:pPr>
          <a:r>
            <a:rPr lang="en-US" sz="1000" kern="1200" dirty="0" smtClean="0"/>
            <a:t>Platforms</a:t>
          </a:r>
          <a:endParaRPr lang="en-US" sz="1000" kern="1200" dirty="0"/>
        </a:p>
      </dsp:txBody>
      <dsp:txXfrm>
        <a:off x="3421132" y="3518667"/>
        <a:ext cx="1492492" cy="873748"/>
      </dsp:txXfrm>
    </dsp:sp>
    <dsp:sp modelId="{CF14AC88-F9C0-48D4-B2FC-F88CF01730A5}">
      <dsp:nvSpPr>
        <dsp:cNvPr id="0" name=""/>
        <dsp:cNvSpPr/>
      </dsp:nvSpPr>
      <dsp:spPr>
        <a:xfrm>
          <a:off x="2289048" y="1414272"/>
          <a:ext cx="1767840" cy="1767840"/>
        </a:xfrm>
        <a:prstGeom prst="gear6">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a:t>Logistics</a:t>
          </a:r>
        </a:p>
      </dsp:txBody>
      <dsp:txXfrm>
        <a:off x="2734107" y="1862021"/>
        <a:ext cx="877722" cy="872342"/>
      </dsp:txXfrm>
    </dsp:sp>
    <dsp:sp modelId="{42DE3169-98C7-4ADB-849E-F503203EA81F}">
      <dsp:nvSpPr>
        <dsp:cNvPr id="0" name=""/>
        <dsp:cNvSpPr/>
      </dsp:nvSpPr>
      <dsp:spPr>
        <a:xfrm>
          <a:off x="1714500" y="2563368"/>
          <a:ext cx="1546860" cy="928116"/>
        </a:xfrm>
        <a:prstGeom prst="roundRect">
          <a:avLst>
            <a:gd name="adj" fmla="val 10000"/>
          </a:avLst>
        </a:prstGeom>
        <a:solidFill>
          <a:schemeClr val="lt1">
            <a:alpha val="90000"/>
            <a:hueOff val="0"/>
            <a:satOff val="0"/>
            <a:lumOff val="0"/>
            <a:alphaOff val="0"/>
          </a:schemeClr>
        </a:solidFill>
        <a:ln w="55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US" sz="1000" kern="1200"/>
            <a:t>Individual  Riders</a:t>
          </a:r>
        </a:p>
        <a:p>
          <a:pPr marL="57150" lvl="1" indent="-57150" algn="l" defTabSz="444500">
            <a:lnSpc>
              <a:spcPct val="90000"/>
            </a:lnSpc>
            <a:spcBef>
              <a:spcPct val="0"/>
            </a:spcBef>
            <a:spcAft>
              <a:spcPct val="15000"/>
            </a:spcAft>
            <a:buChar char="••"/>
          </a:pPr>
          <a:r>
            <a:rPr lang="en-US" sz="1000" kern="1200"/>
            <a:t>Long distance Logistics Companies</a:t>
          </a:r>
        </a:p>
        <a:p>
          <a:pPr marL="57150" lvl="1" indent="-57150" algn="l" defTabSz="444500">
            <a:lnSpc>
              <a:spcPct val="90000"/>
            </a:lnSpc>
            <a:spcBef>
              <a:spcPct val="0"/>
            </a:spcBef>
            <a:spcAft>
              <a:spcPct val="15000"/>
            </a:spcAft>
            <a:buChar char="••"/>
          </a:pPr>
          <a:r>
            <a:rPr lang="en-US" sz="1000" kern="1200"/>
            <a:t>Delivery Companies</a:t>
          </a:r>
        </a:p>
      </dsp:txBody>
      <dsp:txXfrm>
        <a:off x="1741684" y="2590552"/>
        <a:ext cx="1492492" cy="873748"/>
      </dsp:txXfrm>
    </dsp:sp>
    <dsp:sp modelId="{73E01EA2-D2B8-45B7-8A28-EE94B334F554}">
      <dsp:nvSpPr>
        <dsp:cNvPr id="0" name=""/>
        <dsp:cNvSpPr/>
      </dsp:nvSpPr>
      <dsp:spPr>
        <a:xfrm rot="20700000">
          <a:off x="3279218" y="194642"/>
          <a:ext cx="1732122" cy="1732122"/>
        </a:xfrm>
        <a:prstGeom prst="gear6">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a:t>Payments</a:t>
          </a:r>
        </a:p>
      </dsp:txBody>
      <dsp:txXfrm rot="-20700000">
        <a:off x="3659124" y="574547"/>
        <a:ext cx="972312" cy="972312"/>
      </dsp:txXfrm>
    </dsp:sp>
    <dsp:sp modelId="{1E61F4C8-909C-4E05-9488-A35D7ECC2F99}">
      <dsp:nvSpPr>
        <dsp:cNvPr id="0" name=""/>
        <dsp:cNvSpPr/>
      </dsp:nvSpPr>
      <dsp:spPr>
        <a:xfrm>
          <a:off x="4587240" y="574547"/>
          <a:ext cx="1546860" cy="928116"/>
        </a:xfrm>
        <a:prstGeom prst="roundRect">
          <a:avLst>
            <a:gd name="adj" fmla="val 10000"/>
          </a:avLst>
        </a:prstGeom>
        <a:solidFill>
          <a:schemeClr val="lt1">
            <a:alpha val="90000"/>
            <a:hueOff val="0"/>
            <a:satOff val="0"/>
            <a:lumOff val="0"/>
            <a:alphaOff val="0"/>
          </a:schemeClr>
        </a:solidFill>
        <a:ln w="55000" cap="flat" cmpd="thickThin"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US" sz="1000" kern="1200"/>
            <a:t>Payment Gateways</a:t>
          </a:r>
        </a:p>
        <a:p>
          <a:pPr marL="57150" lvl="1" indent="-57150" algn="l" defTabSz="444500">
            <a:lnSpc>
              <a:spcPct val="90000"/>
            </a:lnSpc>
            <a:spcBef>
              <a:spcPct val="0"/>
            </a:spcBef>
            <a:spcAft>
              <a:spcPct val="15000"/>
            </a:spcAft>
            <a:buChar char="••"/>
          </a:pPr>
          <a:r>
            <a:rPr lang="en-US" sz="1000" kern="1200"/>
            <a:t>Payment Service Providers</a:t>
          </a:r>
        </a:p>
      </dsp:txBody>
      <dsp:txXfrm>
        <a:off x="4614424" y="601731"/>
        <a:ext cx="1492492" cy="873748"/>
      </dsp:txXfrm>
    </dsp:sp>
    <dsp:sp modelId="{C0F40A8D-ED54-4F16-BDCB-64511A50174F}">
      <dsp:nvSpPr>
        <dsp:cNvPr id="0" name=""/>
        <dsp:cNvSpPr/>
      </dsp:nvSpPr>
      <dsp:spPr>
        <a:xfrm>
          <a:off x="3518886" y="1620609"/>
          <a:ext cx="3111398" cy="3111398"/>
        </a:xfrm>
        <a:prstGeom prst="circularArrow">
          <a:avLst>
            <a:gd name="adj1" fmla="val 4687"/>
            <a:gd name="adj2" fmla="val 299029"/>
            <a:gd name="adj3" fmla="val 2521328"/>
            <a:gd name="adj4" fmla="val 15850201"/>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7FE32EA-B5EB-4FA1-B143-3636990FB062}">
      <dsp:nvSpPr>
        <dsp:cNvPr id="0" name=""/>
        <dsp:cNvSpPr/>
      </dsp:nvSpPr>
      <dsp:spPr>
        <a:xfrm>
          <a:off x="1975966" y="1022149"/>
          <a:ext cx="2260625" cy="2260625"/>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933F2D-0E1C-4598-ACB6-BD8314BCB596}">
      <dsp:nvSpPr>
        <dsp:cNvPr id="0" name=""/>
        <dsp:cNvSpPr/>
      </dsp:nvSpPr>
      <dsp:spPr>
        <a:xfrm>
          <a:off x="2878561" y="-185723"/>
          <a:ext cx="2437409" cy="2437409"/>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195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1957"/>
          </a:xfrm>
          <a:prstGeom prst="rect">
            <a:avLst/>
          </a:prstGeom>
        </p:spPr>
        <p:txBody>
          <a:bodyPr vert="horz" lIns="91440" tIns="45720" rIns="91440" bIns="45720" rtlCol="0"/>
          <a:lstStyle>
            <a:lvl1pPr algn="r">
              <a:defRPr sz="1200"/>
            </a:lvl1pPr>
          </a:lstStyle>
          <a:p>
            <a:fld id="{F007F6C9-399C-482A-B87B-D9AA279C2F7A}" type="datetimeFigureOut">
              <a:rPr lang="en-US" smtClean="0"/>
              <a:t>3/27/2024</a:t>
            </a:fld>
            <a:endParaRPr lang="en-US"/>
          </a:p>
        </p:txBody>
      </p:sp>
      <p:sp>
        <p:nvSpPr>
          <p:cNvPr id="4" name="Footer Placeholder 3"/>
          <p:cNvSpPr>
            <a:spLocks noGrp="1"/>
          </p:cNvSpPr>
          <p:nvPr>
            <p:ph type="ftr" sz="quarter" idx="2"/>
          </p:nvPr>
        </p:nvSpPr>
        <p:spPr>
          <a:xfrm>
            <a:off x="1" y="6658444"/>
            <a:ext cx="4029282" cy="35195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4"/>
            <a:ext cx="4029282" cy="351957"/>
          </a:xfrm>
          <a:prstGeom prst="rect">
            <a:avLst/>
          </a:prstGeom>
        </p:spPr>
        <p:txBody>
          <a:bodyPr vert="horz" lIns="91440" tIns="45720" rIns="91440" bIns="45720" rtlCol="0" anchor="b"/>
          <a:lstStyle>
            <a:lvl1pPr algn="r">
              <a:defRPr sz="1200"/>
            </a:lvl1pPr>
          </a:lstStyle>
          <a:p>
            <a:fld id="{26C16244-7ECD-47F1-A597-05E7806B20AD}" type="slidenum">
              <a:rPr lang="en-US" smtClean="0"/>
              <a:t>‹#›</a:t>
            </a:fld>
            <a:endParaRPr lang="en-US"/>
          </a:p>
        </p:txBody>
      </p:sp>
    </p:spTree>
    <p:extLst>
      <p:ext uri="{BB962C8B-B14F-4D97-AF65-F5344CB8AC3E}">
        <p14:creationId xmlns:p14="http://schemas.microsoft.com/office/powerpoint/2010/main" val="3145183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2446" tIns="46223" rIns="92446" bIns="46223"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5265014" y="0"/>
            <a:ext cx="4029282" cy="350760"/>
          </a:xfrm>
          <a:prstGeom prst="rect">
            <a:avLst/>
          </a:prstGeom>
        </p:spPr>
        <p:txBody>
          <a:bodyPr vert="horz" lIns="92446" tIns="46223" rIns="92446" bIns="46223" rtlCol="0"/>
          <a:lstStyle>
            <a:lvl1pPr algn="r" eaLnBrk="1" fontAlgn="auto" hangingPunct="1">
              <a:spcBef>
                <a:spcPts val="0"/>
              </a:spcBef>
              <a:spcAft>
                <a:spcPts val="0"/>
              </a:spcAft>
              <a:defRPr sz="1200">
                <a:latin typeface="+mn-lt"/>
                <a:cs typeface="+mn-cs"/>
              </a:defRPr>
            </a:lvl1pPr>
          </a:lstStyle>
          <a:p>
            <a:pPr>
              <a:defRPr/>
            </a:pPr>
            <a:fld id="{27169D86-470A-42E7-BB11-85E4650DCA03}" type="datetimeFigureOut">
              <a:rPr lang="en-US"/>
              <a:pPr>
                <a:defRPr/>
              </a:pPr>
              <a:t>3/27/2024</a:t>
            </a:fld>
            <a:endParaRPr lang="en-US"/>
          </a:p>
        </p:txBody>
      </p:sp>
      <p:sp>
        <p:nvSpPr>
          <p:cNvPr id="4" name="Slide Image Placeholder 3"/>
          <p:cNvSpPr>
            <a:spLocks noGrp="1" noRot="1" noChangeAspect="1"/>
          </p:cNvSpPr>
          <p:nvPr>
            <p:ph type="sldImg" idx="2"/>
          </p:nvPr>
        </p:nvSpPr>
        <p:spPr>
          <a:xfrm>
            <a:off x="2897188" y="525463"/>
            <a:ext cx="3505200" cy="262890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930482" y="3330419"/>
            <a:ext cx="7437542" cy="3154441"/>
          </a:xfrm>
          <a:prstGeom prst="rect">
            <a:avLst/>
          </a:prstGeom>
        </p:spPr>
        <p:txBody>
          <a:bodyPr vert="horz" lIns="92446" tIns="46223" rIns="92446" bIns="462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658443"/>
            <a:ext cx="4029282" cy="350760"/>
          </a:xfrm>
          <a:prstGeom prst="rect">
            <a:avLst/>
          </a:prstGeom>
        </p:spPr>
        <p:txBody>
          <a:bodyPr vert="horz" lIns="92446" tIns="46223" rIns="92446" bIns="46223"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265014" y="6658443"/>
            <a:ext cx="4029282" cy="350760"/>
          </a:xfrm>
          <a:prstGeom prst="rect">
            <a:avLst/>
          </a:prstGeom>
        </p:spPr>
        <p:txBody>
          <a:bodyPr vert="horz" wrap="square" lIns="92446" tIns="46223" rIns="92446" bIns="46223"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A052C459-54F2-46E8-97D9-B962309FDED1}" type="slidenum">
              <a:rPr lang="en-US" altLang="en-US"/>
              <a:pPr>
                <a:defRPr/>
              </a:pPr>
              <a:t>‹#›</a:t>
            </a:fld>
            <a:endParaRPr lang="en-US" altLang="en-US"/>
          </a:p>
        </p:txBody>
      </p:sp>
    </p:spTree>
    <p:extLst>
      <p:ext uri="{BB962C8B-B14F-4D97-AF65-F5344CB8AC3E}">
        <p14:creationId xmlns:p14="http://schemas.microsoft.com/office/powerpoint/2010/main" val="13544591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sz="1200" kern="1200" dirty="0" smtClean="0">
                <a:solidFill>
                  <a:schemeClr val="tx1"/>
                </a:solidFill>
                <a:effectLst/>
                <a:latin typeface="+mn-lt"/>
                <a:ea typeface="+mn-ea"/>
                <a:cs typeface="+mn-cs"/>
              </a:rPr>
              <a:t>Nature: most platforms especially market place platforms such as </a:t>
            </a:r>
            <a:r>
              <a:rPr lang="en-GB" sz="1200" kern="1200" dirty="0" err="1" smtClean="0">
                <a:solidFill>
                  <a:schemeClr val="tx1"/>
                </a:solidFill>
                <a:effectLst/>
                <a:latin typeface="+mn-lt"/>
                <a:ea typeface="+mn-ea"/>
                <a:cs typeface="+mn-cs"/>
              </a:rPr>
              <a:t>Jumia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Kilimall</a:t>
            </a:r>
            <a:r>
              <a:rPr lang="en-GB" sz="1200" kern="1200" dirty="0" smtClean="0">
                <a:solidFill>
                  <a:schemeClr val="tx1"/>
                </a:solidFill>
                <a:effectLst/>
                <a:latin typeface="+mn-lt"/>
                <a:ea typeface="+mn-ea"/>
                <a:cs typeface="+mn-cs"/>
              </a:rPr>
              <a:t>, Uber Eats among other on board vendors onto their platforms using standard contracts that all its vendors are required agree to prior to joining the platforms as vendors. These standard contracts are generated by the platforms and are not necessarily keen on negotiation between the joining vendor and the platform. The Authority established that contract terms are generally generated by these platforms and it is a common practice across the board. Based on the fact that they are, this gives the latter an upper hand in determining terms of engagement with the vendors.</a:t>
            </a:r>
          </a:p>
          <a:p>
            <a:endParaRPr lang="en-GB" sz="120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Going by the nature of engagement, the issue of imbalanced bargaining power and its subsequent abuse may arise within the e-commerce platforms ecosystem this can mostly be due to the increased reliance of business entities on such platform markets. The platforms being a gateway to consumers places them at a relatively superior position in the commercial relationship and can give rise to a situation where they can impose unfair and unjustified terms and conditions on, the vendors who has no option but to accept due to the latter’s dependence on the former’s business superiority for its business prospects.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Infrastructure: Reference to ‘access to infrastructure’ refers to the buyer’s role as a gate-keeper where the role of the buyer is that of a seller of access to consumers. The Authority in this regard considered whether payments were required from the vendor by the platform for the commencement of business agreement or for acceptance of supplies. As an example, listing fees.  It was established that during the onboarding of vendors onto this platform no fee is charged and that the only fee charged by the platforms is the commission on sales made via the platforms. </a:t>
            </a:r>
            <a:r>
              <a:rPr lang="en-GB" sz="1200" kern="1200" dirty="0" smtClean="0">
                <a:solidFill>
                  <a:schemeClr val="tx1"/>
                </a:solidFill>
                <a:effectLst/>
                <a:latin typeface="+mn-lt"/>
                <a:ea typeface="+mn-ea"/>
                <a:cs typeface="+mn-cs"/>
              </a:rPr>
              <a:t>With regards to promotions, platforms on various occasions may run promotions, which are mostly funded by the specific vendors however, in other circumstances platforms can collaborate with vendors to run a promotion on their platform the same apply to discounts. </a:t>
            </a:r>
            <a:endParaRPr lang="en-US"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pPr>
              <a:defRPr/>
            </a:pPr>
            <a:fld id="{A052C459-54F2-46E8-97D9-B962309FDED1}" type="slidenum">
              <a:rPr lang="en-US" altLang="en-US" smtClean="0"/>
              <a:pPr>
                <a:defRPr/>
              </a:pPr>
              <a:t>6</a:t>
            </a:fld>
            <a:endParaRPr lang="en-US" altLang="en-US"/>
          </a:p>
        </p:txBody>
      </p:sp>
    </p:spTree>
    <p:extLst>
      <p:ext uri="{BB962C8B-B14F-4D97-AF65-F5344CB8AC3E}">
        <p14:creationId xmlns:p14="http://schemas.microsoft.com/office/powerpoint/2010/main" val="1545695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general review of the presented standard contracts for vendors by </a:t>
            </a:r>
            <a:r>
              <a:rPr lang="en-US" sz="1200" kern="1200" dirty="0" err="1" smtClean="0">
                <a:solidFill>
                  <a:schemeClr val="tx1"/>
                </a:solidFill>
                <a:effectLst/>
                <a:latin typeface="+mn-lt"/>
                <a:ea typeface="+mn-ea"/>
                <a:cs typeface="+mn-cs"/>
              </a:rPr>
              <a:t>Kilimall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Glovo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Goodlife</a:t>
            </a:r>
            <a:r>
              <a:rPr lang="en-US" sz="1200" kern="1200" dirty="0" smtClean="0">
                <a:solidFill>
                  <a:schemeClr val="tx1"/>
                </a:solidFill>
                <a:effectLst/>
                <a:latin typeface="+mn-lt"/>
                <a:ea typeface="+mn-ea"/>
                <a:cs typeface="+mn-cs"/>
              </a:rPr>
              <a:t> Pharmacy, </a:t>
            </a:r>
            <a:r>
              <a:rPr lang="en-US" sz="1200" kern="1200" dirty="0" err="1" smtClean="0">
                <a:solidFill>
                  <a:schemeClr val="tx1"/>
                </a:solidFill>
                <a:effectLst/>
                <a:latin typeface="+mn-lt"/>
                <a:ea typeface="+mn-ea"/>
                <a:cs typeface="+mn-cs"/>
              </a:rPr>
              <a:t>Jambo</a:t>
            </a:r>
            <a:r>
              <a:rPr lang="en-US" sz="1200" kern="1200" dirty="0" smtClean="0">
                <a:solidFill>
                  <a:schemeClr val="tx1"/>
                </a:solidFill>
                <a:effectLst/>
                <a:latin typeface="+mn-lt"/>
                <a:ea typeface="+mn-ea"/>
                <a:cs typeface="+mn-cs"/>
              </a:rPr>
              <a:t> Shop, My </a:t>
            </a:r>
            <a:r>
              <a:rPr lang="en-US" sz="1200" kern="1200" dirty="0" err="1" smtClean="0">
                <a:solidFill>
                  <a:schemeClr val="tx1"/>
                </a:solidFill>
                <a:effectLst/>
                <a:latin typeface="+mn-lt"/>
                <a:ea typeface="+mn-ea"/>
                <a:cs typeface="+mn-cs"/>
              </a:rPr>
              <a:t>Dawa</a:t>
            </a:r>
            <a:r>
              <a:rPr lang="en-US" sz="1200" kern="1200" dirty="0" smtClean="0">
                <a:solidFill>
                  <a:schemeClr val="tx1"/>
                </a:solidFill>
                <a:effectLst/>
                <a:latin typeface="+mn-lt"/>
                <a:ea typeface="+mn-ea"/>
                <a:cs typeface="+mn-cs"/>
              </a:rPr>
              <a:t>, Pharmacy Direct and Uber Eats to a large extent has conformed to the requirements of section 24A(7) of the Act on the terms to be comprised between a supplier and purchasing undertaking which include the terms of payment; the payment date; the interest rate payable on late payment; the conditions for termination and dispute resolution mechanisms  which are discussed below:</a:t>
            </a:r>
            <a:endParaRPr lang="en-US" dirty="0"/>
          </a:p>
        </p:txBody>
      </p:sp>
      <p:sp>
        <p:nvSpPr>
          <p:cNvPr id="4" name="Slide Number Placeholder 3"/>
          <p:cNvSpPr>
            <a:spLocks noGrp="1"/>
          </p:cNvSpPr>
          <p:nvPr>
            <p:ph type="sldNum" sz="quarter" idx="10"/>
          </p:nvPr>
        </p:nvSpPr>
        <p:spPr/>
        <p:txBody>
          <a:bodyPr/>
          <a:lstStyle/>
          <a:p>
            <a:pPr>
              <a:defRPr/>
            </a:pPr>
            <a:fld id="{A052C459-54F2-46E8-97D9-B962309FDED1}" type="slidenum">
              <a:rPr lang="en-US" altLang="en-US" smtClean="0"/>
              <a:pPr>
                <a:defRPr/>
              </a:pPr>
              <a:t>7</a:t>
            </a:fld>
            <a:endParaRPr lang="en-US" altLang="en-US"/>
          </a:p>
        </p:txBody>
      </p:sp>
    </p:spTree>
    <p:extLst>
      <p:ext uri="{BB962C8B-B14F-4D97-AF65-F5344CB8AC3E}">
        <p14:creationId xmlns:p14="http://schemas.microsoft.com/office/powerpoint/2010/main" val="3040100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3887" indent="-514350" algn="just">
              <a:buFont typeface="+mj-lt"/>
              <a:buAutoNum type="alphaLcParenR"/>
            </a:pPr>
            <a:r>
              <a:rPr lang="en-US" sz="1200" dirty="0" smtClean="0">
                <a:latin typeface="Palatino Linotype" panose="02040502050505030304" pitchFamily="18" charset="0"/>
              </a:rPr>
              <a:t>the nature and determination of contract terms between the concerned undertaking;</a:t>
            </a:r>
          </a:p>
          <a:p>
            <a:pPr marL="623887" indent="-514350" algn="just">
              <a:buFont typeface="+mj-lt"/>
              <a:buAutoNum type="alphaLcParenR"/>
            </a:pPr>
            <a:r>
              <a:rPr lang="en-US" sz="1200" dirty="0" smtClean="0">
                <a:latin typeface="Palatino Linotype" panose="02040502050505030304" pitchFamily="18" charset="0"/>
              </a:rPr>
              <a:t>  the payment requested for access infrastructure; and </a:t>
            </a:r>
          </a:p>
          <a:p>
            <a:pPr marL="623887" indent="-514350" algn="just">
              <a:buFont typeface="+mj-lt"/>
              <a:buAutoNum type="alphaLcParenR"/>
            </a:pPr>
            <a:r>
              <a:rPr lang="en-US" sz="1200" dirty="0" smtClean="0">
                <a:latin typeface="Palatino Linotype" panose="02040502050505030304" pitchFamily="18" charset="0"/>
              </a:rPr>
              <a:t>  the price paid to suppliers.</a:t>
            </a:r>
          </a:p>
          <a:p>
            <a:endParaRPr lang="en-US" dirty="0"/>
          </a:p>
        </p:txBody>
      </p:sp>
      <p:sp>
        <p:nvSpPr>
          <p:cNvPr id="4" name="Slide Number Placeholder 3"/>
          <p:cNvSpPr>
            <a:spLocks noGrp="1"/>
          </p:cNvSpPr>
          <p:nvPr>
            <p:ph type="sldNum" sz="quarter" idx="10"/>
          </p:nvPr>
        </p:nvSpPr>
        <p:spPr/>
        <p:txBody>
          <a:bodyPr/>
          <a:lstStyle/>
          <a:p>
            <a:pPr>
              <a:defRPr/>
            </a:pPr>
            <a:fld id="{A052C459-54F2-46E8-97D9-B962309FDED1}" type="slidenum">
              <a:rPr lang="en-US" altLang="en-US" smtClean="0"/>
              <a:pPr>
                <a:defRPr/>
              </a:pPr>
              <a:t>9</a:t>
            </a:fld>
            <a:endParaRPr lang="en-US" altLang="en-US"/>
          </a:p>
        </p:txBody>
      </p:sp>
    </p:spTree>
    <p:extLst>
      <p:ext uri="{BB962C8B-B14F-4D97-AF65-F5344CB8AC3E}">
        <p14:creationId xmlns:p14="http://schemas.microsoft.com/office/powerpoint/2010/main" val="1768337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F109F55-968B-4899-BDBE-037B031178AF}" type="datetime1">
              <a:rPr lang="en-US"/>
              <a:pPr>
                <a:defRPr/>
              </a:pPr>
              <a:t>3/27/2024</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4C65EEF2-8AFE-40F2-9B0B-DF78C7AA68F3}" type="slidenum">
              <a:rPr lang="en-US" altLang="en-US"/>
              <a:pPr>
                <a:defRPr/>
              </a:pPr>
              <a:t>‹#›</a:t>
            </a:fld>
            <a:endParaRPr lang="en-US" altLang="en-US"/>
          </a:p>
        </p:txBody>
      </p:sp>
    </p:spTree>
    <p:extLst>
      <p:ext uri="{BB962C8B-B14F-4D97-AF65-F5344CB8AC3E}">
        <p14:creationId xmlns:p14="http://schemas.microsoft.com/office/powerpoint/2010/main" val="1343368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DC7B19A9-D7DF-47B1-9FA5-2E93EA7A900C}" type="datetime1">
              <a:rPr lang="en-US"/>
              <a:pPr>
                <a:defRPr/>
              </a:pPr>
              <a:t>3/27/2024</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B39204BC-1D23-4CBF-8799-7D897039363B}" type="slidenum">
              <a:rPr lang="en-US" altLang="en-US"/>
              <a:pPr>
                <a:defRPr/>
              </a:pPr>
              <a:t>‹#›</a:t>
            </a:fld>
            <a:endParaRPr lang="en-US" altLang="en-US"/>
          </a:p>
        </p:txBody>
      </p:sp>
    </p:spTree>
    <p:extLst>
      <p:ext uri="{BB962C8B-B14F-4D97-AF65-F5344CB8AC3E}">
        <p14:creationId xmlns:p14="http://schemas.microsoft.com/office/powerpoint/2010/main" val="3703406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AFCC4A8C-1C3F-48EC-835A-4F6C80F571CB}" type="datetime1">
              <a:rPr lang="en-US"/>
              <a:pPr>
                <a:defRPr/>
              </a:pPr>
              <a:t>3/27/2024</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7F5808F2-B52C-4B6C-BD54-3C99B84EE4EA}" type="slidenum">
              <a:rPr lang="en-US" altLang="en-US"/>
              <a:pPr>
                <a:defRPr/>
              </a:pPr>
              <a:t>‹#›</a:t>
            </a:fld>
            <a:endParaRPr lang="en-US" altLang="en-US"/>
          </a:p>
        </p:txBody>
      </p:sp>
    </p:spTree>
    <p:extLst>
      <p:ext uri="{BB962C8B-B14F-4D97-AF65-F5344CB8AC3E}">
        <p14:creationId xmlns:p14="http://schemas.microsoft.com/office/powerpoint/2010/main" val="1839638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94E883-58A4-4071-B059-5DF23425B5B2}" type="slidenum">
              <a:rPr lang="en-US" altLang="en-US"/>
              <a:pPr>
                <a:defRPr/>
              </a:pPr>
              <a:t>‹#›</a:t>
            </a:fld>
            <a:endParaRPr lang="en-US" altLang="en-US"/>
          </a:p>
        </p:txBody>
      </p:sp>
    </p:spTree>
    <p:extLst>
      <p:ext uri="{BB962C8B-B14F-4D97-AF65-F5344CB8AC3E}">
        <p14:creationId xmlns:p14="http://schemas.microsoft.com/office/powerpoint/2010/main" val="1266713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0B422B-EF71-4E57-82AF-A0FF9213BC2D}" type="slidenum">
              <a:rPr lang="en-US" altLang="en-US"/>
              <a:pPr>
                <a:defRPr/>
              </a:pPr>
              <a:t>‹#›</a:t>
            </a:fld>
            <a:endParaRPr lang="en-US" altLang="en-US"/>
          </a:p>
        </p:txBody>
      </p:sp>
    </p:spTree>
    <p:extLst>
      <p:ext uri="{BB962C8B-B14F-4D97-AF65-F5344CB8AC3E}">
        <p14:creationId xmlns:p14="http://schemas.microsoft.com/office/powerpoint/2010/main" val="39864263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34B288-E806-40F0-A8AB-B0068C100B2F}" type="slidenum">
              <a:rPr lang="en-US" altLang="en-US"/>
              <a:pPr>
                <a:defRPr/>
              </a:pPr>
              <a:t>‹#›</a:t>
            </a:fld>
            <a:endParaRPr lang="en-US" altLang="en-US"/>
          </a:p>
        </p:txBody>
      </p:sp>
    </p:spTree>
    <p:extLst>
      <p:ext uri="{BB962C8B-B14F-4D97-AF65-F5344CB8AC3E}">
        <p14:creationId xmlns:p14="http://schemas.microsoft.com/office/powerpoint/2010/main" val="77651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486720-C1B4-4CAA-B217-7136521AFA26}" type="slidenum">
              <a:rPr lang="en-US" altLang="en-US"/>
              <a:pPr>
                <a:defRPr/>
              </a:pPr>
              <a:t>‹#›</a:t>
            </a:fld>
            <a:endParaRPr lang="en-US" altLang="en-US"/>
          </a:p>
        </p:txBody>
      </p:sp>
    </p:spTree>
    <p:extLst>
      <p:ext uri="{BB962C8B-B14F-4D97-AF65-F5344CB8AC3E}">
        <p14:creationId xmlns:p14="http://schemas.microsoft.com/office/powerpoint/2010/main" val="4124778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C2AA22B-8DC6-4251-A144-96362842F662}" type="slidenum">
              <a:rPr lang="en-US" altLang="en-US"/>
              <a:pPr>
                <a:defRPr/>
              </a:pPr>
              <a:t>‹#›</a:t>
            </a:fld>
            <a:endParaRPr lang="en-US" altLang="en-US"/>
          </a:p>
        </p:txBody>
      </p:sp>
    </p:spTree>
    <p:extLst>
      <p:ext uri="{BB962C8B-B14F-4D97-AF65-F5344CB8AC3E}">
        <p14:creationId xmlns:p14="http://schemas.microsoft.com/office/powerpoint/2010/main" val="1132604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E4BF9A4-00A9-4560-BBFC-6B940849E273}" type="slidenum">
              <a:rPr lang="en-US" altLang="en-US"/>
              <a:pPr>
                <a:defRPr/>
              </a:pPr>
              <a:t>‹#›</a:t>
            </a:fld>
            <a:endParaRPr lang="en-US" altLang="en-US"/>
          </a:p>
        </p:txBody>
      </p:sp>
    </p:spTree>
    <p:extLst>
      <p:ext uri="{BB962C8B-B14F-4D97-AF65-F5344CB8AC3E}">
        <p14:creationId xmlns:p14="http://schemas.microsoft.com/office/powerpoint/2010/main" val="2670979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285C141-1AE7-4074-A98F-A89D8262220F}" type="slidenum">
              <a:rPr lang="en-US" altLang="en-US"/>
              <a:pPr>
                <a:defRPr/>
              </a:pPr>
              <a:t>‹#›</a:t>
            </a:fld>
            <a:endParaRPr lang="en-US" altLang="en-US"/>
          </a:p>
        </p:txBody>
      </p:sp>
    </p:spTree>
    <p:extLst>
      <p:ext uri="{BB962C8B-B14F-4D97-AF65-F5344CB8AC3E}">
        <p14:creationId xmlns:p14="http://schemas.microsoft.com/office/powerpoint/2010/main" val="3304949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2E51A7E-D6C4-41DE-B8A2-246BF32BF1E3}" type="slidenum">
              <a:rPr lang="en-US" altLang="en-US"/>
              <a:pPr>
                <a:defRPr/>
              </a:pPr>
              <a:t>‹#›</a:t>
            </a:fld>
            <a:endParaRPr lang="en-US" altLang="en-US"/>
          </a:p>
        </p:txBody>
      </p:sp>
    </p:spTree>
    <p:extLst>
      <p:ext uri="{BB962C8B-B14F-4D97-AF65-F5344CB8AC3E}">
        <p14:creationId xmlns:p14="http://schemas.microsoft.com/office/powerpoint/2010/main" val="2325288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B4500544-64AE-4DEA-B037-D272CB867989}" type="datetime1">
              <a:rPr lang="en-US"/>
              <a:pPr>
                <a:defRPr/>
              </a:pPr>
              <a:t>3/27/2024</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0755E2FC-01D3-4BF4-9CCB-14899FC65780}" type="slidenum">
              <a:rPr lang="en-US" altLang="en-US"/>
              <a:pPr>
                <a:defRPr/>
              </a:pPr>
              <a:t>‹#›</a:t>
            </a:fld>
            <a:endParaRPr lang="en-US" altLang="en-US"/>
          </a:p>
        </p:txBody>
      </p:sp>
    </p:spTree>
    <p:extLst>
      <p:ext uri="{BB962C8B-B14F-4D97-AF65-F5344CB8AC3E}">
        <p14:creationId xmlns:p14="http://schemas.microsoft.com/office/powerpoint/2010/main" val="34902376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9EABA3C-894C-4517-9D8B-3BC4BC5334C6}" type="slidenum">
              <a:rPr lang="en-US" altLang="en-US"/>
              <a:pPr>
                <a:defRPr/>
              </a:pPr>
              <a:t>‹#›</a:t>
            </a:fld>
            <a:endParaRPr lang="en-US" altLang="en-US"/>
          </a:p>
        </p:txBody>
      </p:sp>
    </p:spTree>
    <p:extLst>
      <p:ext uri="{BB962C8B-B14F-4D97-AF65-F5344CB8AC3E}">
        <p14:creationId xmlns:p14="http://schemas.microsoft.com/office/powerpoint/2010/main" val="6388065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2EFFCA-1D64-4002-A5B6-237D3A61B790}" type="slidenum">
              <a:rPr lang="en-US" altLang="en-US"/>
              <a:pPr>
                <a:defRPr/>
              </a:pPr>
              <a:t>‹#›</a:t>
            </a:fld>
            <a:endParaRPr lang="en-US" altLang="en-US"/>
          </a:p>
        </p:txBody>
      </p:sp>
    </p:spTree>
    <p:extLst>
      <p:ext uri="{BB962C8B-B14F-4D97-AF65-F5344CB8AC3E}">
        <p14:creationId xmlns:p14="http://schemas.microsoft.com/office/powerpoint/2010/main" val="11746074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F93253-F80F-4FB6-8ED7-8EA2A268D9DB}" type="slidenum">
              <a:rPr lang="en-US" altLang="en-US"/>
              <a:pPr>
                <a:defRPr/>
              </a:pPr>
              <a:t>‹#›</a:t>
            </a:fld>
            <a:endParaRPr lang="en-US" altLang="en-US"/>
          </a:p>
        </p:txBody>
      </p:sp>
    </p:spTree>
    <p:extLst>
      <p:ext uri="{BB962C8B-B14F-4D97-AF65-F5344CB8AC3E}">
        <p14:creationId xmlns:p14="http://schemas.microsoft.com/office/powerpoint/2010/main" val="3263794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D5B81823-03C9-4949-8055-B2B4C269B3BF}" type="datetime1">
              <a:rPr lang="en-US"/>
              <a:pPr>
                <a:defRPr/>
              </a:pPr>
              <a:t>3/27/2024</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7A40C437-9A1C-441E-A322-90EF537102F1}" type="slidenum">
              <a:rPr lang="en-US" altLang="en-US"/>
              <a:pPr>
                <a:defRPr/>
              </a:pPr>
              <a:t>‹#›</a:t>
            </a:fld>
            <a:endParaRPr lang="en-US" altLang="en-US"/>
          </a:p>
        </p:txBody>
      </p:sp>
    </p:spTree>
    <p:extLst>
      <p:ext uri="{BB962C8B-B14F-4D97-AF65-F5344CB8AC3E}">
        <p14:creationId xmlns:p14="http://schemas.microsoft.com/office/powerpoint/2010/main" val="217041729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C222C261-DE7D-4FC7-A0D3-18FE55158FD5}" type="datetime1">
              <a:rPr lang="en-US"/>
              <a:pPr>
                <a:defRPr/>
              </a:pPr>
              <a:t>3/27/2024</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AFB1C254-E796-406E-B571-8EC12EE16443}" type="slidenum">
              <a:rPr lang="en-US" altLang="en-US"/>
              <a:pPr>
                <a:defRPr/>
              </a:pPr>
              <a:t>‹#›</a:t>
            </a:fld>
            <a:endParaRPr lang="en-US" altLang="en-US"/>
          </a:p>
        </p:txBody>
      </p:sp>
    </p:spTree>
    <p:extLst>
      <p:ext uri="{BB962C8B-B14F-4D97-AF65-F5344CB8AC3E}">
        <p14:creationId xmlns:p14="http://schemas.microsoft.com/office/powerpoint/2010/main" val="174787337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73B7F12C-90AD-43A2-881C-2B5FDADBF7EA}" type="datetime1">
              <a:rPr lang="en-US"/>
              <a:pPr>
                <a:defRPr/>
              </a:pPr>
              <a:t>3/27/2024</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529D4EB6-0E57-4424-8833-86688E80CC6A}" type="slidenum">
              <a:rPr lang="en-US" altLang="en-US"/>
              <a:pPr>
                <a:defRPr/>
              </a:pPr>
              <a:t>‹#›</a:t>
            </a:fld>
            <a:endParaRPr lang="en-US" altLang="en-US"/>
          </a:p>
        </p:txBody>
      </p:sp>
    </p:spTree>
    <p:extLst>
      <p:ext uri="{BB962C8B-B14F-4D97-AF65-F5344CB8AC3E}">
        <p14:creationId xmlns:p14="http://schemas.microsoft.com/office/powerpoint/2010/main" val="6911105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7D7C6CF6-1CFF-44AA-A5B6-CFE0BB35D990}" type="datetime1">
              <a:rPr lang="en-US"/>
              <a:pPr>
                <a:defRPr/>
              </a:pPr>
              <a:t>3/27/2024</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F2663652-23D5-4119-803E-37F69370564A}" type="slidenum">
              <a:rPr lang="en-US" altLang="en-US"/>
              <a:pPr>
                <a:defRPr/>
              </a:pPr>
              <a:t>‹#›</a:t>
            </a:fld>
            <a:endParaRPr lang="en-US" altLang="en-US"/>
          </a:p>
        </p:txBody>
      </p:sp>
    </p:spTree>
    <p:extLst>
      <p:ext uri="{BB962C8B-B14F-4D97-AF65-F5344CB8AC3E}">
        <p14:creationId xmlns:p14="http://schemas.microsoft.com/office/powerpoint/2010/main" val="1481657323"/>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B09157E-1D8A-4308-8C18-929CC5FDF312}" type="datetime1">
              <a:rPr lang="en-US"/>
              <a:pPr>
                <a:defRPr/>
              </a:pPr>
              <a:t>3/27/2024</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Vision:"A Kenyan  economy with globally efficient markets and enhanced consumer welfare for shared Prosperity"</a:t>
            </a:r>
          </a:p>
        </p:txBody>
      </p:sp>
      <p:sp>
        <p:nvSpPr>
          <p:cNvPr id="4" name="Slide Number Placeholder 17"/>
          <p:cNvSpPr>
            <a:spLocks noGrp="1"/>
          </p:cNvSpPr>
          <p:nvPr>
            <p:ph type="sldNum" sz="quarter" idx="12"/>
          </p:nvPr>
        </p:nvSpPr>
        <p:spPr/>
        <p:txBody>
          <a:bodyPr/>
          <a:lstStyle>
            <a:lvl1pPr>
              <a:defRPr/>
            </a:lvl1pPr>
          </a:lstStyle>
          <a:p>
            <a:pPr>
              <a:defRPr/>
            </a:pPr>
            <a:fld id="{58081898-E6C4-4A8B-A994-77CD027CE407}" type="slidenum">
              <a:rPr lang="en-US" altLang="en-US"/>
              <a:pPr>
                <a:defRPr/>
              </a:pPr>
              <a:t>‹#›</a:t>
            </a:fld>
            <a:endParaRPr lang="en-US" altLang="en-US"/>
          </a:p>
        </p:txBody>
      </p:sp>
    </p:spTree>
    <p:extLst>
      <p:ext uri="{BB962C8B-B14F-4D97-AF65-F5344CB8AC3E}">
        <p14:creationId xmlns:p14="http://schemas.microsoft.com/office/powerpoint/2010/main" val="160370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6BE762C1-8759-4F93-8063-49B475CCCE13}" type="datetime1">
              <a:rPr lang="en-US"/>
              <a:pPr>
                <a:defRPr/>
              </a:pPr>
              <a:t>3/27/2024</a:t>
            </a:fld>
            <a:endParaRPr lang="en-US" dirty="0"/>
          </a:p>
        </p:txBody>
      </p:sp>
      <p:sp>
        <p:nvSpPr>
          <p:cNvPr id="6" name="Footer Placeholder 5"/>
          <p:cNvSpPr>
            <a:spLocks noGrp="1"/>
          </p:cNvSpPr>
          <p:nvPr>
            <p:ph type="ftr" sz="quarter" idx="11"/>
          </p:nvPr>
        </p:nvSpPr>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4E987BD4-CA54-481A-BF59-BA81D50DC122}" type="slidenum">
              <a:rPr lang="en-US" altLang="en-US"/>
              <a:pPr>
                <a:defRPr/>
              </a:pPr>
              <a:t>‹#›</a:t>
            </a:fld>
            <a:endParaRPr lang="en-US" altLang="en-US"/>
          </a:p>
        </p:txBody>
      </p:sp>
    </p:spTree>
    <p:extLst>
      <p:ext uri="{BB962C8B-B14F-4D97-AF65-F5344CB8AC3E}">
        <p14:creationId xmlns:p14="http://schemas.microsoft.com/office/powerpoint/2010/main" val="378640068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230ABD9A-B59E-45D6-B55F-277D7DFE1A0F}" type="datetime1">
              <a:rPr lang="en-US"/>
              <a:pPr>
                <a:defRPr/>
              </a:pPr>
              <a:t>3/27/2024</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83D53109-BDE9-44AD-AC00-345C23436E1A}" type="slidenum">
              <a:rPr lang="en-US" altLang="en-US"/>
              <a:pPr>
                <a:defRPr/>
              </a:pPr>
              <a:t>‹#›</a:t>
            </a:fld>
            <a:endParaRPr lang="en-US" altLang="en-US"/>
          </a:p>
        </p:txBody>
      </p:sp>
    </p:spTree>
    <p:extLst>
      <p:ext uri="{BB962C8B-B14F-4D97-AF65-F5344CB8AC3E}">
        <p14:creationId xmlns:p14="http://schemas.microsoft.com/office/powerpoint/2010/main" val="231824485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GB"/>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00B5B1C6-630C-412D-A9FF-3D61E549F625}" type="datetime1">
              <a:rPr lang="en-US"/>
              <a:pPr>
                <a:defRPr/>
              </a:pPr>
              <a:t>3/27/2024</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r>
              <a:rPr lang="en-US"/>
              <a:t>Vision:"A Kenyan  economy with globally efficient markets and enhanced consumer welfare for shared Prosperity"</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5490C4B4-1607-4977-A0E7-621C3EAC857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86" r:id="rId1"/>
    <p:sldLayoutId id="2147484371" r:id="rId2"/>
    <p:sldLayoutId id="2147484387" r:id="rId3"/>
    <p:sldLayoutId id="2147484388" r:id="rId4"/>
    <p:sldLayoutId id="2147484389" r:id="rId5"/>
    <p:sldLayoutId id="2147484390" r:id="rId6"/>
    <p:sldLayoutId id="2147484372" r:id="rId7"/>
    <p:sldLayoutId id="2147484391" r:id="rId8"/>
    <p:sldLayoutId id="2147484392" r:id="rId9"/>
    <p:sldLayoutId id="2147484373" r:id="rId10"/>
    <p:sldLayoutId id="2147484374"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3/27/2024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CCF7FDCE-9E54-47E9-92E7-05D8D4688B3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75" r:id="rId1"/>
    <p:sldLayoutId id="2147484376" r:id="rId2"/>
    <p:sldLayoutId id="2147484377" r:id="rId3"/>
    <p:sldLayoutId id="2147484378" r:id="rId4"/>
    <p:sldLayoutId id="2147484379" r:id="rId5"/>
    <p:sldLayoutId id="2147484380" r:id="rId6"/>
    <p:sldLayoutId id="2147484381" r:id="rId7"/>
    <p:sldLayoutId id="2147484382" r:id="rId8"/>
    <p:sldLayoutId id="2147484383" r:id="rId9"/>
    <p:sldLayoutId id="2147484384" r:id="rId10"/>
    <p:sldLayoutId id="214748438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hyperlink" Target="https://www.google.co.ke/url?sa=i&amp;rct=j&amp;q=&amp;esrc=s&amp;source=images&amp;cd=&amp;cad=rja&amp;uact=8&amp;ved=2ahUKEwi_jMz_qIXjAhWKERQKHT0tDlAQjRx6BAgBEAU&amp;url=/url?sa%3Di%26rct%3Dj%26q%3D%26esrc%3Ds%26source%3Dimages%26cd%3D%26ved%3D%26url%3Dhttps://visitcripplecreek.com/event/cripple-creeks-4th-july-celebration/%26psig%3DAOvVaw01g4pyNSsOyvGrOppFip-C%26ust%3D1561575681670826&amp;psig=AOvVaw01g4pyNSsOyvGrOppFip-C&amp;ust=1561575681670826"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ubtitle 2"/>
          <p:cNvSpPr>
            <a:spLocks noGrp="1"/>
          </p:cNvSpPr>
          <p:nvPr>
            <p:ph type="subTitle" idx="1"/>
          </p:nvPr>
        </p:nvSpPr>
        <p:spPr>
          <a:xfrm>
            <a:off x="765279" y="4267200"/>
            <a:ext cx="7772400" cy="847724"/>
          </a:xfrm>
        </p:spPr>
        <p:txBody>
          <a:bodyPr/>
          <a:lstStyle/>
          <a:p>
            <a:pPr marR="0" algn="ctr"/>
            <a:endParaRPr lang="en-US" sz="2800" dirty="0" smtClean="0">
              <a:latin typeface="Palatino Linotype" panose="02040502050505030304" pitchFamily="18" charset="0"/>
            </a:endParaRPr>
          </a:p>
          <a:p>
            <a:pPr marR="0" algn="ctr"/>
            <a:r>
              <a:rPr lang="en-US" sz="2800" dirty="0" smtClean="0">
                <a:latin typeface="Palatino Linotype" panose="02040502050505030304" pitchFamily="18" charset="0"/>
              </a:rPr>
              <a:t> </a:t>
            </a:r>
          </a:p>
          <a:p>
            <a:pPr marR="0" algn="ctr"/>
            <a:endParaRPr lang="en-US" sz="2800" dirty="0" smtClean="0">
              <a:latin typeface="Palatino Linotype" panose="02040502050505030304" pitchFamily="18" charset="0"/>
            </a:endParaRPr>
          </a:p>
          <a:p>
            <a:pPr marR="0" algn="ctr"/>
            <a:endParaRPr lang="en-US" altLang="en-US" sz="1600" dirty="0">
              <a:solidFill>
                <a:srgbClr val="FF0000"/>
              </a:solidFill>
              <a:latin typeface="Palatino Linotype" panose="02040502050505030304" pitchFamily="18" charset="0"/>
            </a:endParaRPr>
          </a:p>
        </p:txBody>
      </p:sp>
      <p:sp>
        <p:nvSpPr>
          <p:cNvPr id="1126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sp>
        <p:nvSpPr>
          <p:cNvPr id="11268" name="Rectangle 5"/>
          <p:cNvSpPr>
            <a:spLocks noChangeArrowheads="1"/>
          </p:cNvSpPr>
          <p:nvPr/>
        </p:nvSpPr>
        <p:spPr bwMode="auto">
          <a:xfrm>
            <a:off x="533400" y="5943600"/>
            <a:ext cx="838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dirty="0">
                <a:latin typeface="Palatino Linotype" panose="02040502050505030304" pitchFamily="18" charset="0"/>
              </a:rPr>
              <a:t>"A Kenyan  economy with globally efficient markets and enhanced consumer welfare for shared Prosperity"</a:t>
            </a:r>
          </a:p>
        </p:txBody>
      </p:sp>
      <p:pic>
        <p:nvPicPr>
          <p:cNvPr id="11269" name="Picture 1"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31463"/>
            <a:ext cx="5943600" cy="298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3"/>
          <a:stretch>
            <a:fillRect/>
          </a:stretch>
        </p:blipFill>
        <p:spPr>
          <a:xfrm>
            <a:off x="7974221" y="5943600"/>
            <a:ext cx="1126917" cy="764232"/>
          </a:xfrm>
          <a:prstGeom prst="rect">
            <a:avLst/>
          </a:prstGeom>
        </p:spPr>
      </p:pic>
      <p:sp>
        <p:nvSpPr>
          <p:cNvPr id="8" name="AutoShape 11" descr="Image result for celebration">
            <a:hlinkClick r:id="rId4"/>
          </p:cNvPr>
          <p:cNvSpPr>
            <a:spLocks noChangeAspect="1" noChangeArrowheads="1"/>
          </p:cNvSpPr>
          <p:nvPr/>
        </p:nvSpPr>
        <p:spPr bwMode="auto">
          <a:xfrm>
            <a:off x="457199" y="4029035"/>
            <a:ext cx="8534401" cy="1112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endParaRPr lang="en-US" altLang="en-US" sz="2000" b="1" dirty="0" smtClean="0">
              <a:latin typeface="Palatino Linotype" panose="02040502050505030304" pitchFamily="18" charset="0"/>
            </a:endParaRPr>
          </a:p>
          <a:p>
            <a:pPr algn="ctr"/>
            <a:endParaRPr lang="en-US" altLang="en-US" sz="2000" b="1" dirty="0" smtClean="0">
              <a:latin typeface="Palatino Linotype" panose="02040502050505030304" pitchFamily="18" charset="0"/>
            </a:endParaRPr>
          </a:p>
          <a:p>
            <a:pPr algn="ctr"/>
            <a:r>
              <a:rPr lang="en-US" altLang="en-US" sz="2000" b="1" dirty="0" smtClean="0">
                <a:latin typeface="Palatino Linotype" panose="02040502050505030304" pitchFamily="18" charset="0"/>
              </a:rPr>
              <a:t>Jane W. </a:t>
            </a:r>
            <a:r>
              <a:rPr lang="en-US" altLang="en-US" sz="2000" b="1" dirty="0" err="1" smtClean="0">
                <a:latin typeface="Palatino Linotype" panose="02040502050505030304" pitchFamily="18" charset="0"/>
              </a:rPr>
              <a:t>Macharia</a:t>
            </a:r>
            <a:endParaRPr lang="en-GB" altLang="en-US" sz="2000" b="1" dirty="0">
              <a:latin typeface="Palatino Linotype" panose="02040502050505030304" pitchFamily="18" charset="0"/>
            </a:endParaRPr>
          </a:p>
        </p:txBody>
      </p:sp>
      <p:sp>
        <p:nvSpPr>
          <p:cNvPr id="9" name="AutoShape 11" descr="Image result for celebration">
            <a:hlinkClick r:id="rId4"/>
          </p:cNvPr>
          <p:cNvSpPr>
            <a:spLocks noChangeAspect="1" noChangeArrowheads="1"/>
          </p:cNvSpPr>
          <p:nvPr/>
        </p:nvSpPr>
        <p:spPr bwMode="auto">
          <a:xfrm>
            <a:off x="304799" y="439876"/>
            <a:ext cx="8534401" cy="1007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r>
              <a:rPr lang="en-US" b="1" dirty="0">
                <a:latin typeface="Palatino Linotype" panose="02040502050505030304" pitchFamily="18" charset="0"/>
              </a:rPr>
              <a:t>DIGITAL PLATFORMS SECTOR </a:t>
            </a:r>
            <a:r>
              <a:rPr lang="en-US" b="1" dirty="0" smtClean="0">
                <a:latin typeface="Palatino Linotype" panose="02040502050505030304" pitchFamily="18" charset="0"/>
              </a:rPr>
              <a:t>SCREENING- BP CONCERNS</a:t>
            </a:r>
            <a:r>
              <a:rPr lang="en-US" altLang="en-US" sz="2000" b="1" dirty="0" smtClean="0">
                <a:latin typeface="Palatino Linotype" panose="02040502050505030304" pitchFamily="18" charset="0"/>
              </a:rPr>
              <a:t> </a:t>
            </a:r>
          </a:p>
        </p:txBody>
      </p:sp>
    </p:spTree>
    <p:extLst>
      <p:ext uri="{BB962C8B-B14F-4D97-AF65-F5344CB8AC3E}">
        <p14:creationId xmlns:p14="http://schemas.microsoft.com/office/powerpoint/2010/main" val="270742353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solidFill>
                  <a:srgbClr val="996633"/>
                </a:solidFill>
                <a:latin typeface="Palatino Linotype" panose="02040502050505030304" pitchFamily="18" charset="0"/>
              </a:rPr>
              <a:t>CASE STUDY</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10</a:t>
            </a:fld>
            <a:endParaRPr lang="en-US" altLang="en-US"/>
          </a:p>
        </p:txBody>
      </p:sp>
      <p:sp>
        <p:nvSpPr>
          <p:cNvPr id="7" name="Text Box 2"/>
          <p:cNvSpPr txBox="1">
            <a:spLocks noGrp="1"/>
          </p:cNvSpPr>
          <p:nvPr>
            <p:ph idx="1"/>
          </p:nvPr>
        </p:nvSpPr>
        <p:spPr>
          <a:xfrm>
            <a:off x="457200" y="1481138"/>
            <a:ext cx="6553200" cy="4386262"/>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1400" b="1" spc="-10" dirty="0">
                <a:effectLst/>
                <a:latin typeface="Palatino Linotype" panose="02040502050505030304" pitchFamily="18" charset="0"/>
                <a:ea typeface="Calibri" panose="020F0502020204030204" pitchFamily="34" charset="0"/>
                <a:cs typeface="Times New Roman" panose="02020603050405020304" pitchFamily="18" charset="0"/>
              </a:rPr>
              <a:t>E-cart Services Kenya limited Vs Kryptonite International</a:t>
            </a:r>
            <a:endParaRPr lang="en-US" sz="14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The Authority on 18</a:t>
            </a:r>
            <a:r>
              <a:rPr lang="en-US" sz="1400" spc="-10" baseline="30000" dirty="0">
                <a:effectLst/>
                <a:latin typeface="Palatino Linotype" panose="02040502050505030304" pitchFamily="18" charset="0"/>
                <a:ea typeface="Calibri" panose="020F0502020204030204" pitchFamily="34" charset="0"/>
                <a:cs typeface="Times New Roman" panose="02020603050405020304" pitchFamily="18" charset="0"/>
              </a:rPr>
              <a:t>th</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May, 2020 a complaint against E-cart Services Kenya limited trading as </a:t>
            </a:r>
            <a:r>
              <a:rPr lang="en-US" sz="1400" spc="-10" dirty="0" err="1">
                <a:effectLst/>
                <a:latin typeface="Palatino Linotype" panose="02040502050505030304" pitchFamily="18" charset="0"/>
                <a:ea typeface="Calibri" panose="020F0502020204030204" pitchFamily="34" charset="0"/>
                <a:cs typeface="Times New Roman" panose="02020603050405020304" pitchFamily="18" charset="0"/>
              </a:rPr>
              <a:t>Jumia</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Kenya by Kryptonite International of delayed payment without justifiable reason. The Authority assessed whether the online trading platform is a purchaser as required under Section 2 and 24A of the Act and established this to not be the case since there was no purchase of goods or services by </a:t>
            </a:r>
            <a:r>
              <a:rPr lang="en-US" sz="1400" spc="-10" dirty="0" err="1">
                <a:effectLst/>
                <a:latin typeface="Palatino Linotype" panose="02040502050505030304" pitchFamily="18" charset="0"/>
                <a:ea typeface="Calibri" panose="020F0502020204030204" pitchFamily="34" charset="0"/>
                <a:cs typeface="Times New Roman" panose="02020603050405020304" pitchFamily="18" charset="0"/>
              </a:rPr>
              <a:t>Jumia</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as a buyer and Kryptonite International as the seller. Therefore, the Buyer- Supplier relationship required under the Act does not exist</a:t>
            </a:r>
            <a:endParaRPr lang="en-US" sz="14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400" b="1" spc="-10" dirty="0">
                <a:effectLst/>
                <a:latin typeface="Palatino Linotype" panose="02040502050505030304" pitchFamily="18" charset="0"/>
                <a:ea typeface="Calibri" panose="020F0502020204030204" pitchFamily="34" charset="0"/>
                <a:cs typeface="Times New Roman" panose="02020603050405020304" pitchFamily="18" charset="0"/>
              </a:rPr>
              <a:t>E-cart Services Kenya limited Vs </a:t>
            </a:r>
            <a:r>
              <a:rPr lang="en-US" sz="1400" b="1" dirty="0">
                <a:effectLst/>
                <a:latin typeface="Palatino Linotype" panose="02040502050505030304" pitchFamily="18" charset="0"/>
                <a:ea typeface="Calibri" panose="020F0502020204030204" pitchFamily="34" charset="0"/>
                <a:cs typeface="Times New Roman" panose="02020603050405020304" pitchFamily="18" charset="0"/>
              </a:rPr>
              <a:t>Timely Options</a:t>
            </a:r>
            <a:endParaRPr lang="en-US" sz="1400" dirty="0">
              <a:effectLst/>
              <a:latin typeface="Palatino Linotype" panose="020405020505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The Authority on 4</a:t>
            </a:r>
            <a:r>
              <a:rPr lang="en-US" sz="1400" spc="-10" baseline="30000" dirty="0">
                <a:effectLst/>
                <a:latin typeface="Palatino Linotype" panose="02040502050505030304" pitchFamily="18" charset="0"/>
                <a:ea typeface="Calibri" panose="020F0502020204030204" pitchFamily="34" charset="0"/>
                <a:cs typeface="Times New Roman" panose="02020603050405020304" pitchFamily="18" charset="0"/>
              </a:rPr>
              <a:t>th</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May, 2020 a complaint against E-cart Services Kenya limited trading as </a:t>
            </a:r>
            <a:r>
              <a:rPr lang="en-US" sz="1400" spc="-10" dirty="0" err="1">
                <a:effectLst/>
                <a:latin typeface="Palatino Linotype" panose="02040502050505030304" pitchFamily="18" charset="0"/>
                <a:ea typeface="Calibri" panose="020F0502020204030204" pitchFamily="34" charset="0"/>
                <a:cs typeface="Times New Roman" panose="02020603050405020304" pitchFamily="18" charset="0"/>
              </a:rPr>
              <a:t>Jumia</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Kenya by Joel </a:t>
            </a:r>
            <a:r>
              <a:rPr lang="en-US" sz="1400" spc="-10" dirty="0" err="1">
                <a:effectLst/>
                <a:latin typeface="Palatino Linotype" panose="02040502050505030304" pitchFamily="18" charset="0"/>
                <a:ea typeface="Calibri" panose="020F0502020204030204" pitchFamily="34" charset="0"/>
                <a:cs typeface="Times New Roman" panose="02020603050405020304" pitchFamily="18" charset="0"/>
              </a:rPr>
              <a:t>Maina</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 (T/A - </a:t>
            </a:r>
            <a:r>
              <a:rPr lang="en-US" sz="1400" dirty="0">
                <a:effectLst/>
                <a:latin typeface="Palatino Linotype" panose="02040502050505030304" pitchFamily="18" charset="0"/>
                <a:ea typeface="Calibri" panose="020F0502020204030204" pitchFamily="34" charset="0"/>
                <a:cs typeface="Times New Roman" panose="02020603050405020304" pitchFamily="18" charset="0"/>
              </a:rPr>
              <a:t>Timely Options) </a:t>
            </a:r>
            <a:r>
              <a:rPr lang="en-US" sz="1400" spc="-10" dirty="0">
                <a:effectLst/>
                <a:latin typeface="Palatino Linotype" panose="02040502050505030304" pitchFamily="18" charset="0"/>
                <a:ea typeface="Calibri" panose="020F0502020204030204" pitchFamily="34" charset="0"/>
                <a:cs typeface="Times New Roman" panose="02020603050405020304" pitchFamily="18" charset="0"/>
              </a:rPr>
              <a:t>of refusal to accept delivery. </a:t>
            </a:r>
            <a:r>
              <a:rPr lang="en-US" sz="1400" dirty="0">
                <a:effectLst/>
                <a:latin typeface="Palatino Linotype" panose="02040502050505030304" pitchFamily="18" charset="0"/>
                <a:ea typeface="Calibri" panose="020F0502020204030204" pitchFamily="34" charset="0"/>
                <a:cs typeface="Times New Roman" panose="02020603050405020304" pitchFamily="18" charset="0"/>
              </a:rPr>
              <a:t>The Authority assessed whether the online trading platform </a:t>
            </a:r>
            <a:r>
              <a:rPr lang="en-US" sz="1400" dirty="0" err="1">
                <a:effectLst/>
                <a:latin typeface="Palatino Linotype" panose="02040502050505030304" pitchFamily="18" charset="0"/>
                <a:ea typeface="Calibri" panose="020F0502020204030204" pitchFamily="34" charset="0"/>
                <a:cs typeface="Times New Roman" panose="02020603050405020304" pitchFamily="18" charset="0"/>
              </a:rPr>
              <a:t>Jumia</a:t>
            </a:r>
            <a:r>
              <a:rPr lang="en-US" sz="1400" dirty="0">
                <a:effectLst/>
                <a:latin typeface="Palatino Linotype" panose="02040502050505030304" pitchFamily="18" charset="0"/>
                <a:ea typeface="Calibri" panose="020F0502020204030204" pitchFamily="34" charset="0"/>
                <a:cs typeface="Times New Roman" panose="02020603050405020304" pitchFamily="18" charset="0"/>
              </a:rPr>
              <a:t> Kenya is a purchaser as required by Sections 2 and 24A of the Act and established this to not be the case since there was no purchase of goods or services with </a:t>
            </a:r>
            <a:r>
              <a:rPr lang="en-US" sz="1400" dirty="0" err="1">
                <a:effectLst/>
                <a:latin typeface="Palatino Linotype" panose="02040502050505030304" pitchFamily="18" charset="0"/>
                <a:ea typeface="Calibri" panose="020F0502020204030204" pitchFamily="34" charset="0"/>
                <a:cs typeface="Times New Roman" panose="02020603050405020304" pitchFamily="18" charset="0"/>
              </a:rPr>
              <a:t>Jumia</a:t>
            </a:r>
            <a:r>
              <a:rPr lang="en-US" sz="1400" dirty="0">
                <a:effectLst/>
                <a:latin typeface="Palatino Linotype" panose="02040502050505030304" pitchFamily="18" charset="0"/>
                <a:ea typeface="Calibri" panose="020F0502020204030204" pitchFamily="34" charset="0"/>
                <a:cs typeface="Times New Roman" panose="02020603050405020304" pitchFamily="18" charset="0"/>
              </a:rPr>
              <a:t> as buyer and Timely Options as seller</a:t>
            </a:r>
          </a:p>
          <a:p>
            <a:pPr>
              <a:lnSpc>
                <a:spcPct val="107000"/>
              </a:lnSpc>
              <a:spcAft>
                <a:spcPts val="800"/>
              </a:spcAft>
            </a:pPr>
            <a:endParaRPr lang="en-US" sz="1200" dirty="0">
              <a:effectLst/>
              <a:latin typeface="Palatino Linotype" panose="02040502050505030304" pitchFamily="18"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7086600" y="2057400"/>
            <a:ext cx="2035277" cy="1981200"/>
          </a:xfrm>
          <a:prstGeom prst="rect">
            <a:avLst/>
          </a:prstGeom>
        </p:spPr>
      </p:pic>
    </p:spTree>
    <p:extLst>
      <p:ext uri="{BB962C8B-B14F-4D97-AF65-F5344CB8AC3E}">
        <p14:creationId xmlns:p14="http://schemas.microsoft.com/office/powerpoint/2010/main" val="1273947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0162" lvl="1" indent="-285750" algn="just">
              <a:spcBef>
                <a:spcPts val="0"/>
              </a:spcBef>
              <a:spcAft>
                <a:spcPts val="0"/>
              </a:spcAft>
              <a:buSzPct val="68000"/>
              <a:buFont typeface="Wingdings" panose="05000000000000000000" pitchFamily="2" charset="2"/>
              <a:buChar char="q"/>
            </a:pPr>
            <a:endParaRPr lang="en-US" sz="1800" dirty="0" smtClean="0">
              <a:latin typeface="Palatino Linotype" panose="02040502050505030304" pitchFamily="18" charset="0"/>
            </a:endParaRPr>
          </a:p>
          <a:p>
            <a:pPr marL="30162" lvl="1" indent="-285750" algn="just">
              <a:spcBef>
                <a:spcPts val="0"/>
              </a:spcBef>
              <a:spcAft>
                <a:spcPts val="0"/>
              </a:spcAft>
              <a:buSzPct val="68000"/>
              <a:buFont typeface="Wingdings" panose="05000000000000000000" pitchFamily="2" charset="2"/>
              <a:buChar char="q"/>
            </a:pPr>
            <a:r>
              <a:rPr lang="en-US" sz="2400" dirty="0" smtClean="0">
                <a:latin typeface="Palatino Linotype" panose="02040502050505030304" pitchFamily="18" charset="0"/>
              </a:rPr>
              <a:t>The Act to be expanded to include Abuse </a:t>
            </a:r>
            <a:r>
              <a:rPr lang="en-US" sz="2400" dirty="0">
                <a:latin typeface="Palatino Linotype" panose="02040502050505030304" pitchFamily="18" charset="0"/>
              </a:rPr>
              <a:t>of a Superior Bargaining Position </a:t>
            </a:r>
            <a:r>
              <a:rPr lang="en-US" sz="2400" dirty="0" smtClean="0">
                <a:latin typeface="Palatino Linotype" panose="02040502050505030304" pitchFamily="18" charset="0"/>
              </a:rPr>
              <a:t>which is separately </a:t>
            </a:r>
            <a:r>
              <a:rPr lang="en-US" sz="2400" dirty="0">
                <a:latin typeface="Palatino Linotype" panose="02040502050505030304" pitchFamily="18" charset="0"/>
              </a:rPr>
              <a:t>from the Abuse of Buyer Power Provisions of the Act in order to protect market players in whatever form of relationships from abuse of a superior bargaining position by </a:t>
            </a:r>
            <a:r>
              <a:rPr lang="en-US" sz="2400" dirty="0" smtClean="0">
                <a:latin typeface="Palatino Linotype" panose="02040502050505030304" pitchFamily="18" charset="0"/>
              </a:rPr>
              <a:t>counterparties.</a:t>
            </a:r>
            <a:endParaRPr lang="en-US" sz="2400" dirty="0">
              <a:latin typeface="Palatino Linotype" panose="02040502050505030304" pitchFamily="18" charset="0"/>
            </a:endParaRPr>
          </a:p>
          <a:p>
            <a:pPr marL="30162" marR="0" indent="-285750" algn="just">
              <a:lnSpc>
                <a:spcPct val="200000"/>
              </a:lnSpc>
              <a:spcBef>
                <a:spcPts val="0"/>
              </a:spcBef>
              <a:spcAft>
                <a:spcPts val="0"/>
              </a:spcAft>
              <a:buFont typeface="Wingdings" panose="05000000000000000000" pitchFamily="2" charset="2"/>
              <a:buChar char="q"/>
            </a:pPr>
            <a:endParaRPr lang="en-US" sz="2000" dirty="0" smtClean="0"/>
          </a:p>
        </p:txBody>
      </p:sp>
      <p:sp>
        <p:nvSpPr>
          <p:cNvPr id="3" name="Title 2"/>
          <p:cNvSpPr>
            <a:spLocks noGrp="1"/>
          </p:cNvSpPr>
          <p:nvPr>
            <p:ph type="title"/>
          </p:nvPr>
        </p:nvSpPr>
        <p:spPr/>
        <p:txBody>
          <a:bodyPr/>
          <a:lstStyle/>
          <a:p>
            <a:r>
              <a:rPr lang="en-US" sz="4400" dirty="0">
                <a:solidFill>
                  <a:srgbClr val="996600"/>
                </a:solidFill>
                <a:latin typeface="Palatino Linotype" panose="02040502050505030304" pitchFamily="18" charset="0"/>
              </a:rPr>
              <a:t>RECOMMENDATIONS</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11</a:t>
            </a:fld>
            <a:endParaRPr lang="en-US" altLang="en-US"/>
          </a:p>
        </p:txBody>
      </p:sp>
    </p:spTree>
    <p:extLst>
      <p:ext uri="{BB962C8B-B14F-4D97-AF65-F5344CB8AC3E}">
        <p14:creationId xmlns:p14="http://schemas.microsoft.com/office/powerpoint/2010/main" val="2850129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12</a:t>
            </a:fld>
            <a:endParaRPr lang="en-US" altLang="en-US"/>
          </a:p>
        </p:txBody>
      </p:sp>
      <p:pic>
        <p:nvPicPr>
          <p:cNvPr id="7" name="Content Placeholder 6" descr="Related image"/>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84" t="8845" r="967" b="6388"/>
          <a:stretch/>
        </p:blipFill>
        <p:spPr bwMode="auto">
          <a:xfrm>
            <a:off x="1040340" y="533400"/>
            <a:ext cx="7063320" cy="54737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7"/>
          <p:cNvSpPr>
            <a:spLocks noGrp="1"/>
          </p:cNvSpPr>
          <p:nvPr>
            <p:ph type="title"/>
          </p:nvPr>
        </p:nvSpPr>
        <p:spPr/>
        <p:txBody>
          <a:bodyPr/>
          <a:lstStyle/>
          <a:p>
            <a:endParaRPr lang="en-US"/>
          </a:p>
        </p:txBody>
      </p:sp>
    </p:spTree>
    <p:extLst>
      <p:ext uri="{BB962C8B-B14F-4D97-AF65-F5344CB8AC3E}">
        <p14:creationId xmlns:p14="http://schemas.microsoft.com/office/powerpoint/2010/main" val="3252743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400" dirty="0">
                <a:latin typeface="Palatino Linotype" panose="02040502050505030304" pitchFamily="18" charset="0"/>
              </a:rPr>
              <a:t>The Authority in a bid to implement the Digital Economy Blue Print prioritized its research efforts to contribute to the Digital Business Pillar by undertaking </a:t>
            </a:r>
            <a:r>
              <a:rPr lang="en-US" sz="2400" dirty="0" smtClean="0">
                <a:latin typeface="Palatino Linotype" panose="02040502050505030304" pitchFamily="18" charset="0"/>
              </a:rPr>
              <a:t>research </a:t>
            </a:r>
            <a:r>
              <a:rPr lang="en-US" sz="2400" dirty="0">
                <a:latin typeface="Palatino Linotype" panose="02040502050505030304" pitchFamily="18" charset="0"/>
              </a:rPr>
              <a:t>in </a:t>
            </a:r>
            <a:r>
              <a:rPr lang="en-US" sz="2400" dirty="0" smtClean="0">
                <a:latin typeface="Palatino Linotype" panose="02040502050505030304" pitchFamily="18" charset="0"/>
              </a:rPr>
              <a:t>emerging markets (digital markets). </a:t>
            </a:r>
          </a:p>
          <a:p>
            <a:pPr algn="just"/>
            <a:endParaRPr lang="en-US" sz="2400" dirty="0">
              <a:latin typeface="Palatino Linotype" panose="02040502050505030304" pitchFamily="18" charset="0"/>
            </a:endParaRPr>
          </a:p>
          <a:p>
            <a:pPr algn="just"/>
            <a:r>
              <a:rPr lang="en-US" sz="2400" dirty="0" smtClean="0">
                <a:latin typeface="Palatino Linotype" panose="02040502050505030304" pitchFamily="18" charset="0"/>
              </a:rPr>
              <a:t>Specifically </a:t>
            </a:r>
            <a:r>
              <a:rPr lang="en-US" sz="2400" dirty="0">
                <a:latin typeface="Palatino Linotype" panose="02040502050505030304" pitchFamily="18" charset="0"/>
              </a:rPr>
              <a:t>it undertook </a:t>
            </a:r>
            <a:r>
              <a:rPr lang="en-US" sz="2400" dirty="0" smtClean="0">
                <a:latin typeface="Palatino Linotype" panose="02040502050505030304" pitchFamily="18" charset="0"/>
              </a:rPr>
              <a:t>a screening exercise on online market places this being Food </a:t>
            </a:r>
            <a:r>
              <a:rPr lang="en-US" sz="2400" dirty="0">
                <a:latin typeface="Palatino Linotype" panose="02040502050505030304" pitchFamily="18" charset="0"/>
              </a:rPr>
              <a:t>&amp; grocery platforms, Healthcare platforms, Electronics platforms, Advertisement platforms, Online retailing </a:t>
            </a:r>
            <a:r>
              <a:rPr lang="en-US" sz="2400" dirty="0" smtClean="0">
                <a:latin typeface="Palatino Linotype" panose="02040502050505030304" pitchFamily="18" charset="0"/>
              </a:rPr>
              <a:t>platforms </a:t>
            </a:r>
            <a:r>
              <a:rPr lang="en-US" sz="2400" dirty="0">
                <a:latin typeface="Palatino Linotype" panose="02040502050505030304" pitchFamily="18" charset="0"/>
              </a:rPr>
              <a:t>and Payment system </a:t>
            </a:r>
            <a:r>
              <a:rPr lang="en-US" sz="2400" dirty="0" smtClean="0">
                <a:latin typeface="Palatino Linotype" panose="02040502050505030304" pitchFamily="18" charset="0"/>
              </a:rPr>
              <a:t>platforms operating in Kenya.</a:t>
            </a:r>
          </a:p>
          <a:p>
            <a:pPr algn="just"/>
            <a:endParaRPr lang="en-US" sz="2000" dirty="0">
              <a:latin typeface="Palatino Linotype" panose="02040502050505030304" pitchFamily="18" charset="0"/>
            </a:endParaRPr>
          </a:p>
          <a:p>
            <a:pPr algn="just"/>
            <a:endParaRPr lang="en-US" sz="2000" dirty="0" smtClean="0">
              <a:latin typeface="Palatino Linotype" panose="02040502050505030304" pitchFamily="18" charset="0"/>
            </a:endParaRPr>
          </a:p>
          <a:p>
            <a:pPr algn="just"/>
            <a:endParaRPr lang="en-US" sz="2000" dirty="0">
              <a:latin typeface="Palatino Linotype" panose="02040502050505030304" pitchFamily="18" charset="0"/>
            </a:endParaRPr>
          </a:p>
          <a:p>
            <a:pPr algn="just"/>
            <a:endParaRPr lang="en-US" sz="2000" dirty="0">
              <a:latin typeface="Palatino Linotype" panose="02040502050505030304" pitchFamily="18" charset="0"/>
            </a:endParaRPr>
          </a:p>
        </p:txBody>
      </p:sp>
      <p:sp>
        <p:nvSpPr>
          <p:cNvPr id="3" name="Title 2"/>
          <p:cNvSpPr>
            <a:spLocks noGrp="1"/>
          </p:cNvSpPr>
          <p:nvPr>
            <p:ph type="title"/>
          </p:nvPr>
        </p:nvSpPr>
        <p:spPr/>
        <p:txBody>
          <a:bodyPr>
            <a:normAutofit/>
          </a:bodyPr>
          <a:lstStyle/>
          <a:p>
            <a:r>
              <a:rPr lang="en-US" sz="4800" dirty="0"/>
              <a:t>INTRODUCTION</a:t>
            </a:r>
            <a:endParaRPr lang="en-US" sz="48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2</a:t>
            </a:fld>
            <a:endParaRPr lang="en-US" altLang="en-US"/>
          </a:p>
        </p:txBody>
      </p:sp>
    </p:spTree>
    <p:extLst>
      <p:ext uri="{BB962C8B-B14F-4D97-AF65-F5344CB8AC3E}">
        <p14:creationId xmlns:p14="http://schemas.microsoft.com/office/powerpoint/2010/main" val="2351075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sz="2400" dirty="0" smtClean="0">
                <a:latin typeface="Palatino Linotype" panose="02040502050505030304" pitchFamily="18" charset="0"/>
              </a:rPr>
              <a:t>The Screening exercise was done </a:t>
            </a:r>
            <a:r>
              <a:rPr lang="en-GB" sz="2400" dirty="0">
                <a:latin typeface="Palatino Linotype" panose="02040502050505030304" pitchFamily="18" charset="0"/>
              </a:rPr>
              <a:t>Collecting information from market players </a:t>
            </a:r>
            <a:r>
              <a:rPr lang="en-GB" sz="2400" dirty="0" smtClean="0">
                <a:latin typeface="Palatino Linotype" panose="02040502050505030304" pitchFamily="18" charset="0"/>
              </a:rPr>
              <a:t>using of a questionnaire.</a:t>
            </a:r>
          </a:p>
          <a:p>
            <a:pPr algn="just"/>
            <a:endParaRPr lang="en-GB" sz="2400" dirty="0">
              <a:latin typeface="Palatino Linotype" panose="02040502050505030304" pitchFamily="18" charset="0"/>
            </a:endParaRPr>
          </a:p>
          <a:p>
            <a:pPr algn="just"/>
            <a:r>
              <a:rPr lang="en-GB" sz="2400" dirty="0">
                <a:latin typeface="Palatino Linotype" panose="02040502050505030304" pitchFamily="18" charset="0"/>
              </a:rPr>
              <a:t>The surveillance engaged platforms like </a:t>
            </a:r>
            <a:r>
              <a:rPr lang="en-US" sz="2400" dirty="0">
                <a:latin typeface="Palatino Linotype" panose="02040502050505030304" pitchFamily="18" charset="0"/>
              </a:rPr>
              <a:t>Uber Eats, </a:t>
            </a:r>
            <a:r>
              <a:rPr lang="en-US" sz="2400" dirty="0" err="1">
                <a:latin typeface="Palatino Linotype" panose="02040502050505030304" pitchFamily="18" charset="0"/>
              </a:rPr>
              <a:t>Glovo</a:t>
            </a:r>
            <a:r>
              <a:rPr lang="en-US" sz="2400" dirty="0">
                <a:latin typeface="Palatino Linotype" panose="02040502050505030304" pitchFamily="18" charset="0"/>
              </a:rPr>
              <a:t>, </a:t>
            </a:r>
            <a:r>
              <a:rPr lang="en-US" sz="2400" dirty="0" err="1">
                <a:latin typeface="Palatino Linotype" panose="02040502050505030304" pitchFamily="18" charset="0"/>
              </a:rPr>
              <a:t>Jambo</a:t>
            </a:r>
            <a:r>
              <a:rPr lang="en-US" sz="2400" dirty="0">
                <a:latin typeface="Palatino Linotype" panose="02040502050505030304" pitchFamily="18" charset="0"/>
              </a:rPr>
              <a:t> Shop, </a:t>
            </a:r>
            <a:r>
              <a:rPr lang="en-US" sz="2400" dirty="0" err="1">
                <a:latin typeface="Palatino Linotype" panose="02040502050505030304" pitchFamily="18" charset="0"/>
              </a:rPr>
              <a:t>Kilimall</a:t>
            </a:r>
            <a:r>
              <a:rPr lang="en-US" sz="2400" dirty="0">
                <a:latin typeface="Palatino Linotype" panose="02040502050505030304" pitchFamily="18" charset="0"/>
              </a:rPr>
              <a:t>, </a:t>
            </a:r>
            <a:r>
              <a:rPr lang="en-US" sz="2400" dirty="0" err="1">
                <a:latin typeface="Palatino Linotype" panose="02040502050505030304" pitchFamily="18" charset="0"/>
              </a:rPr>
              <a:t>Jumia</a:t>
            </a:r>
            <a:r>
              <a:rPr lang="en-US" sz="2400" dirty="0">
                <a:latin typeface="Palatino Linotype" panose="02040502050505030304" pitchFamily="18" charset="0"/>
              </a:rPr>
              <a:t>, </a:t>
            </a:r>
            <a:r>
              <a:rPr lang="en-US" sz="2400" dirty="0" err="1">
                <a:latin typeface="Palatino Linotype" panose="02040502050505030304" pitchFamily="18" charset="0"/>
              </a:rPr>
              <a:t>Goodlife</a:t>
            </a:r>
            <a:r>
              <a:rPr lang="en-US" sz="2400" dirty="0">
                <a:latin typeface="Palatino Linotype" panose="02040502050505030304" pitchFamily="18" charset="0"/>
              </a:rPr>
              <a:t> pharmacy, </a:t>
            </a:r>
            <a:r>
              <a:rPr lang="en-US" sz="2400" dirty="0" err="1">
                <a:latin typeface="Palatino Linotype" panose="02040502050505030304" pitchFamily="18" charset="0"/>
              </a:rPr>
              <a:t>MyDawa</a:t>
            </a:r>
            <a:r>
              <a:rPr lang="en-US" sz="2400" dirty="0">
                <a:latin typeface="Palatino Linotype" panose="02040502050505030304" pitchFamily="18" charset="0"/>
              </a:rPr>
              <a:t>, </a:t>
            </a:r>
            <a:r>
              <a:rPr lang="en-US" sz="2400" dirty="0" err="1">
                <a:latin typeface="Palatino Linotype" panose="02040502050505030304" pitchFamily="18" charset="0"/>
              </a:rPr>
              <a:t>Masoko</a:t>
            </a:r>
            <a:r>
              <a:rPr lang="en-US" sz="2400" dirty="0">
                <a:latin typeface="Palatino Linotype" panose="02040502050505030304" pitchFamily="18" charset="0"/>
              </a:rPr>
              <a:t>, Pharmacy Direct, </a:t>
            </a:r>
            <a:r>
              <a:rPr lang="en-US" sz="2400" dirty="0" err="1" smtClean="0">
                <a:latin typeface="Palatino Linotype" panose="02040502050505030304" pitchFamily="18" charset="0"/>
              </a:rPr>
              <a:t>Naivas</a:t>
            </a:r>
            <a:r>
              <a:rPr lang="en-US" sz="2400" dirty="0" smtClean="0">
                <a:latin typeface="Palatino Linotype" panose="02040502050505030304" pitchFamily="18" charset="0"/>
              </a:rPr>
              <a:t>.</a:t>
            </a:r>
            <a:endParaRPr lang="en-US" sz="2400" dirty="0">
              <a:latin typeface="Palatino Linotype" panose="02040502050505030304" pitchFamily="18" charset="0"/>
            </a:endParaRPr>
          </a:p>
          <a:p>
            <a:endParaRPr lang="en-GB" dirty="0"/>
          </a:p>
          <a:p>
            <a:endParaRPr lang="en-GB" dirty="0"/>
          </a:p>
        </p:txBody>
      </p:sp>
      <p:sp>
        <p:nvSpPr>
          <p:cNvPr id="3" name="Title 2"/>
          <p:cNvSpPr>
            <a:spLocks noGrp="1"/>
          </p:cNvSpPr>
          <p:nvPr>
            <p:ph type="title"/>
          </p:nvPr>
        </p:nvSpPr>
        <p:spPr/>
        <p:txBody>
          <a:bodyPr/>
          <a:lstStyle/>
          <a:p>
            <a:r>
              <a:rPr lang="en-US" sz="4400" dirty="0"/>
              <a:t>INTRODUCTION</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3</a:t>
            </a:fld>
            <a:endParaRPr lang="en-US" altLang="en-US"/>
          </a:p>
        </p:txBody>
      </p:sp>
    </p:spTree>
    <p:extLst>
      <p:ext uri="{BB962C8B-B14F-4D97-AF65-F5344CB8AC3E}">
        <p14:creationId xmlns:p14="http://schemas.microsoft.com/office/powerpoint/2010/main" val="2501228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lgn="just"/>
            <a:r>
              <a:rPr lang="en-GB" sz="2400" dirty="0" smtClean="0">
                <a:latin typeface="Palatino Linotype" panose="02040502050505030304" pitchFamily="18" charset="0"/>
              </a:rPr>
              <a:t>Among the </a:t>
            </a:r>
            <a:r>
              <a:rPr lang="en-GB" sz="2400" dirty="0">
                <a:latin typeface="Palatino Linotype" panose="02040502050505030304" pitchFamily="18" charset="0"/>
              </a:rPr>
              <a:t>main </a:t>
            </a:r>
            <a:r>
              <a:rPr lang="en-GB" sz="2400" dirty="0" smtClean="0">
                <a:latin typeface="Palatino Linotype" panose="02040502050505030304" pitchFamily="18" charset="0"/>
              </a:rPr>
              <a:t>objectives of </a:t>
            </a:r>
            <a:r>
              <a:rPr lang="en-GB" sz="2400" dirty="0">
                <a:latin typeface="Palatino Linotype" panose="02040502050505030304" pitchFamily="18" charset="0"/>
              </a:rPr>
              <a:t>the surveillance is to identify the </a:t>
            </a:r>
            <a:r>
              <a:rPr lang="en-US" sz="2400" dirty="0">
                <a:latin typeface="Palatino Linotype" panose="02040502050505030304" pitchFamily="18" charset="0"/>
              </a:rPr>
              <a:t>supplier concerns with regard to digital platforms and/or possible conduct in ABP or abuse of superior bargaining position occurring on from digital platforms</a:t>
            </a:r>
            <a:r>
              <a:rPr lang="en-GB" sz="2400" dirty="0">
                <a:latin typeface="Palatino Linotype" panose="02040502050505030304" pitchFamily="18" charset="0"/>
              </a:rPr>
              <a:t>. </a:t>
            </a:r>
            <a:endParaRPr lang="en-GB" sz="2400" dirty="0" smtClean="0">
              <a:latin typeface="Palatino Linotype" panose="02040502050505030304" pitchFamily="18" charset="0"/>
            </a:endParaRPr>
          </a:p>
          <a:p>
            <a:pPr lvl="0" algn="just"/>
            <a:endParaRPr lang="en-GB" sz="2400" dirty="0">
              <a:latin typeface="Palatino Linotype" panose="02040502050505030304" pitchFamily="18" charset="0"/>
            </a:endParaRPr>
          </a:p>
          <a:p>
            <a:pPr lvl="0" algn="just"/>
            <a:r>
              <a:rPr lang="en-GB" sz="2400" dirty="0" smtClean="0">
                <a:latin typeface="Palatino Linotype" panose="02040502050505030304" pitchFamily="18" charset="0"/>
              </a:rPr>
              <a:t>The </a:t>
            </a:r>
            <a:r>
              <a:rPr lang="en-GB" sz="2400" dirty="0">
                <a:latin typeface="Palatino Linotype" panose="02040502050505030304" pitchFamily="18" charset="0"/>
              </a:rPr>
              <a:t>findings </a:t>
            </a:r>
            <a:r>
              <a:rPr lang="en-GB" sz="2400" dirty="0" smtClean="0">
                <a:latin typeface="Palatino Linotype" panose="02040502050505030304" pitchFamily="18" charset="0"/>
              </a:rPr>
              <a:t>of the exercise were to inform </a:t>
            </a:r>
            <a:r>
              <a:rPr lang="en-GB" sz="2400" dirty="0">
                <a:latin typeface="Palatino Linotype" panose="02040502050505030304" pitchFamily="18" charset="0"/>
              </a:rPr>
              <a:t>whether the provisions of section 24A of the Act are adequate to address unfair market conduct on digital platforms. </a:t>
            </a:r>
            <a:endParaRPr lang="en-US" sz="2400" dirty="0">
              <a:latin typeface="Palatino Linotype" panose="02040502050505030304" pitchFamily="18" charset="0"/>
            </a:endParaRPr>
          </a:p>
          <a:p>
            <a:endParaRPr lang="en-US" dirty="0"/>
          </a:p>
        </p:txBody>
      </p:sp>
      <p:sp>
        <p:nvSpPr>
          <p:cNvPr id="3" name="Title 2"/>
          <p:cNvSpPr>
            <a:spLocks noGrp="1"/>
          </p:cNvSpPr>
          <p:nvPr>
            <p:ph type="title"/>
          </p:nvPr>
        </p:nvSpPr>
        <p:spPr/>
        <p:txBody>
          <a:bodyPr/>
          <a:lstStyle/>
          <a:p>
            <a:r>
              <a:rPr lang="en-US" sz="4400" dirty="0"/>
              <a:t>INTRODUCTION</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4</a:t>
            </a:fld>
            <a:endParaRPr lang="en-US" altLang="en-US"/>
          </a:p>
        </p:txBody>
      </p:sp>
    </p:spTree>
    <p:extLst>
      <p:ext uri="{BB962C8B-B14F-4D97-AF65-F5344CB8AC3E}">
        <p14:creationId xmlns:p14="http://schemas.microsoft.com/office/powerpoint/2010/main" val="901503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Digital platforms Ecosystem</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5</a:t>
            </a:fld>
            <a:endParaRPr lang="en-US" alt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39026860"/>
              </p:ext>
            </p:extLst>
          </p:nvPr>
        </p:nvGraphicFramePr>
        <p:xfrm>
          <a:off x="457200" y="1219200"/>
          <a:ext cx="78486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10282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Palatino Linotype" panose="02040502050505030304" pitchFamily="18" charset="0"/>
              </a:rPr>
              <a:t>The findings of our screening exercise were guided by the mandatory requirements listed in Section 24A(4) of the Act. </a:t>
            </a:r>
          </a:p>
          <a:p>
            <a:pPr>
              <a:buFont typeface="Wingdings" panose="05000000000000000000" pitchFamily="2" charset="2"/>
              <a:buChar char="§"/>
            </a:pPr>
            <a:r>
              <a:rPr lang="en-US" sz="2800" i="1" dirty="0">
                <a:latin typeface="Palatino Linotype" panose="02040502050505030304" pitchFamily="18" charset="0"/>
              </a:rPr>
              <a:t>Nature and Determination of contract terms</a:t>
            </a:r>
          </a:p>
          <a:p>
            <a:pPr>
              <a:buFont typeface="Wingdings" panose="05000000000000000000" pitchFamily="2" charset="2"/>
              <a:buChar char="§"/>
            </a:pPr>
            <a:r>
              <a:rPr lang="en-US" sz="2800" i="1" dirty="0">
                <a:latin typeface="Palatino Linotype" panose="02040502050505030304" pitchFamily="18" charset="0"/>
              </a:rPr>
              <a:t>Payment requested for access of </a:t>
            </a:r>
            <a:r>
              <a:rPr lang="en-US" sz="2800" i="1" dirty="0" smtClean="0">
                <a:latin typeface="Palatino Linotype" panose="02040502050505030304" pitchFamily="18" charset="0"/>
              </a:rPr>
              <a:t>infrastructure</a:t>
            </a:r>
            <a:endParaRPr lang="en-US" dirty="0" smtClean="0">
              <a:latin typeface="Palatino Linotype" panose="02040502050505030304" pitchFamily="18" charset="0"/>
            </a:endParaRPr>
          </a:p>
        </p:txBody>
      </p:sp>
      <p:sp>
        <p:nvSpPr>
          <p:cNvPr id="3" name="Title 2"/>
          <p:cNvSpPr>
            <a:spLocks noGrp="1"/>
          </p:cNvSpPr>
          <p:nvPr>
            <p:ph type="title"/>
          </p:nvPr>
        </p:nvSpPr>
        <p:spPr/>
        <p:txBody>
          <a:bodyPr/>
          <a:lstStyle/>
          <a:p>
            <a:r>
              <a:rPr lang="en-US" dirty="0" smtClean="0"/>
              <a:t>Buyer Power </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6</a:t>
            </a:fld>
            <a:endParaRPr lang="en-US" altLang="en-US"/>
          </a:p>
        </p:txBody>
      </p:sp>
    </p:spTree>
    <p:extLst>
      <p:ext uri="{BB962C8B-B14F-4D97-AF65-F5344CB8AC3E}">
        <p14:creationId xmlns:p14="http://schemas.microsoft.com/office/powerpoint/2010/main" val="956350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804347780"/>
              </p:ext>
            </p:extLst>
          </p:nvPr>
        </p:nvGraphicFramePr>
        <p:xfrm>
          <a:off x="457200" y="1481138"/>
          <a:ext cx="8229599" cy="4525962"/>
        </p:xfrm>
        <a:graphic>
          <a:graphicData uri="http://schemas.openxmlformats.org/drawingml/2006/table">
            <a:tbl>
              <a:tblPr firstRow="1" firstCol="1" bandRow="1">
                <a:tableStyleId>{5C22544A-7EE6-4342-B048-85BDC9FD1C3A}</a:tableStyleId>
              </a:tblPr>
              <a:tblGrid>
                <a:gridCol w="1560787">
                  <a:extLst>
                    <a:ext uri="{9D8B030D-6E8A-4147-A177-3AD203B41FA5}">
                      <a16:colId xmlns:a16="http://schemas.microsoft.com/office/drawing/2014/main" val="1176381116"/>
                    </a:ext>
                  </a:extLst>
                </a:gridCol>
                <a:gridCol w="6668812">
                  <a:extLst>
                    <a:ext uri="{9D8B030D-6E8A-4147-A177-3AD203B41FA5}">
                      <a16:colId xmlns:a16="http://schemas.microsoft.com/office/drawing/2014/main" val="1226909219"/>
                    </a:ext>
                  </a:extLst>
                </a:gridCol>
              </a:tblGrid>
              <a:tr h="437996">
                <a:tc>
                  <a:txBody>
                    <a:bodyPr/>
                    <a:lstStyle/>
                    <a:p>
                      <a:pPr marL="228600" algn="just">
                        <a:lnSpc>
                          <a:spcPct val="115000"/>
                        </a:lnSpc>
                        <a:spcAft>
                          <a:spcPts val="0"/>
                        </a:spcAft>
                      </a:pPr>
                      <a:r>
                        <a:rPr lang="en-US" sz="800">
                          <a:effectLst/>
                        </a:rPr>
                        <a:t>Kilimall</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dirty="0">
                          <a:effectLst/>
                        </a:rPr>
                        <a:t>The contract has stated conditions for termination, dispute resolution mechanism it has not listed the payment terms and the interest on late payments that may arise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1027248957"/>
                  </a:ext>
                </a:extLst>
              </a:tr>
              <a:tr h="583995">
                <a:tc>
                  <a:txBody>
                    <a:bodyPr/>
                    <a:lstStyle/>
                    <a:p>
                      <a:pPr marL="228600" algn="just">
                        <a:lnSpc>
                          <a:spcPct val="115000"/>
                        </a:lnSpc>
                        <a:spcAft>
                          <a:spcPts val="0"/>
                        </a:spcAft>
                      </a:pPr>
                      <a:r>
                        <a:rPr lang="en-US" sz="800">
                          <a:effectLst/>
                        </a:rPr>
                        <a:t>Glovo</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dirty="0">
                          <a:effectLst/>
                        </a:rPr>
                        <a:t>The contract has set out the terms of payment 7 working days, the conditions for termination (60 days’ notice) and dispute </a:t>
                      </a:r>
                      <a:r>
                        <a:rPr kumimoji="0" lang="en-US" sz="800" kern="1200" dirty="0">
                          <a:solidFill>
                            <a:schemeClr val="dk1"/>
                          </a:solidFill>
                          <a:effectLst/>
                          <a:latin typeface="+mn-lt"/>
                          <a:ea typeface="+mn-ea"/>
                          <a:cs typeface="+mn-cs"/>
                        </a:rPr>
                        <a:t>resolution</a:t>
                      </a:r>
                      <a:r>
                        <a:rPr lang="en-US" sz="800" dirty="0">
                          <a:effectLst/>
                        </a:rPr>
                        <a:t> mechanisms the contract has not set out the interest changeable on delayed payments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430731275"/>
                  </a:ext>
                </a:extLst>
              </a:tr>
              <a:tr h="583995">
                <a:tc>
                  <a:txBody>
                    <a:bodyPr/>
                    <a:lstStyle/>
                    <a:p>
                      <a:pPr marL="228600" algn="just">
                        <a:lnSpc>
                          <a:spcPct val="115000"/>
                        </a:lnSpc>
                        <a:spcAft>
                          <a:spcPts val="0"/>
                        </a:spcAft>
                      </a:pPr>
                      <a:r>
                        <a:rPr lang="en-US" sz="800">
                          <a:effectLst/>
                        </a:rPr>
                        <a:t>Goodlife Pharmacy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a:effectLst/>
                        </a:rPr>
                        <a:t>The contract has set out, pricing, the payment terms for its supplier 30 days after invoicing, Terms concerning Returned (Rejected) General items, the conditions for termination 30 day Notice and dispute resolution mechanism</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1043143668"/>
                  </a:ext>
                </a:extLst>
              </a:tr>
              <a:tr h="875993">
                <a:tc>
                  <a:txBody>
                    <a:bodyPr/>
                    <a:lstStyle/>
                    <a:p>
                      <a:pPr marL="228600" algn="just">
                        <a:lnSpc>
                          <a:spcPct val="115000"/>
                        </a:lnSpc>
                        <a:spcAft>
                          <a:spcPts val="0"/>
                        </a:spcAft>
                      </a:pPr>
                      <a:r>
                        <a:rPr lang="en-US" sz="800">
                          <a:effectLst/>
                        </a:rPr>
                        <a:t>Jambo Shop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a:effectLst/>
                        </a:rPr>
                        <a:t>The contract with its vendors has set out, the payment terms for its supplier 7 days after delivery, other charges such as packaging of a product, Refund &amp; Returns terms for rejected or returned good by customers, terms for review of commission charged, dispute resolution mechanisms and termination clause. The contract has not set out consequence arising in the event of delayed payment.</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549021218"/>
                  </a:ext>
                </a:extLst>
              </a:tr>
              <a:tr h="875993">
                <a:tc>
                  <a:txBody>
                    <a:bodyPr/>
                    <a:lstStyle/>
                    <a:p>
                      <a:pPr marL="228600" algn="just">
                        <a:lnSpc>
                          <a:spcPct val="115000"/>
                        </a:lnSpc>
                        <a:spcAft>
                          <a:spcPts val="0"/>
                        </a:spcAft>
                      </a:pPr>
                      <a:r>
                        <a:rPr lang="en-US" sz="800">
                          <a:effectLst/>
                        </a:rPr>
                        <a:t>My Dawa</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a:effectLst/>
                        </a:rPr>
                        <a:t>The party presented a draft contract with it service provider GetBoda (Logistics Company), the contract has set out the purpose and objectives of the agreement, support services, termination clause, the cost charged, the payment terms and dispute resolution mechanisms.</a:t>
                      </a:r>
                    </a:p>
                    <a:p>
                      <a:pPr marL="228600" algn="just">
                        <a:lnSpc>
                          <a:spcPct val="115000"/>
                        </a:lnSpc>
                        <a:spcAft>
                          <a:spcPts val="0"/>
                        </a:spcAft>
                      </a:pPr>
                      <a:r>
                        <a:rPr lang="en-US" sz="800">
                          <a:effectLst/>
                        </a:rPr>
                        <a:t>The consequences of the delayed payments has not be provided.</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1079771771"/>
                  </a:ext>
                </a:extLst>
              </a:tr>
              <a:tr h="437996">
                <a:tc>
                  <a:txBody>
                    <a:bodyPr/>
                    <a:lstStyle/>
                    <a:p>
                      <a:pPr marL="228600" algn="just">
                        <a:lnSpc>
                          <a:spcPct val="115000"/>
                        </a:lnSpc>
                        <a:spcAft>
                          <a:spcPts val="0"/>
                        </a:spcAft>
                      </a:pPr>
                      <a:r>
                        <a:rPr lang="en-US" sz="800">
                          <a:effectLst/>
                        </a:rPr>
                        <a:t>Pharmacy Direct</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a:effectLst/>
                        </a:rPr>
                        <a:t>Pharmacy Direct presented standard terms of engagement for its platform users. These terms are for consumer and therefore not applicable to service providers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168715417"/>
                  </a:ext>
                </a:extLst>
              </a:tr>
              <a:tr h="729994">
                <a:tc>
                  <a:txBody>
                    <a:bodyPr/>
                    <a:lstStyle/>
                    <a:p>
                      <a:pPr marL="228600" algn="just">
                        <a:lnSpc>
                          <a:spcPct val="115000"/>
                        </a:lnSpc>
                        <a:spcAft>
                          <a:spcPts val="0"/>
                        </a:spcAft>
                      </a:pPr>
                      <a:r>
                        <a:rPr lang="en-US" sz="800">
                          <a:effectLst/>
                        </a:rPr>
                        <a:t>Uber Eats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tc>
                  <a:txBody>
                    <a:bodyPr/>
                    <a:lstStyle/>
                    <a:p>
                      <a:pPr marL="228600" algn="just">
                        <a:lnSpc>
                          <a:spcPct val="115000"/>
                        </a:lnSpc>
                        <a:spcAft>
                          <a:spcPts val="0"/>
                        </a:spcAft>
                      </a:pPr>
                      <a:r>
                        <a:rPr lang="en-US" sz="800" dirty="0">
                          <a:effectLst/>
                        </a:rPr>
                        <a:t>Uber presented a summary of their terms with its service provider </a:t>
                      </a:r>
                      <a:r>
                        <a:rPr lang="en-US" sz="800" dirty="0" err="1">
                          <a:effectLst/>
                        </a:rPr>
                        <a:t>i.e</a:t>
                      </a:r>
                      <a:r>
                        <a:rPr lang="en-US" sz="800" dirty="0">
                          <a:effectLst/>
                        </a:rPr>
                        <a:t> Logistics Companies, the contract has set out the terms of termination, dispute resolution mechanism, payment terms (7 days). the interest rate payable on late payment was not availed in the contract</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1936" marR="51936" marT="0" marB="0"/>
                </a:tc>
                <a:extLst>
                  <a:ext uri="{0D108BD9-81ED-4DB2-BD59-A6C34878D82A}">
                    <a16:rowId xmlns:a16="http://schemas.microsoft.com/office/drawing/2014/main" val="651792731"/>
                  </a:ext>
                </a:extLst>
              </a:tr>
            </a:tbl>
          </a:graphicData>
        </a:graphic>
      </p:graphicFrame>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7</a:t>
            </a:fld>
            <a:endParaRPr lang="en-US" altLang="en-US"/>
          </a:p>
        </p:txBody>
      </p:sp>
    </p:spTree>
    <p:extLst>
      <p:ext uri="{BB962C8B-B14F-4D97-AF65-F5344CB8AC3E}">
        <p14:creationId xmlns:p14="http://schemas.microsoft.com/office/powerpoint/2010/main" val="165278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0850" indent="-342900" algn="just">
              <a:spcBef>
                <a:spcPts val="600"/>
              </a:spcBef>
              <a:spcAft>
                <a:spcPts val="600"/>
              </a:spcAft>
              <a:buFont typeface="Wingdings" panose="05000000000000000000" pitchFamily="2" charset="2"/>
              <a:buChar char="Ø"/>
            </a:pPr>
            <a:r>
              <a:rPr lang="en-US" sz="2600" i="1" dirty="0" smtClean="0">
                <a:latin typeface="Palatino Linotype" panose="02040502050505030304" pitchFamily="18" charset="0"/>
              </a:rPr>
              <a:t>Section 2 What is BP?</a:t>
            </a:r>
          </a:p>
          <a:p>
            <a:pPr marL="450850" indent="-342900" algn="just">
              <a:spcBef>
                <a:spcPts val="600"/>
              </a:spcBef>
              <a:spcAft>
                <a:spcPts val="600"/>
              </a:spcAft>
              <a:buFont typeface="Wingdings" panose="05000000000000000000" pitchFamily="2" charset="2"/>
              <a:buChar char="Ø"/>
            </a:pPr>
            <a:r>
              <a:rPr lang="en-US" sz="2600" i="1" dirty="0" smtClean="0">
                <a:latin typeface="Palatino Linotype" panose="02040502050505030304" pitchFamily="18" charset="0"/>
              </a:rPr>
              <a:t>Influence </a:t>
            </a:r>
            <a:r>
              <a:rPr lang="en-US" sz="2600" i="1" dirty="0">
                <a:latin typeface="Palatino Linotype" panose="02040502050505030304" pitchFamily="18" charset="0"/>
              </a:rPr>
              <a:t>exerted</a:t>
            </a:r>
            <a:r>
              <a:rPr lang="en-US" sz="2600" dirty="0">
                <a:latin typeface="Palatino Linotype" panose="02040502050505030304" pitchFamily="18" charset="0"/>
              </a:rPr>
              <a:t> </a:t>
            </a:r>
            <a:r>
              <a:rPr lang="en-US" sz="2600" i="1" dirty="0">
                <a:latin typeface="Palatino Linotype" panose="02040502050505030304" pitchFamily="18" charset="0"/>
              </a:rPr>
              <a:t>by an undertaking or groups of undertakings in the </a:t>
            </a:r>
            <a:r>
              <a:rPr lang="en-US" sz="2600" b="1" i="1" dirty="0">
                <a:latin typeface="Palatino Linotype" panose="02040502050505030304" pitchFamily="18" charset="0"/>
              </a:rPr>
              <a:t>position of purchasers </a:t>
            </a:r>
            <a:r>
              <a:rPr lang="en-US" sz="2600" i="1" dirty="0">
                <a:latin typeface="Palatino Linotype" panose="02040502050505030304" pitchFamily="18" charset="0"/>
              </a:rPr>
              <a:t>of a product or service to: </a:t>
            </a:r>
          </a:p>
          <a:p>
            <a:pPr marL="706438" lvl="1" indent="-342900" algn="just">
              <a:spcBef>
                <a:spcPts val="600"/>
              </a:spcBef>
              <a:spcAft>
                <a:spcPts val="600"/>
              </a:spcAft>
              <a:buFont typeface="Wingdings" panose="05000000000000000000" pitchFamily="2" charset="2"/>
              <a:buChar char="Ø"/>
            </a:pPr>
            <a:r>
              <a:rPr lang="en-US" sz="2600" i="1" dirty="0">
                <a:latin typeface="Palatino Linotype" panose="02040502050505030304" pitchFamily="18" charset="0"/>
              </a:rPr>
              <a:t>obtain from a </a:t>
            </a:r>
            <a:r>
              <a:rPr lang="en-US" sz="2600" b="1" i="1" dirty="0">
                <a:latin typeface="Palatino Linotype" panose="02040502050505030304" pitchFamily="18" charset="0"/>
              </a:rPr>
              <a:t>supplier</a:t>
            </a:r>
            <a:r>
              <a:rPr lang="en-US" sz="2600" i="1" dirty="0">
                <a:latin typeface="Palatino Linotype" panose="02040502050505030304" pitchFamily="18" charset="0"/>
              </a:rPr>
              <a:t> more favorable terms; or</a:t>
            </a:r>
          </a:p>
          <a:p>
            <a:pPr marL="706438" lvl="1" indent="-342900" algn="just">
              <a:spcBef>
                <a:spcPts val="600"/>
              </a:spcBef>
              <a:spcAft>
                <a:spcPts val="600"/>
              </a:spcAft>
              <a:buFont typeface="Wingdings" panose="05000000000000000000" pitchFamily="2" charset="2"/>
              <a:buChar char="Ø"/>
            </a:pPr>
            <a:r>
              <a:rPr lang="en-US" sz="2600" i="1" dirty="0">
                <a:latin typeface="Palatino Linotype" panose="02040502050505030304" pitchFamily="18" charset="0"/>
              </a:rPr>
              <a:t>Impose a long-term opportunity cost including </a:t>
            </a:r>
            <a:r>
              <a:rPr lang="en-US" sz="2600" i="1" dirty="0" err="1">
                <a:latin typeface="Palatino Linotype" panose="02040502050505030304" pitchFamily="18" charset="0"/>
              </a:rPr>
              <a:t>including</a:t>
            </a:r>
            <a:r>
              <a:rPr lang="en-US" sz="2600" i="1" dirty="0">
                <a:latin typeface="Palatino Linotype" panose="02040502050505030304" pitchFamily="18" charset="0"/>
              </a:rPr>
              <a:t> harm or withheld benefits, which if carried out, would be </a:t>
            </a:r>
            <a:r>
              <a:rPr lang="en-US" sz="2600" b="1" i="1" u="sng" dirty="0">
                <a:latin typeface="Palatino Linotype" panose="02040502050505030304" pitchFamily="18" charset="0"/>
              </a:rPr>
              <a:t>significantly</a:t>
            </a:r>
            <a:r>
              <a:rPr lang="en-US" sz="2600" i="1" u="sng" dirty="0">
                <a:latin typeface="Palatino Linotype" panose="02040502050505030304" pitchFamily="18" charset="0"/>
              </a:rPr>
              <a:t> </a:t>
            </a:r>
            <a:r>
              <a:rPr lang="en-US" sz="2600" b="1" i="1" u="sng" dirty="0">
                <a:latin typeface="Palatino Linotype" panose="02040502050505030304" pitchFamily="18" charset="0"/>
              </a:rPr>
              <a:t>disproportionate</a:t>
            </a:r>
            <a:r>
              <a:rPr lang="en-US" sz="2600" i="1" u="sng" dirty="0">
                <a:latin typeface="Palatino Linotype" panose="02040502050505030304" pitchFamily="18" charset="0"/>
              </a:rPr>
              <a:t> </a:t>
            </a:r>
            <a:r>
              <a:rPr lang="en-US" sz="2600" i="1" dirty="0">
                <a:latin typeface="Palatino Linotype" panose="02040502050505030304" pitchFamily="18" charset="0"/>
              </a:rPr>
              <a:t>to any resulting long term cost to the undertaking or groups of undertakings </a:t>
            </a:r>
          </a:p>
          <a:p>
            <a:endParaRPr lang="en-US" dirty="0"/>
          </a:p>
        </p:txBody>
      </p:sp>
      <p:sp>
        <p:nvSpPr>
          <p:cNvPr id="3" name="Title 2"/>
          <p:cNvSpPr>
            <a:spLocks noGrp="1"/>
          </p:cNvSpPr>
          <p:nvPr>
            <p:ph type="title"/>
          </p:nvPr>
        </p:nvSpPr>
        <p:spPr/>
        <p:txBody>
          <a:bodyPr/>
          <a:lstStyle/>
          <a:p>
            <a:r>
              <a:rPr lang="en-US" dirty="0" smtClean="0"/>
              <a:t>Emerging BP Concerns</a:t>
            </a:r>
            <a:endParaRPr lang="en-US" dirty="0"/>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8</a:t>
            </a:fld>
            <a:endParaRPr lang="en-US" altLang="en-US"/>
          </a:p>
        </p:txBody>
      </p:sp>
    </p:spTree>
    <p:extLst>
      <p:ext uri="{BB962C8B-B14F-4D97-AF65-F5344CB8AC3E}">
        <p14:creationId xmlns:p14="http://schemas.microsoft.com/office/powerpoint/2010/main" val="65868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9537" indent="0" algn="just">
              <a:buNone/>
            </a:pPr>
            <a:r>
              <a:rPr lang="en-GB" sz="1800" dirty="0" smtClean="0">
                <a:latin typeface="Palatino Linotype" panose="02040502050505030304" pitchFamily="18" charset="0"/>
              </a:rPr>
              <a:t>In Establishing ABP, we assess whether:</a:t>
            </a:r>
          </a:p>
          <a:p>
            <a:pPr marL="109537" indent="0" algn="just">
              <a:buNone/>
            </a:pPr>
            <a:r>
              <a:rPr lang="en-GB" sz="1800" b="1" dirty="0">
                <a:latin typeface="Palatino Linotype" panose="02040502050505030304" pitchFamily="18" charset="0"/>
              </a:rPr>
              <a:t>Is there a Buyer -Supplier relationship?</a:t>
            </a:r>
          </a:p>
          <a:p>
            <a:pPr marL="109537" indent="0" algn="just">
              <a:buNone/>
            </a:pPr>
            <a:r>
              <a:rPr lang="en-GB" sz="1800" b="1" dirty="0" smtClean="0">
                <a:latin typeface="Palatino Linotype" panose="02040502050505030304" pitchFamily="18" charset="0"/>
              </a:rPr>
              <a:t>Is </a:t>
            </a:r>
            <a:r>
              <a:rPr lang="en-GB" sz="1800" b="1" dirty="0">
                <a:latin typeface="Palatino Linotype" panose="02040502050505030304" pitchFamily="18" charset="0"/>
              </a:rPr>
              <a:t>there Buyer Power?  </a:t>
            </a:r>
            <a:r>
              <a:rPr lang="en-US" sz="1800" dirty="0">
                <a:latin typeface="Palatino Linotype" panose="02040502050505030304" pitchFamily="18" charset="0"/>
              </a:rPr>
              <a:t>Section 24 A(4</a:t>
            </a:r>
            <a:r>
              <a:rPr lang="en-US" sz="1800" dirty="0" smtClean="0">
                <a:latin typeface="Palatino Linotype" panose="02040502050505030304" pitchFamily="18" charset="0"/>
              </a:rPr>
              <a:t>)</a:t>
            </a:r>
          </a:p>
          <a:p>
            <a:pPr marL="109537" indent="0" algn="just">
              <a:buNone/>
            </a:pPr>
            <a:r>
              <a:rPr lang="en-US" sz="1800" b="1" dirty="0" smtClean="0">
                <a:latin typeface="Palatino Linotype" panose="02040502050505030304" pitchFamily="18" charset="0"/>
              </a:rPr>
              <a:t>Does </a:t>
            </a:r>
            <a:r>
              <a:rPr lang="en-US" sz="1800" b="1" dirty="0">
                <a:latin typeface="Palatino Linotype" panose="02040502050505030304" pitchFamily="18" charset="0"/>
              </a:rPr>
              <a:t>the conduct in question amount to Abuse of Buyer Power</a:t>
            </a:r>
          </a:p>
          <a:p>
            <a:pPr algn="just"/>
            <a:endParaRPr lang="en-GB" sz="1800" dirty="0" smtClean="0">
              <a:latin typeface="Palatino Linotype" panose="02040502050505030304" pitchFamily="18" charset="0"/>
            </a:endParaRPr>
          </a:p>
          <a:p>
            <a:pPr algn="just"/>
            <a:r>
              <a:rPr lang="en-GB" sz="1800" dirty="0" smtClean="0">
                <a:latin typeface="Palatino Linotype" panose="02040502050505030304" pitchFamily="18" charset="0"/>
              </a:rPr>
              <a:t>The </a:t>
            </a:r>
            <a:r>
              <a:rPr lang="en-GB" sz="1800" dirty="0">
                <a:latin typeface="Palatino Linotype" panose="02040502050505030304" pitchFamily="18" charset="0"/>
              </a:rPr>
              <a:t>Act in its definition of BP </a:t>
            </a:r>
            <a:r>
              <a:rPr lang="en-US" sz="1800" dirty="0">
                <a:latin typeface="Palatino Linotype" panose="02040502050505030304" pitchFamily="18" charset="0"/>
              </a:rPr>
              <a:t>requires that in order </a:t>
            </a:r>
            <a:r>
              <a:rPr lang="en-US" sz="1800" dirty="0" smtClean="0">
                <a:latin typeface="Palatino Linotype" panose="02040502050505030304" pitchFamily="18" charset="0"/>
              </a:rPr>
              <a:t>for the Authority to proceed and initiate investigation of ABP complaints under the Act, it must establish that a Buyer-Supplier </a:t>
            </a:r>
            <a:r>
              <a:rPr lang="en-US" sz="1800" dirty="0">
                <a:latin typeface="Palatino Linotype" panose="02040502050505030304" pitchFamily="18" charset="0"/>
              </a:rPr>
              <a:t>relationship exists between the two parties and that the conduct engaged in qualifies under the Act. </a:t>
            </a:r>
          </a:p>
          <a:p>
            <a:endParaRPr lang="en-US" sz="1800" dirty="0" smtClean="0">
              <a:latin typeface="Palatino Linotype" panose="02040502050505030304" pitchFamily="18" charset="0"/>
            </a:endParaRPr>
          </a:p>
          <a:p>
            <a:pPr algn="just"/>
            <a:r>
              <a:rPr lang="en-US" sz="1800" dirty="0">
                <a:latin typeface="Palatino Linotype" panose="02040502050505030304" pitchFamily="18" charset="0"/>
              </a:rPr>
              <a:t>This definition gives a narrow perspective of the nature of engagement especially within the digital markets, these digital platforms act as an agent linking the </a:t>
            </a:r>
            <a:r>
              <a:rPr lang="en-US" sz="1800" dirty="0" err="1">
                <a:latin typeface="Palatino Linotype" panose="02040502050505030304" pitchFamily="18" charset="0"/>
              </a:rPr>
              <a:t>vendors’s</a:t>
            </a:r>
            <a:r>
              <a:rPr lang="en-US" sz="1800" dirty="0">
                <a:latin typeface="Palatino Linotype" panose="02040502050505030304" pitchFamily="18" charset="0"/>
              </a:rPr>
              <a:t> product to a third party, the consumer/customer through the platform a virtual store model in a vertical relationship. These online trading platforms can therefore not be considered as purchasers</a:t>
            </a:r>
          </a:p>
        </p:txBody>
      </p:sp>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pPr>
              <a:defRPr/>
            </a:pPr>
            <a:fld id="{B4500544-64AE-4DEA-B037-D272CB867989}" type="datetime1">
              <a:rPr lang="en-US" smtClean="0"/>
              <a:pPr>
                <a:defRPr/>
              </a:pPr>
              <a:t>3/27/2024</a:t>
            </a:fld>
            <a:endParaRPr lang="en-US"/>
          </a:p>
        </p:txBody>
      </p:sp>
      <p:sp>
        <p:nvSpPr>
          <p:cNvPr id="5" name="Footer Placeholder 4"/>
          <p:cNvSpPr>
            <a:spLocks noGrp="1"/>
          </p:cNvSpPr>
          <p:nvPr>
            <p:ph type="ftr" sz="quarter" idx="11"/>
          </p:nvPr>
        </p:nvSpPr>
        <p:spPr/>
        <p:txBody>
          <a:bodyPr/>
          <a:lstStyle/>
          <a:p>
            <a:pPr>
              <a:defRPr/>
            </a:pPr>
            <a:r>
              <a:rPr lang="en-US" smtClean="0"/>
              <a:t>Vision:"A Kenyan  economy with globally efficient markets and enhanced consumer welfare for shared Prosperity"</a:t>
            </a:r>
            <a:endParaRPr lang="en-US"/>
          </a:p>
        </p:txBody>
      </p:sp>
      <p:sp>
        <p:nvSpPr>
          <p:cNvPr id="6" name="Slide Number Placeholder 5"/>
          <p:cNvSpPr>
            <a:spLocks noGrp="1"/>
          </p:cNvSpPr>
          <p:nvPr>
            <p:ph type="sldNum" sz="quarter" idx="12"/>
          </p:nvPr>
        </p:nvSpPr>
        <p:spPr/>
        <p:txBody>
          <a:bodyPr/>
          <a:lstStyle/>
          <a:p>
            <a:pPr>
              <a:defRPr/>
            </a:pPr>
            <a:fld id="{0755E2FC-01D3-4BF4-9CCB-14899FC65780}" type="slidenum">
              <a:rPr lang="en-US" altLang="en-US" smtClean="0"/>
              <a:pPr>
                <a:defRPr/>
              </a:pPr>
              <a:t>9</a:t>
            </a:fld>
            <a:endParaRPr lang="en-US" altLang="en-US"/>
          </a:p>
        </p:txBody>
      </p:sp>
    </p:spTree>
    <p:extLst>
      <p:ext uri="{BB962C8B-B14F-4D97-AF65-F5344CB8AC3E}">
        <p14:creationId xmlns:p14="http://schemas.microsoft.com/office/powerpoint/2010/main" val="14175471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6FA8EE9C2C27FD43944F2ED40F51810B" ma:contentTypeVersion="1" ma:contentTypeDescription="Create a new document." ma:contentTypeScope="" ma:versionID="0314dbea68070c022d721f177fee8868">
  <xsd:schema xmlns:xsd="http://www.w3.org/2001/XMLSchema" xmlns:xs="http://www.w3.org/2001/XMLSchema" xmlns:p="http://schemas.microsoft.com/office/2006/metadata/properties" xmlns:ns2="4e34552c-fe3b-42c4-9c07-e972e2fd8029" targetNamespace="http://schemas.microsoft.com/office/2006/metadata/properties" ma:root="true" ma:fieldsID="0048d4f19f08414360311adc038e5abc" ns2:_="">
    <xsd:import namespace="4e34552c-fe3b-42c4-9c07-e972e2fd8029"/>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34552c-fe3b-42c4-9c07-e972e2fd8029"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4e34552c-fe3b-42c4-9c07-e972e2fd8029">PEHPAQ65Y2SS-718367828-7657</_dlc_DocId>
    <_dlc_DocIdUrl xmlns="4e34552c-fe3b-42c4-9c07-e972e2fd8029">
      <Url>https://dms.cak.go.ke:9758/_layouts/15/DocIdRedir.aspx?ID=PEHPAQ65Y2SS-718367828-7657</Url>
      <Description>PEHPAQ65Y2SS-718367828-7657</Description>
    </_dlc_DocIdUrl>
  </documentManagement>
</p:properties>
</file>

<file path=customXml/itemProps1.xml><?xml version="1.0" encoding="utf-8"?>
<ds:datastoreItem xmlns:ds="http://schemas.openxmlformats.org/officeDocument/2006/customXml" ds:itemID="{C23827C8-2585-48A9-9F93-4B9D79D494A7}">
  <ds:schemaRefs>
    <ds:schemaRef ds:uri="http://schemas.microsoft.com/sharepoint/v3/contenttype/forms"/>
  </ds:schemaRefs>
</ds:datastoreItem>
</file>

<file path=customXml/itemProps2.xml><?xml version="1.0" encoding="utf-8"?>
<ds:datastoreItem xmlns:ds="http://schemas.openxmlformats.org/officeDocument/2006/customXml" ds:itemID="{CD21C8EA-B8EE-4B90-A3C7-4326CCFB5A92}">
  <ds:schemaRefs>
    <ds:schemaRef ds:uri="http://schemas.microsoft.com/sharepoint/events"/>
  </ds:schemaRefs>
</ds:datastoreItem>
</file>

<file path=customXml/itemProps3.xml><?xml version="1.0" encoding="utf-8"?>
<ds:datastoreItem xmlns:ds="http://schemas.openxmlformats.org/officeDocument/2006/customXml" ds:itemID="{C9630A54-87C5-4FCB-80A3-65D52905FE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e34552c-fe3b-42c4-9c07-e972e2fd80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3955B59-521D-4D7C-ABAE-E8EC4F76D318}">
  <ds:schemaRefs>
    <ds:schemaRef ds:uri="http://schemas.microsoft.com/office/2006/metadata/properties"/>
    <ds:schemaRef ds:uri="4e34552c-fe3b-42c4-9c07-e972e2fd8029"/>
    <ds:schemaRef ds:uri="http://schemas.openxmlformats.org/package/2006/metadata/core-properties"/>
    <ds:schemaRef ds:uri="http://www.w3.org/XML/1998/namespace"/>
    <ds:schemaRef ds:uri="http://purl.org/dc/dcmitype/"/>
    <ds:schemaRef ds:uri="http://schemas.microsoft.com/office/2006/documentManagement/types"/>
    <ds:schemaRef ds:uri="http://schemas.microsoft.com/office/infopath/2007/PartnerControl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Concourse</Template>
  <TotalTime>14327</TotalTime>
  <Words>1726</Words>
  <Application>Microsoft Office PowerPoint</Application>
  <PresentationFormat>On-screen Show (4:3)</PresentationFormat>
  <Paragraphs>120</Paragraphs>
  <Slides>12</Slides>
  <Notes>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12</vt:i4>
      </vt:variant>
    </vt:vector>
  </HeadingPairs>
  <TitlesOfParts>
    <vt:vector size="23" baseType="lpstr">
      <vt:lpstr>Arial</vt:lpstr>
      <vt:lpstr>Calibri</vt:lpstr>
      <vt:lpstr>Lucida Sans Unicode</vt:lpstr>
      <vt:lpstr>Palatino Linotype</vt:lpstr>
      <vt:lpstr>Times New Roman</vt:lpstr>
      <vt:lpstr>Verdana</vt:lpstr>
      <vt:lpstr>Wingdings</vt:lpstr>
      <vt:lpstr>Wingdings 2</vt:lpstr>
      <vt:lpstr>Wingdings 3</vt:lpstr>
      <vt:lpstr>Concourse</vt:lpstr>
      <vt:lpstr>Custom Design</vt:lpstr>
      <vt:lpstr>PowerPoint Presentation</vt:lpstr>
      <vt:lpstr>INTRODUCTION</vt:lpstr>
      <vt:lpstr>INTRODUCTION</vt:lpstr>
      <vt:lpstr>INTRODUCTION</vt:lpstr>
      <vt:lpstr>Digital platforms Ecosystem</vt:lpstr>
      <vt:lpstr>Buyer Power </vt:lpstr>
      <vt:lpstr>PowerPoint Presentation</vt:lpstr>
      <vt:lpstr>Emerging BP Concerns</vt:lpstr>
      <vt:lpstr>PowerPoint Presentation</vt:lpstr>
      <vt:lpstr>CASE STUDY</vt:lpstr>
      <vt:lpstr>RECOMMENDATIONS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408</cp:revision>
  <cp:lastPrinted>2018-08-09T09:22:03Z</cp:lastPrinted>
  <dcterms:created xsi:type="dcterms:W3CDTF">2013-04-16T04:53:56Z</dcterms:created>
  <dcterms:modified xsi:type="dcterms:W3CDTF">2024-03-27T09:47:18Z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0x0101006FA8EE9C2C27FD43944F2ED40F51810B</vt:lpwstr>
  </property>
  <property fmtid="{D5CDD505-2E9C-101B-9397-08002B2CF9AE}" pid="3" name="_dlc_DocIdItemGuid">
    <vt:lpwstr>020a56b2-5734-49b8-a973-cd9beb22bc7e</vt:lpwstr>
  </property>
</Properties>
</file>