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5"/>
    <p:sldMasterId id="2147483684" r:id="rId6"/>
  </p:sldMasterIdLst>
  <p:notesMasterIdLst>
    <p:notesMasterId r:id="rId22"/>
  </p:notesMasterIdLst>
  <p:handoutMasterIdLst>
    <p:handoutMasterId r:id="rId23"/>
  </p:handoutMasterIdLst>
  <p:sldIdLst>
    <p:sldId id="256" r:id="rId7"/>
    <p:sldId id="348" r:id="rId8"/>
    <p:sldId id="349" r:id="rId9"/>
    <p:sldId id="362" r:id="rId10"/>
    <p:sldId id="372" r:id="rId11"/>
    <p:sldId id="351" r:id="rId12"/>
    <p:sldId id="352" r:id="rId13"/>
    <p:sldId id="353" r:id="rId14"/>
    <p:sldId id="367" r:id="rId15"/>
    <p:sldId id="354" r:id="rId16"/>
    <p:sldId id="368" r:id="rId17"/>
    <p:sldId id="355" r:id="rId18"/>
    <p:sldId id="357" r:id="rId19"/>
    <p:sldId id="359" r:id="rId20"/>
    <p:sldId id="331" r:id="rId2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iscillah M. Njako" initials="PMN" lastIdx="12" clrIdx="0">
    <p:extLst>
      <p:ext uri="{19B8F6BF-5375-455C-9EA6-DF929625EA0E}">
        <p15:presenceInfo xmlns:p15="http://schemas.microsoft.com/office/powerpoint/2012/main" userId="S-1-5-21-1949738124-4026600897-3124739506-32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996600"/>
    <a:srgbClr val="996633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66" d="100"/>
          <a:sy n="66" d="100"/>
        </p:scale>
        <p:origin x="1232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thomi\Desktop\call%20for%20papers\conference%20paper\mkt%20shar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thomi\Desktop\call%20for%20papers\conference%20paper\mkt%20shar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Number of Visits in Billions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Sheet2!$A$2:$A$19</c:f>
              <c:strCache>
                <c:ptCount val="18"/>
                <c:pt idx="0">
                  <c:v>2019 - 01</c:v>
                </c:pt>
                <c:pt idx="1">
                  <c:v>2019 - 02</c:v>
                </c:pt>
                <c:pt idx="2">
                  <c:v>2019 - 03</c:v>
                </c:pt>
                <c:pt idx="3">
                  <c:v>2019 - 04</c:v>
                </c:pt>
                <c:pt idx="4">
                  <c:v>2019 - 05</c:v>
                </c:pt>
                <c:pt idx="5">
                  <c:v>2019 - 06</c:v>
                </c:pt>
                <c:pt idx="6">
                  <c:v>2019 - 07</c:v>
                </c:pt>
                <c:pt idx="7">
                  <c:v>2019 - 08</c:v>
                </c:pt>
                <c:pt idx="8">
                  <c:v>2019 - 09</c:v>
                </c:pt>
                <c:pt idx="9">
                  <c:v>2019 - 10</c:v>
                </c:pt>
                <c:pt idx="10">
                  <c:v>2019 - 11</c:v>
                </c:pt>
                <c:pt idx="11">
                  <c:v>2019 - 12</c:v>
                </c:pt>
                <c:pt idx="12">
                  <c:v>2020 - 01</c:v>
                </c:pt>
                <c:pt idx="13">
                  <c:v>2020 - 02</c:v>
                </c:pt>
                <c:pt idx="14">
                  <c:v>2020 - 03</c:v>
                </c:pt>
                <c:pt idx="15">
                  <c:v>2020 - 04</c:v>
                </c:pt>
                <c:pt idx="16">
                  <c:v>2020 - 05</c:v>
                </c:pt>
                <c:pt idx="17">
                  <c:v>2020 - 06</c:v>
                </c:pt>
              </c:strCache>
            </c:strRef>
          </c:cat>
          <c:val>
            <c:numRef>
              <c:f>Sheet2!$B$2:$B$19</c:f>
              <c:numCache>
                <c:formatCode>General</c:formatCode>
                <c:ptCount val="18"/>
                <c:pt idx="0">
                  <c:v>13.87</c:v>
                </c:pt>
                <c:pt idx="1">
                  <c:v>14.15</c:v>
                </c:pt>
                <c:pt idx="2">
                  <c:v>13.83</c:v>
                </c:pt>
                <c:pt idx="3">
                  <c:v>14.06</c:v>
                </c:pt>
                <c:pt idx="4">
                  <c:v>14.83</c:v>
                </c:pt>
                <c:pt idx="5">
                  <c:v>16.2</c:v>
                </c:pt>
                <c:pt idx="6">
                  <c:v>14.95</c:v>
                </c:pt>
                <c:pt idx="7">
                  <c:v>14.46</c:v>
                </c:pt>
                <c:pt idx="8">
                  <c:v>14.64</c:v>
                </c:pt>
                <c:pt idx="9">
                  <c:v>16.3</c:v>
                </c:pt>
                <c:pt idx="10">
                  <c:v>19.22</c:v>
                </c:pt>
                <c:pt idx="11">
                  <c:v>20.079999999999998</c:v>
                </c:pt>
                <c:pt idx="12">
                  <c:v>16.07</c:v>
                </c:pt>
                <c:pt idx="13">
                  <c:v>17.64</c:v>
                </c:pt>
                <c:pt idx="14">
                  <c:v>18.350000000000001</c:v>
                </c:pt>
                <c:pt idx="15">
                  <c:v>18.55</c:v>
                </c:pt>
                <c:pt idx="16">
                  <c:v>21.28</c:v>
                </c:pt>
                <c:pt idx="17">
                  <c:v>21.96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950-42D1-AE08-6B7D28E4E917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905942288"/>
        <c:axId val="905942832"/>
      </c:lineChart>
      <c:catAx>
        <c:axId val="9059422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US" b="1" dirty="0"/>
                  <a:t>Period in Months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905942832"/>
        <c:crosses val="autoZero"/>
        <c:auto val="1"/>
        <c:lblAlgn val="ctr"/>
        <c:lblOffset val="100"/>
        <c:noMultiLvlLbl val="0"/>
      </c:catAx>
      <c:valAx>
        <c:axId val="905942832"/>
        <c:scaling>
          <c:orientation val="minMax"/>
        </c:scaling>
        <c:delete val="0"/>
        <c:axPos val="l"/>
        <c:majorGridlines>
          <c:spPr>
            <a:ln w="9525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US" sz="900" b="1" i="0" baseline="0" dirty="0">
                    <a:effectLst/>
                  </a:rPr>
                  <a:t>Number of Visits in Billions</a:t>
                </a:r>
                <a:endParaRPr lang="en-US" sz="900" b="1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000" b="1" i="0" u="none" strike="noStrike" kern="1200" baseline="0">
                  <a:solidFill>
                    <a:sysClr val="windowText" lastClr="000000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en-US"/>
          </a:p>
        </c:txPr>
        <c:crossAx val="905942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Palatino Linotype" panose="0204050205050503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r>
              <a:rPr lang="en-US" sz="1000" b="1" dirty="0"/>
              <a:t>MOST</a:t>
            </a:r>
            <a:r>
              <a:rPr lang="en-US" sz="1000" b="1" baseline="0" dirty="0"/>
              <a:t> PREFERED ONLINE SHOPPING PLARTFORMS IN 2021</a:t>
            </a:r>
            <a:endParaRPr lang="en-US" sz="10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ysClr val="windowText" lastClr="000000"/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Palatino Linotype" panose="0204050205050503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ysClr val="windowText" lastClr="000000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r>
              <a:rPr lang="en-US" b="1" dirty="0"/>
              <a:t>MOST PREFERED ONLINE SHOPPING PLARTFORMS IN 2021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ysClr val="windowText" lastClr="000000"/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EA4-4B75-B8DF-2C0888BF082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EA4-4B75-B8DF-2C0888BF082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EA4-4B75-B8DF-2C0888BF082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EA4-4B75-B8DF-2C0888BF082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EA4-4B75-B8DF-2C0888BF082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Jumia </c:v>
                </c:pt>
                <c:pt idx="1">
                  <c:v>Kilimall </c:v>
                </c:pt>
                <c:pt idx="2">
                  <c:v>Jiji</c:v>
                </c:pt>
                <c:pt idx="3">
                  <c:v>Alibaba</c:v>
                </c:pt>
                <c:pt idx="4">
                  <c:v>Facebook Marketplace 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0.42</c:v>
                </c:pt>
                <c:pt idx="1">
                  <c:v>0.11</c:v>
                </c:pt>
                <c:pt idx="2">
                  <c:v>7.0000000000000007E-2</c:v>
                </c:pt>
                <c:pt idx="3">
                  <c:v>0.06</c:v>
                </c:pt>
                <c:pt idx="4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EA4-4B75-B8DF-2C0888BF082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Palatino Linotype" panose="0204050205050503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62100AB-7670-4E62-8335-AE500FB90C0B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F41434C-565B-4915-85A9-713738E41EF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36935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4C702C-16AF-4140-953C-B3F40A35195A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4CB1C14-3B2E-4253-A8D1-1B6ABF0903A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71918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4665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6 w 5760"/>
                <a:gd name="T3" fmla="*/ 0 h 528"/>
                <a:gd name="T4" fmla="*/ 2147483646 w 5760"/>
                <a:gd name="T5" fmla="*/ 2147483646 h 528"/>
                <a:gd name="T6" fmla="*/ 2147483646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99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FBB94E0-9F67-434E-91F2-840361704428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0779E3-79A1-4447-9E7B-C09DCCE349F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5559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99C5F-8A84-4FED-B7D9-8B9AC10FFEA6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0D2E-AE7F-4464-A7E4-999DFBC54A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32834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8A18A-5B7C-4365-A56C-A41564E24CFB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49AB2-3527-4C71-8444-9792085C0BB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85546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ACE77-1E88-4789-85C2-0FFE0000591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280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5D8FE-D864-47D3-8BAF-7D528BE7AD9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0447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67265-DBDF-4D2A-9A81-D59053D2A79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465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19B5F-5F40-434D-84EF-37BEBE39B73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46222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EA6B8-8C95-42F6-870E-919469191A0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78886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65EA-6FEF-4BD1-86BA-3C03BA822D8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2876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ACFF2-07C4-4541-9EB3-5FBD498EDEE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0456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95206-61E7-4A87-B0BE-A5FECD8FB5F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4174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CC857-84D4-4213-B918-00A9AD38853B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D5C8E-E18F-4C23-BEE9-5F7703884F6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177691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745F6-1947-4870-9D4F-FD38360708C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19356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87315-FC6D-4189-A6FB-88E37D296F2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7148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784DB-60A8-40F4-9947-71706729A07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199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82FDDD-84F8-47DC-8070-718CF678D737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0AE12-2A67-4DB0-BD17-10FDEF77AB5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08701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243677-C016-4740-88F1-FC18DF8230FB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C24B-9B3E-47E1-887E-8D8C6A110FF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686089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5DB9DC-4ECE-4F17-B5FA-601AD691B777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DE352-CF79-41E2-A7CF-72484449068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15614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D88ADD-B7BE-469D-916E-5AFCB6A95E49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56C70-4F0B-4DC8-9142-2535DE782C3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04507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21108-CA48-4CB9-8AF3-950042F022B1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E9EE6-E5E1-455B-83E2-40715F82AE3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283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9EB466-8116-4408-B2B4-088B41FF3760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967E8-405C-4706-BFE5-F50D7AE15AE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9150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7C6F0CA-9FBA-4BA1-A17A-CA7ED129381F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dirty="0"/>
              <a:t>Vision:"A Kenyan  economy with globally efficient markets and enhanced consumer welfare for shared Prosperity"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C461C-6921-4E5E-A6B5-20D569603E4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15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99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E581A00-E496-4871-9AA6-749768E93F2F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Lucida Sans Unicode" panose="020B0602030504020204" pitchFamily="34" charset="0"/>
              </a:defRPr>
            </a:lvl1pPr>
          </a:lstStyle>
          <a:p>
            <a:pPr>
              <a:defRPr/>
            </a:pPr>
            <a:fld id="{BC003F52-748F-4D1C-B121-BFAD54F3415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65" r:id="rId2"/>
    <p:sldLayoutId id="2147483981" r:id="rId3"/>
    <p:sldLayoutId id="2147483982" r:id="rId4"/>
    <p:sldLayoutId id="2147483983" r:id="rId5"/>
    <p:sldLayoutId id="2147483984" r:id="rId6"/>
    <p:sldLayoutId id="2147483966" r:id="rId7"/>
    <p:sldLayoutId id="2147483985" r:id="rId8"/>
    <p:sldLayoutId id="2147483986" r:id="rId9"/>
    <p:sldLayoutId id="2147483967" r:id="rId10"/>
    <p:sldLayoutId id="214748396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0B8507C-A66F-41A1-97F7-BA614CD03B6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0550" y="4224338"/>
            <a:ext cx="7962900" cy="1995487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COMPETITION </a:t>
            </a:r>
            <a:r>
              <a:rPr lang="en-US" sz="280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AND REGULATION OF DIGITAL MARKETS IN KENYA: </a:t>
            </a:r>
            <a:br>
              <a:rPr lang="en-US" sz="280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THE CASE OF ONLINE SHOPPING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PLATFORMS </a:t>
            </a: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by: Thomi John </a:t>
            </a:r>
            <a:br>
              <a:rPr lang="en-US" sz="2800" dirty="0" smtClean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5</a:t>
            </a:r>
            <a:r>
              <a:rPr lang="en-US" sz="2000" baseline="30000" dirty="0" smtClean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th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Palatino Linotype" panose="02040502050505030304" pitchFamily="18" charset="0"/>
              </a:rPr>
              <a:t> August, 2022</a:t>
            </a: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solidFill>
                  <a:srgbClr val="996600"/>
                </a:solidFill>
                <a:effectLst/>
                <a:latin typeface="Palatino Linotype" panose="02040502050505030304" pitchFamily="18" charset="0"/>
              </a:rPr>
            </a:br>
            <a:endParaRPr lang="en-US" sz="2800" dirty="0">
              <a:solidFill>
                <a:srgbClr val="996600"/>
              </a:solidFill>
              <a:latin typeface="Palatino Linotype" pitchFamily="18" charset="0"/>
            </a:endParaRPr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w-KE" altLang="en-US" sz="180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33400" y="5943600"/>
            <a:ext cx="8382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latin typeface="Palatino Linotype" panose="02040502050505030304" pitchFamily="18" charset="0"/>
              </a:rPr>
              <a:t>"A Kenyan  economy with globally efficient markets and enhanced consumer welfare for shared Prosperity"</a:t>
            </a:r>
          </a:p>
        </p:txBody>
      </p:sp>
      <p:pic>
        <p:nvPicPr>
          <p:cNvPr id="12294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599" y="152400"/>
            <a:ext cx="3849443" cy="1676400"/>
          </a:xfrm>
          <a:prstGeom prst="rect">
            <a:avLst/>
          </a:prstGeom>
          <a:noFill/>
          <a:ln>
            <a:noFill/>
          </a:ln>
          <a:effectLst>
            <a:softEdge rad="203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542" y="571500"/>
            <a:ext cx="8229600" cy="5448300"/>
          </a:xfrm>
        </p:spPr>
        <p:txBody>
          <a:bodyPr/>
          <a:lstStyle/>
          <a:p>
            <a:pPr lvl="0" algn="just"/>
            <a:r>
              <a:rPr lang="en-US" sz="2000" dirty="0">
                <a:latin typeface="Palatino Linotype" panose="02040502050505030304" pitchFamily="18" charset="0"/>
              </a:rPr>
              <a:t>The Kenya Information and Communications Act (KICA) provides for the establishment of the Communications Authority of Kenya, to facilitate the development of the information and communications sector </a:t>
            </a:r>
            <a:r>
              <a:rPr lang="en-US" sz="2000" dirty="0" smtClean="0">
                <a:latin typeface="Palatino Linotype" panose="02040502050505030304" pitchFamily="18" charset="0"/>
              </a:rPr>
              <a:t>and </a:t>
            </a:r>
            <a:r>
              <a:rPr lang="en-US" sz="2000" dirty="0">
                <a:latin typeface="Palatino Linotype" panose="02040502050505030304" pitchFamily="18" charset="0"/>
              </a:rPr>
              <a:t>electronic commerce. </a:t>
            </a:r>
            <a:endParaRPr lang="en-US" sz="2000" dirty="0" smtClean="0">
              <a:latin typeface="Palatino Linotype" panose="02040502050505030304" pitchFamily="18" charset="0"/>
            </a:endParaRPr>
          </a:p>
          <a:p>
            <a:pPr marL="109537" lvl="0" indent="0" algn="just">
              <a:buNone/>
            </a:pPr>
            <a:endParaRPr lang="en-US" sz="2000" dirty="0" smtClean="0">
              <a:latin typeface="Palatino Linotype" panose="02040502050505030304" pitchFamily="18" charset="0"/>
            </a:endParaRPr>
          </a:p>
          <a:p>
            <a:pPr lvl="0" algn="just"/>
            <a:r>
              <a:rPr lang="en-US" sz="2000" dirty="0">
                <a:latin typeface="Palatino Linotype" panose="02040502050505030304" pitchFamily="18" charset="0"/>
              </a:rPr>
              <a:t>O</a:t>
            </a:r>
            <a:r>
              <a:rPr lang="en-US" sz="2000" dirty="0" smtClean="0">
                <a:latin typeface="Palatino Linotype" panose="02040502050505030304" pitchFamily="18" charset="0"/>
              </a:rPr>
              <a:t>nline markets, trading </a:t>
            </a:r>
            <a:r>
              <a:rPr lang="en-US" sz="2000" dirty="0">
                <a:latin typeface="Palatino Linotype" panose="02040502050505030304" pitchFamily="18" charset="0"/>
              </a:rPr>
              <a:t>platforms are not regulated under KICA as they do not constitute electronic services as envisaged under the </a:t>
            </a:r>
            <a:r>
              <a:rPr lang="en-US" sz="2000" dirty="0" smtClean="0">
                <a:latin typeface="Palatino Linotype" panose="02040502050505030304" pitchFamily="18" charset="0"/>
              </a:rPr>
              <a:t>Act</a:t>
            </a:r>
          </a:p>
          <a:p>
            <a:pPr marL="109537" lvl="0" indent="0" algn="just">
              <a:buNone/>
            </a:pPr>
            <a:endParaRPr lang="en-US" sz="2000" dirty="0">
              <a:latin typeface="Palatino Linotype" panose="02040502050505030304" pitchFamily="18" charset="0"/>
            </a:endParaRPr>
          </a:p>
          <a:p>
            <a:pPr lvl="0" algn="just"/>
            <a:r>
              <a:rPr lang="en-US" sz="2000" dirty="0">
                <a:latin typeface="Palatino Linotype" panose="02040502050505030304" pitchFamily="18" charset="0"/>
              </a:rPr>
              <a:t>T</a:t>
            </a:r>
            <a:r>
              <a:rPr lang="en-US" sz="2000" dirty="0" smtClean="0">
                <a:latin typeface="Palatino Linotype" panose="02040502050505030304" pitchFamily="18" charset="0"/>
              </a:rPr>
              <a:t>he </a:t>
            </a:r>
            <a:r>
              <a:rPr lang="en-US" sz="2000" dirty="0">
                <a:latin typeface="Palatino Linotype" panose="02040502050505030304" pitchFamily="18" charset="0"/>
              </a:rPr>
              <a:t>Competition Authority of Kenya (CAK) is mandated to promote and safeguard competition in the national economy. </a:t>
            </a:r>
            <a:endParaRPr lang="en-US" sz="2000" dirty="0" smtClean="0">
              <a:latin typeface="Palatino Linotype" panose="02040502050505030304" pitchFamily="18" charset="0"/>
            </a:endParaRPr>
          </a:p>
          <a:p>
            <a:pPr marL="109537" lvl="0" indent="0" algn="just">
              <a:buNone/>
            </a:pPr>
            <a:endParaRPr lang="en-US" sz="2000" dirty="0">
              <a:latin typeface="Palatino Linotype" panose="02040502050505030304" pitchFamily="18" charset="0"/>
            </a:endParaRPr>
          </a:p>
          <a:p>
            <a:pPr lvl="0" algn="just"/>
            <a:r>
              <a:rPr lang="en-US" sz="2000" dirty="0" smtClean="0">
                <a:latin typeface="Palatino Linotype" panose="02040502050505030304" pitchFamily="18" charset="0"/>
              </a:rPr>
              <a:t>In </a:t>
            </a:r>
            <a:r>
              <a:rPr lang="en-US" sz="2000" dirty="0">
                <a:latin typeface="Palatino Linotype" panose="02040502050505030304" pitchFamily="18" charset="0"/>
              </a:rPr>
              <a:t>line with its mandate, CAK </a:t>
            </a:r>
            <a:r>
              <a:rPr lang="en-US" sz="2000" dirty="0" smtClean="0">
                <a:latin typeface="Palatino Linotype" panose="02040502050505030304" pitchFamily="18" charset="0"/>
              </a:rPr>
              <a:t>provides </a:t>
            </a:r>
            <a:r>
              <a:rPr lang="en-US" sz="2000" dirty="0">
                <a:latin typeface="Palatino Linotype" panose="02040502050505030304" pitchFamily="18" charset="0"/>
              </a:rPr>
              <a:t>advisory </a:t>
            </a:r>
            <a:r>
              <a:rPr lang="en-US" sz="2000" dirty="0" smtClean="0">
                <a:latin typeface="Palatino Linotype" panose="02040502050505030304" pitchFamily="18" charset="0"/>
              </a:rPr>
              <a:t>opinion; signs </a:t>
            </a:r>
            <a:r>
              <a:rPr lang="en-US" sz="2000" dirty="0">
                <a:latin typeface="Palatino Linotype" panose="02040502050505030304" pitchFamily="18" charset="0"/>
              </a:rPr>
              <a:t>MOU </a:t>
            </a:r>
            <a:r>
              <a:rPr lang="en-US" sz="2000" dirty="0" smtClean="0">
                <a:latin typeface="Palatino Linotype" panose="02040502050505030304" pitchFamily="18" charset="0"/>
              </a:rPr>
              <a:t>with other </a:t>
            </a:r>
            <a:r>
              <a:rPr lang="en-US" sz="2000" dirty="0">
                <a:latin typeface="Palatino Linotype" panose="02040502050505030304" pitchFamily="18" charset="0"/>
              </a:rPr>
              <a:t>government </a:t>
            </a:r>
            <a:r>
              <a:rPr lang="en-US" sz="2000" dirty="0" smtClean="0">
                <a:latin typeface="Palatino Linotype" panose="02040502050505030304" pitchFamily="18" charset="0"/>
              </a:rPr>
              <a:t>agencies, creates Market </a:t>
            </a:r>
            <a:r>
              <a:rPr lang="en-US" sz="2000" dirty="0">
                <a:latin typeface="Palatino Linotype" panose="02040502050505030304" pitchFamily="18" charset="0"/>
              </a:rPr>
              <a:t>Definition </a:t>
            </a:r>
            <a:r>
              <a:rPr lang="en-US" sz="2000" dirty="0" smtClean="0">
                <a:latin typeface="Palatino Linotype" panose="02040502050505030304" pitchFamily="18" charset="0"/>
              </a:rPr>
              <a:t>Guidelines (takes </a:t>
            </a:r>
            <a:r>
              <a:rPr lang="en-US" sz="2000" dirty="0">
                <a:latin typeface="Palatino Linotype" panose="02040502050505030304" pitchFamily="18" charset="0"/>
              </a:rPr>
              <a:t>into account the challenges faced when regulating </a:t>
            </a:r>
            <a:r>
              <a:rPr lang="en-US" sz="2000" dirty="0" smtClean="0">
                <a:latin typeface="Palatino Linotype" panose="02040502050505030304" pitchFamily="18" charset="0"/>
              </a:rPr>
              <a:t>competition in </a:t>
            </a:r>
            <a:r>
              <a:rPr lang="en-US" sz="2000" dirty="0">
                <a:latin typeface="Palatino Linotype" panose="02040502050505030304" pitchFamily="18" charset="0"/>
              </a:rPr>
              <a:t>light of advancements in competition law enforcement</a:t>
            </a:r>
            <a:r>
              <a:rPr lang="en-US" sz="2000" dirty="0" smtClean="0">
                <a:latin typeface="Palatino Linotype" panose="02040502050505030304" pitchFamily="18" charset="0"/>
              </a:rPr>
              <a:t>.)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1263" y="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sz="40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Regulatory Framework</a:t>
            </a:r>
            <a:r>
              <a:rPr lang="en-US" sz="2800" dirty="0" smtClean="0"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latin typeface="Palatino Linotype" panose="02040502050505030304" pitchFamily="18" charset="0"/>
              </a:rPr>
            </a:br>
            <a:endParaRPr lang="en-US" sz="2800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5469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>
                <a:solidFill>
                  <a:srgbClr val="996600"/>
                </a:solidFill>
                <a:latin typeface="Palatino Linotype" panose="02040502050505030304" pitchFamily="18" charset="0"/>
              </a:rPr>
              <a:t/>
            </a:r>
            <a:br>
              <a:rPr lang="en-US" sz="4400" dirty="0">
                <a:solidFill>
                  <a:srgbClr val="996600"/>
                </a:solidFill>
                <a:latin typeface="Palatino Linotype" panose="02040502050505030304" pitchFamily="18" charset="0"/>
              </a:rPr>
            </a:br>
            <a: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ONLINE </a:t>
            </a:r>
            <a:r>
              <a:rPr lang="en-US" sz="4400" dirty="0">
                <a:solidFill>
                  <a:srgbClr val="996600"/>
                </a:solidFill>
                <a:latin typeface="Palatino Linotype" panose="02040502050505030304" pitchFamily="18" charset="0"/>
              </a:rPr>
              <a:t>SHOPPING </a:t>
            </a:r>
            <a: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PLATFORMS</a:t>
            </a:r>
            <a: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 </a:t>
            </a:r>
            <a:r>
              <a:rPr lang="en-US" sz="4400" dirty="0">
                <a:solidFill>
                  <a:srgbClr val="996600"/>
                </a:solidFill>
                <a:latin typeface="Palatino Linotype" panose="02040502050505030304" pitchFamily="18" charset="0"/>
              </a:rPr>
              <a:t>IN </a:t>
            </a:r>
            <a: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KENYA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sz="2800" dirty="0" smtClean="0">
                <a:latin typeface="Palatino Linotype" panose="02040502050505030304" pitchFamily="18" charset="0"/>
              </a:rPr>
              <a:t/>
            </a:r>
            <a:br>
              <a:rPr lang="en-US" sz="2800" dirty="0" smtClean="0">
                <a:latin typeface="Palatino Linotype" panose="02040502050505030304" pitchFamily="18" charset="0"/>
              </a:rPr>
            </a:br>
            <a:endParaRPr lang="en-US" sz="2800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3538150"/>
              </p:ext>
            </p:extLst>
          </p:nvPr>
        </p:nvGraphicFramePr>
        <p:xfrm>
          <a:off x="417513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312130688"/>
              </p:ext>
            </p:extLst>
          </p:nvPr>
        </p:nvGraphicFramePr>
        <p:xfrm>
          <a:off x="1219200" y="1219200"/>
          <a:ext cx="6858000" cy="4787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2691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4597" y="1447800"/>
            <a:ext cx="8559228" cy="5015873"/>
          </a:xfrm>
        </p:spPr>
        <p:txBody>
          <a:bodyPr/>
          <a:lstStyle/>
          <a:p>
            <a:pPr marL="0" lvl="0" indent="109538" algn="just"/>
            <a:r>
              <a:rPr lang="en-US" sz="2200" dirty="0">
                <a:latin typeface="Palatino Linotype" panose="02040502050505030304" pitchFamily="18" charset="0"/>
              </a:rPr>
              <a:t>W</a:t>
            </a:r>
            <a:r>
              <a:rPr lang="en-US" sz="2200" dirty="0" smtClean="0">
                <a:latin typeface="Palatino Linotype" panose="02040502050505030304" pitchFamily="18" charset="0"/>
              </a:rPr>
              <a:t>ide </a:t>
            </a:r>
            <a:r>
              <a:rPr lang="en-US" sz="2200" dirty="0">
                <a:latin typeface="Palatino Linotype" panose="02040502050505030304" pitchFamily="18" charset="0"/>
              </a:rPr>
              <a:t>range of products and </a:t>
            </a:r>
            <a:r>
              <a:rPr lang="en-US" sz="2200" dirty="0" smtClean="0">
                <a:latin typeface="Palatino Linotype" panose="02040502050505030304" pitchFamily="18" charset="0"/>
              </a:rPr>
              <a:t>services in one platform hence efficiency </a:t>
            </a:r>
            <a:r>
              <a:rPr lang="en-US" sz="2200" dirty="0">
                <a:latin typeface="Palatino Linotype" panose="02040502050505030304" pitchFamily="18" charset="0"/>
              </a:rPr>
              <a:t>and reduced prices. </a:t>
            </a:r>
            <a:endParaRPr lang="en-US" sz="2200" dirty="0" smtClean="0">
              <a:latin typeface="Palatino Linotype" panose="02040502050505030304" pitchFamily="18" charset="0"/>
            </a:endParaRPr>
          </a:p>
          <a:p>
            <a:pPr marL="0" lvl="0" indent="109538" algn="just"/>
            <a:endParaRPr lang="en-US" sz="2200" dirty="0">
              <a:latin typeface="Palatino Linotype" panose="02040502050505030304" pitchFamily="18" charset="0"/>
            </a:endParaRPr>
          </a:p>
          <a:p>
            <a:pPr marL="0" lvl="0" indent="109538" algn="just"/>
            <a:r>
              <a:rPr lang="en-US" sz="2200" dirty="0" smtClean="0">
                <a:latin typeface="Palatino Linotype" panose="02040502050505030304" pitchFamily="18" charset="0"/>
              </a:rPr>
              <a:t>The </a:t>
            </a:r>
            <a:r>
              <a:rPr lang="en-US" sz="2200" dirty="0">
                <a:latin typeface="Palatino Linotype" panose="02040502050505030304" pitchFamily="18" charset="0"/>
              </a:rPr>
              <a:t>shopping sites </a:t>
            </a:r>
            <a:r>
              <a:rPr lang="en-US" sz="2200" dirty="0" smtClean="0">
                <a:latin typeface="Palatino Linotype" panose="02040502050505030304" pitchFamily="18" charset="0"/>
              </a:rPr>
              <a:t>compete directly amongst themselves in </a:t>
            </a:r>
            <a:r>
              <a:rPr lang="en-US" sz="2200" dirty="0">
                <a:latin typeface="Palatino Linotype" panose="02040502050505030304" pitchFamily="18" charset="0"/>
              </a:rPr>
              <a:t>the same business. </a:t>
            </a:r>
            <a:endParaRPr lang="en-US" sz="2200" dirty="0" smtClean="0">
              <a:latin typeface="Palatino Linotype" panose="02040502050505030304" pitchFamily="18" charset="0"/>
            </a:endParaRPr>
          </a:p>
          <a:p>
            <a:pPr marL="0" lvl="0" indent="109538" algn="just"/>
            <a:endParaRPr lang="en-US" sz="2200" dirty="0" smtClean="0">
              <a:latin typeface="Palatino Linotype" panose="02040502050505030304" pitchFamily="18" charset="0"/>
            </a:endParaRPr>
          </a:p>
          <a:p>
            <a:pPr marL="0" lvl="0" indent="109538" algn="just"/>
            <a:r>
              <a:rPr lang="en-US" sz="2200" dirty="0" smtClean="0">
                <a:latin typeface="Palatino Linotype" panose="02040502050505030304" pitchFamily="18" charset="0"/>
              </a:rPr>
              <a:t>Compete </a:t>
            </a:r>
            <a:r>
              <a:rPr lang="en-US" sz="2200" dirty="0">
                <a:latin typeface="Palatino Linotype" panose="02040502050505030304" pitchFamily="18" charset="0"/>
              </a:rPr>
              <a:t>directly with other digital </a:t>
            </a:r>
            <a:r>
              <a:rPr lang="en-US" sz="2200" dirty="0" smtClean="0">
                <a:latin typeface="Palatino Linotype" panose="02040502050505030304" pitchFamily="18" charset="0"/>
              </a:rPr>
              <a:t>platforms.</a:t>
            </a:r>
          </a:p>
          <a:p>
            <a:pPr marL="0" lvl="0" indent="109538" algn="just"/>
            <a:endParaRPr lang="en-US" sz="2200" dirty="0" smtClean="0">
              <a:latin typeface="Palatino Linotype" panose="02040502050505030304" pitchFamily="18" charset="0"/>
            </a:endParaRPr>
          </a:p>
          <a:p>
            <a:pPr marL="0" lvl="0" indent="109538" algn="just"/>
            <a:r>
              <a:rPr lang="en-US" sz="2200" dirty="0" smtClean="0">
                <a:latin typeface="Palatino Linotype" panose="02040502050505030304" pitchFamily="18" charset="0"/>
              </a:rPr>
              <a:t>Existence of Contracts that outline mode </a:t>
            </a:r>
            <a:r>
              <a:rPr lang="en-US" sz="2200" dirty="0">
                <a:latin typeface="Palatino Linotype" panose="02040502050505030304" pitchFamily="18" charset="0"/>
              </a:rPr>
              <a:t>of payment between the marketer and the platform </a:t>
            </a:r>
            <a:r>
              <a:rPr lang="en-US" sz="2200" dirty="0" smtClean="0">
                <a:latin typeface="Palatino Linotype" panose="02040502050505030304" pitchFamily="18" charset="0"/>
              </a:rPr>
              <a:t>users, and the owner of the platform. </a:t>
            </a:r>
          </a:p>
          <a:p>
            <a:pPr marL="0" lvl="0" indent="109538" algn="just"/>
            <a:endParaRPr lang="en-US" sz="2200" dirty="0" smtClean="0">
              <a:latin typeface="Palatino Linotype" panose="02040502050505030304" pitchFamily="18" charset="0"/>
            </a:endParaRPr>
          </a:p>
          <a:p>
            <a:pPr marL="0" lvl="0" indent="109538" algn="just"/>
            <a:r>
              <a:rPr lang="en-US" sz="2200" dirty="0" smtClean="0">
                <a:latin typeface="Palatino Linotype" panose="02040502050505030304" pitchFamily="18" charset="0"/>
              </a:rPr>
              <a:t>Geographical Presence</a:t>
            </a:r>
            <a:endParaRPr lang="en-US" sz="2200" dirty="0">
              <a:latin typeface="Palatino Linotype" panose="02040502050505030304" pitchFamily="18" charset="0"/>
            </a:endParaRPr>
          </a:p>
          <a:p>
            <a:pPr marL="0" marR="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1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7513" y="609600"/>
            <a:ext cx="8229600" cy="639762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Characteristics of Online Shopping Platforms in Kenya</a:t>
            </a:r>
            <a:endParaRPr lang="en-US" sz="40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319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/>
          <a:lstStyle/>
          <a:p>
            <a:pPr marL="109537" lvl="0" indent="0">
              <a:buNone/>
            </a:pPr>
            <a:r>
              <a:rPr lang="en-US" sz="2100" dirty="0" smtClean="0">
                <a:latin typeface="Palatino Linotype" panose="02040502050505030304" pitchFamily="18" charset="0"/>
              </a:rPr>
              <a:t>Concern </a:t>
            </a:r>
            <a:r>
              <a:rPr lang="en-US" sz="2100" dirty="0">
                <a:latin typeface="Palatino Linotype" panose="02040502050505030304" pitchFamily="18" charset="0"/>
              </a:rPr>
              <a:t>on competition in digital markets;</a:t>
            </a:r>
          </a:p>
          <a:p>
            <a:r>
              <a:rPr lang="en-US" sz="2100" b="1" dirty="0">
                <a:latin typeface="Palatino Linotype" panose="02040502050505030304" pitchFamily="18" charset="0"/>
              </a:rPr>
              <a:t>Data privacy and access </a:t>
            </a:r>
            <a:r>
              <a:rPr lang="en-US" sz="2100" dirty="0">
                <a:latin typeface="Palatino Linotype" panose="02040502050505030304" pitchFamily="18" charset="0"/>
              </a:rPr>
              <a:t>- Digital platforms that continuously receive data from transactions mediated by them stand at a vantage position when innovations that may require data are pursued. </a:t>
            </a:r>
            <a:endParaRPr lang="en-US" sz="2100" dirty="0" smtClean="0">
              <a:latin typeface="Palatino Linotype" panose="02040502050505030304" pitchFamily="18" charset="0"/>
            </a:endParaRPr>
          </a:p>
          <a:p>
            <a:r>
              <a:rPr lang="en-US" sz="2100" b="1" dirty="0" smtClean="0">
                <a:latin typeface="Palatino Linotype" panose="02040502050505030304" pitchFamily="18" charset="0"/>
              </a:rPr>
              <a:t>Monitoring </a:t>
            </a:r>
            <a:r>
              <a:rPr lang="en-US" sz="2100" b="1" dirty="0">
                <a:latin typeface="Palatino Linotype" panose="02040502050505030304" pitchFamily="18" charset="0"/>
              </a:rPr>
              <a:t>of transactions </a:t>
            </a:r>
            <a:r>
              <a:rPr lang="en-US" sz="2100" dirty="0">
                <a:latin typeface="Palatino Linotype" panose="02040502050505030304" pitchFamily="18" charset="0"/>
              </a:rPr>
              <a:t>- </a:t>
            </a:r>
            <a:r>
              <a:rPr lang="en-US" sz="2100" dirty="0" smtClean="0">
                <a:latin typeface="Palatino Linotype" panose="02040502050505030304" pitchFamily="18" charset="0"/>
              </a:rPr>
              <a:t>Despite </a:t>
            </a:r>
            <a:r>
              <a:rPr lang="en-US" sz="2100" dirty="0">
                <a:latin typeface="Palatino Linotype" panose="02040502050505030304" pitchFamily="18" charset="0"/>
              </a:rPr>
              <a:t>the sales being on known platforms, the location of the sellers might not be traceable. </a:t>
            </a:r>
            <a:r>
              <a:rPr lang="en-US" sz="2100" dirty="0" smtClean="0">
                <a:latin typeface="Palatino Linotype" panose="02040502050505030304" pitchFamily="18" charset="0"/>
              </a:rPr>
              <a:t>This </a:t>
            </a:r>
            <a:r>
              <a:rPr lang="en-US" sz="2100" dirty="0">
                <a:latin typeface="Palatino Linotype" panose="02040502050505030304" pitchFamily="18" charset="0"/>
              </a:rPr>
              <a:t>means that we can expect to have problems monitoring digitized services.</a:t>
            </a:r>
          </a:p>
          <a:p>
            <a:pPr lvl="0"/>
            <a:r>
              <a:rPr lang="en-US" sz="2100" b="1" dirty="0">
                <a:latin typeface="Palatino Linotype" panose="02040502050505030304" pitchFamily="18" charset="0"/>
              </a:rPr>
              <a:t>Personal information </a:t>
            </a:r>
            <a:r>
              <a:rPr lang="en-US" sz="2100" b="1" dirty="0" smtClean="0">
                <a:latin typeface="Palatino Linotype" panose="02040502050505030304" pitchFamily="18" charset="0"/>
              </a:rPr>
              <a:t>- </a:t>
            </a:r>
            <a:r>
              <a:rPr lang="en-US" sz="2100" dirty="0" smtClean="0">
                <a:latin typeface="Palatino Linotype" panose="02040502050505030304" pitchFamily="18" charset="0"/>
              </a:rPr>
              <a:t>has </a:t>
            </a:r>
            <a:r>
              <a:rPr lang="en-US" sz="2100" dirty="0">
                <a:latin typeface="Palatino Linotype" panose="02040502050505030304" pitchFamily="18" charset="0"/>
              </a:rPr>
              <a:t>become currency for transaction in the digital markets. Goods and services are purchased from online markets for “free” in exchange for personal data</a:t>
            </a:r>
            <a:r>
              <a:rPr lang="en-US" sz="2100" dirty="0" smtClean="0">
                <a:latin typeface="Palatino Linotype" panose="02040502050505030304" pitchFamily="18" charset="0"/>
              </a:rPr>
              <a:t>..</a:t>
            </a:r>
            <a:endParaRPr lang="en-US" sz="2100" dirty="0">
              <a:latin typeface="Palatino Linotype" panose="02040502050505030304" pitchFamily="18" charset="0"/>
            </a:endParaRPr>
          </a:p>
          <a:p>
            <a:pPr lvl="0"/>
            <a:r>
              <a:rPr lang="en-US" sz="2100" b="1" dirty="0">
                <a:latin typeface="Palatino Linotype" panose="02040502050505030304" pitchFamily="18" charset="0"/>
              </a:rPr>
              <a:t>Cross border transactions </a:t>
            </a:r>
          </a:p>
          <a:p>
            <a:pPr lvl="0"/>
            <a:r>
              <a:rPr lang="en-US" sz="2100" b="1" dirty="0" smtClean="0">
                <a:latin typeface="Palatino Linotype" panose="02040502050505030304" pitchFamily="18" charset="0"/>
              </a:rPr>
              <a:t>“</a:t>
            </a:r>
            <a:r>
              <a:rPr lang="en-US" sz="2100" b="1" dirty="0">
                <a:latin typeface="Palatino Linotype" panose="02040502050505030304" pitchFamily="18" charset="0"/>
              </a:rPr>
              <a:t>A</a:t>
            </a:r>
            <a:r>
              <a:rPr lang="en-US" sz="2100" b="1" dirty="0" smtClean="0">
                <a:latin typeface="Palatino Linotype" panose="02040502050505030304" pitchFamily="18" charset="0"/>
              </a:rPr>
              <a:t>lgorithmic </a:t>
            </a:r>
            <a:r>
              <a:rPr lang="en-US" sz="2100" b="1" dirty="0">
                <a:latin typeface="Palatino Linotype" panose="02040502050505030304" pitchFamily="18" charset="0"/>
              </a:rPr>
              <a:t>selection</a:t>
            </a:r>
            <a:r>
              <a:rPr lang="en-US" sz="2100" b="1" dirty="0" smtClean="0">
                <a:latin typeface="Palatino Linotype" panose="02040502050505030304" pitchFamily="18" charset="0"/>
              </a:rPr>
              <a:t>” – </a:t>
            </a:r>
            <a:r>
              <a:rPr lang="en-US" sz="2100" dirty="0" smtClean="0">
                <a:latin typeface="Palatino Linotype" panose="02040502050505030304" pitchFamily="18" charset="0"/>
              </a:rPr>
              <a:t>makes the market prone to collusion</a:t>
            </a:r>
            <a:endParaRPr lang="en-US" sz="2100" dirty="0">
              <a:latin typeface="Palatino Linotype" panose="02040502050505030304" pitchFamily="18" charset="0"/>
            </a:endParaRPr>
          </a:p>
          <a:p>
            <a:pPr lvl="0"/>
            <a:endParaRPr lang="en-US" sz="2000" dirty="0" smtClean="0"/>
          </a:p>
          <a:p>
            <a:pPr algn="just">
              <a:buFont typeface="Wingdings" panose="05000000000000000000" pitchFamily="2" charset="2"/>
              <a:buChar char="q"/>
            </a:pP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09348"/>
            <a:ext cx="8229600" cy="820738"/>
          </a:xfrm>
        </p:spPr>
        <p:txBody>
          <a:bodyPr>
            <a:noAutofit/>
          </a:bodyPr>
          <a:lstStyle/>
          <a:p>
            <a:pPr lvl="0"/>
            <a:r>
              <a:rPr lang="en-US" sz="3500" dirty="0">
                <a:solidFill>
                  <a:srgbClr val="996600"/>
                </a:solidFill>
                <a:latin typeface="Palatino Linotype" panose="02040502050505030304" pitchFamily="18" charset="0"/>
              </a:rPr>
              <a:t>Creating A Regulatory Framework for More Investment and Innovation </a:t>
            </a:r>
            <a:r>
              <a:rPr lang="en-US" sz="2400" dirty="0" smtClean="0">
                <a:effectLst/>
                <a:latin typeface="Palatino Linotype" panose="02040502050505030304" pitchFamily="18" charset="0"/>
              </a:rPr>
              <a:t/>
            </a:r>
            <a:br>
              <a:rPr lang="en-US" sz="2400" dirty="0" smtClean="0">
                <a:effectLst/>
                <a:latin typeface="Palatino Linotype" panose="02040502050505030304" pitchFamily="18" charset="0"/>
              </a:rPr>
            </a:br>
            <a:endParaRPr lang="en-US" sz="2400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71422" y="6408738"/>
            <a:ext cx="2351087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60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7513" y="1143000"/>
            <a:ext cx="8139113" cy="5181600"/>
          </a:xfrm>
        </p:spPr>
        <p:txBody>
          <a:bodyPr/>
          <a:lstStyle/>
          <a:p>
            <a:pPr lvl="0" algn="just"/>
            <a:r>
              <a:rPr lang="en-US" sz="2400" dirty="0" smtClean="0">
                <a:latin typeface="Palatino Linotype" panose="02040502050505030304" pitchFamily="18" charset="0"/>
              </a:rPr>
              <a:t>Competition </a:t>
            </a:r>
            <a:r>
              <a:rPr lang="en-US" sz="2400" dirty="0">
                <a:latin typeface="Palatino Linotype" panose="02040502050505030304" pitchFamily="18" charset="0"/>
              </a:rPr>
              <a:t>agencies to look into literature and best practices to determine the </a:t>
            </a:r>
            <a:r>
              <a:rPr lang="en-US" sz="2400" dirty="0" smtClean="0">
                <a:latin typeface="Palatino Linotype" panose="02040502050505030304" pitchFamily="18" charset="0"/>
              </a:rPr>
              <a:t>products and services that </a:t>
            </a:r>
            <a:r>
              <a:rPr lang="en-US" sz="2400" dirty="0">
                <a:latin typeface="Palatino Linotype" panose="02040502050505030304" pitchFamily="18" charset="0"/>
              </a:rPr>
              <a:t>fall within the scope of </a:t>
            </a:r>
            <a:r>
              <a:rPr lang="en-US" sz="2400" dirty="0" smtClean="0">
                <a:latin typeface="Palatino Linotype" panose="02040502050505030304" pitchFamily="18" charset="0"/>
              </a:rPr>
              <a:t>digital markets. </a:t>
            </a:r>
          </a:p>
          <a:p>
            <a:pPr lvl="0" algn="just"/>
            <a:r>
              <a:rPr lang="en-US" sz="2400" dirty="0" smtClean="0">
                <a:latin typeface="Palatino Linotype" panose="02040502050505030304" pitchFamily="18" charset="0"/>
              </a:rPr>
              <a:t>The </a:t>
            </a:r>
            <a:r>
              <a:rPr lang="en-US" sz="2400" dirty="0">
                <a:latin typeface="Palatino Linotype" panose="02040502050505030304" pitchFamily="18" charset="0"/>
              </a:rPr>
              <a:t>dynamism of the digital economy demands for reinvention of the strategies and tools used to enforce competition law. </a:t>
            </a:r>
            <a:r>
              <a:rPr lang="en-US" sz="2400" dirty="0" smtClean="0">
                <a:latin typeface="Palatino Linotype" panose="02040502050505030304" pitchFamily="18" charset="0"/>
              </a:rPr>
              <a:t>Policy </a:t>
            </a:r>
            <a:r>
              <a:rPr lang="en-US" sz="2400" dirty="0">
                <a:latin typeface="Palatino Linotype" panose="02040502050505030304" pitchFamily="18" charset="0"/>
              </a:rPr>
              <a:t>makers </a:t>
            </a:r>
            <a:r>
              <a:rPr lang="en-US" sz="2400" dirty="0" smtClean="0">
                <a:latin typeface="Palatino Linotype" panose="02040502050505030304" pitchFamily="18" charset="0"/>
              </a:rPr>
              <a:t>should be </a:t>
            </a:r>
            <a:r>
              <a:rPr lang="en-US" sz="2400" dirty="0">
                <a:latin typeface="Palatino Linotype" panose="02040502050505030304" pitchFamily="18" charset="0"/>
              </a:rPr>
              <a:t>keen not to respond to the disruption but focus on the public interest and the source of the disruption. </a:t>
            </a:r>
          </a:p>
          <a:p>
            <a:pPr lvl="0" algn="just"/>
            <a:r>
              <a:rPr lang="en-US" sz="2400" dirty="0">
                <a:latin typeface="Palatino Linotype" panose="02040502050505030304" pitchFamily="18" charset="0"/>
              </a:rPr>
              <a:t>L</a:t>
            </a:r>
            <a:r>
              <a:rPr lang="en-US" sz="2400" dirty="0" smtClean="0">
                <a:latin typeface="Palatino Linotype" panose="02040502050505030304" pitchFamily="18" charset="0"/>
              </a:rPr>
              <a:t>ean </a:t>
            </a:r>
            <a:r>
              <a:rPr lang="en-US" sz="2400" dirty="0">
                <a:latin typeface="Palatino Linotype" panose="02040502050505030304" pitchFamily="18" charset="0"/>
              </a:rPr>
              <a:t>mandate in dealing with competition concern in the digital market. </a:t>
            </a:r>
            <a:endParaRPr lang="en-US" sz="2400" dirty="0" smtClean="0">
              <a:latin typeface="Palatino Linotype" panose="02040502050505030304" pitchFamily="18" charset="0"/>
            </a:endParaRPr>
          </a:p>
          <a:p>
            <a:pPr lvl="0" algn="just"/>
            <a:r>
              <a:rPr lang="en-US" sz="2400" dirty="0" smtClean="0">
                <a:latin typeface="Palatino Linotype" panose="02040502050505030304" pitchFamily="18" charset="0"/>
              </a:rPr>
              <a:t>In </a:t>
            </a:r>
            <a:r>
              <a:rPr lang="en-US" sz="2400" dirty="0">
                <a:latin typeface="Palatino Linotype" panose="02040502050505030304" pitchFamily="18" charset="0"/>
              </a:rPr>
              <a:t>order to address the challenges highlighted, relevant regulations and policies may need to be enacted in the digital markets.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7513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Conclusion and Recommendation</a:t>
            </a:r>
            <a:endParaRPr lang="en-US" sz="40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Vision: 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554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35124" y="4240076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altLang="en-US" sz="4400" b="0" dirty="0">
                <a:solidFill>
                  <a:prstClr val="black"/>
                </a:solidFill>
                <a:effectLst/>
                <a:latin typeface="Palatino Linotype" panose="02040502050505030304" pitchFamily="18" charset="0"/>
                <a:cs typeface="Arial" panose="020B0604020202020204" pitchFamily="34" charset="0"/>
              </a:rPr>
              <a:t/>
            </a:r>
            <a:br>
              <a:rPr lang="en-US" altLang="en-US" sz="4400" b="0" dirty="0">
                <a:solidFill>
                  <a:prstClr val="black"/>
                </a:solidFill>
                <a:effectLst/>
                <a:latin typeface="Palatino Linotype" panose="02040502050505030304" pitchFamily="18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Vision:"A</a:t>
            </a:r>
            <a:r>
              <a:rPr lang="en-US" dirty="0" smtClean="0"/>
              <a:t>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  <p:pic>
        <p:nvPicPr>
          <p:cNvPr id="7" name="Picture 6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84" t="8845" r="967" b="6388"/>
          <a:stretch/>
        </p:blipFill>
        <p:spPr bwMode="auto">
          <a:xfrm>
            <a:off x="1968624" y="2209800"/>
            <a:ext cx="5562600" cy="2147614"/>
          </a:xfrm>
          <a:prstGeom prst="rect">
            <a:avLst/>
          </a:prstGeom>
          <a:noFill/>
          <a:effectLst>
            <a:softEdge rad="762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41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Palatino Linotype" panose="02040502050505030304" pitchFamily="18" charset="0"/>
              </a:rPr>
              <a:t>Introduction</a:t>
            </a:r>
          </a:p>
          <a:p>
            <a:pPr marL="109537" indent="0">
              <a:buNone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Palatino Linotype" panose="02040502050505030304" pitchFamily="18" charset="0"/>
              </a:rPr>
              <a:t>Digital Markets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>
              <a:latin typeface="Palatino Linotype" panose="0204050205050503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Palatino Linotype" panose="02040502050505030304" pitchFamily="18" charset="0"/>
              </a:rPr>
              <a:t>Online Shopping Platforms in Kenya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>
              <a:latin typeface="Palatino Linotype" panose="0204050205050503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Palatino Linotype" panose="02040502050505030304" pitchFamily="18" charset="0"/>
              </a:rPr>
              <a:t>Conclusion and Recommendation</a:t>
            </a:r>
          </a:p>
          <a:p>
            <a:pPr marL="109537" indent="0">
              <a:buNone/>
            </a:pPr>
            <a:endParaRPr lang="en-US" sz="2400" dirty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OUTLINE</a:t>
            </a:r>
            <a:endParaRPr lang="en-US" sz="40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5700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 smtClean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lang="en-US" sz="24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paper aims at discussing challenges that competition agencies face when evaluating the digital market's competitiveness in order to stir discussion on whether or not there </a:t>
            </a:r>
            <a:r>
              <a:rPr lang="en-US" sz="2400" dirty="0" smtClean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 need </a:t>
            </a:r>
            <a:r>
              <a:rPr lang="en-US" sz="24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regulate the digital markets further; </a:t>
            </a:r>
            <a:endParaRPr lang="en-US" sz="2400" dirty="0" smtClean="0"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 smtClean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focuses </a:t>
            </a:r>
            <a:r>
              <a:rPr lang="en-US" sz="24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Kenya’s Online shopping </a:t>
            </a:r>
            <a:r>
              <a:rPr lang="en-US" sz="2400" dirty="0" smtClean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platforms</a:t>
            </a:r>
          </a:p>
          <a:p>
            <a:pPr marL="0" marR="0" lvl="0" indent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 smtClean="0">
                <a:solidFill>
                  <a:srgbClr val="FF00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9966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Introduction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789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399" y="1066800"/>
            <a:ext cx="8861425" cy="4940300"/>
          </a:xfrm>
        </p:spPr>
        <p:txBody>
          <a:bodyPr/>
          <a:lstStyle/>
          <a:p>
            <a:pPr algn="just"/>
            <a:r>
              <a:rPr lang="en-US" sz="2400" dirty="0">
                <a:latin typeface="Palatino Linotype" panose="02040502050505030304" pitchFamily="18" charset="0"/>
              </a:rPr>
              <a:t>The digital market is a medium where vendors interact with buyers through an online medium</a:t>
            </a:r>
            <a:r>
              <a:rPr lang="en-US" sz="2400" dirty="0" smtClean="0">
                <a:latin typeface="Palatino Linotype" panose="02040502050505030304" pitchFamily="18" charset="0"/>
              </a:rPr>
              <a:t>.</a:t>
            </a:r>
          </a:p>
          <a:p>
            <a:pPr algn="just"/>
            <a:endParaRPr lang="en-US" sz="2400" dirty="0" smtClean="0">
              <a:latin typeface="Palatino Linotype" panose="02040502050505030304" pitchFamily="18" charset="0"/>
            </a:endParaRPr>
          </a:p>
          <a:p>
            <a:pPr algn="just"/>
            <a:r>
              <a:rPr lang="en-US" sz="2400" dirty="0" smtClean="0">
                <a:latin typeface="Palatino Linotype" panose="02040502050505030304" pitchFamily="18" charset="0"/>
              </a:rPr>
              <a:t>The </a:t>
            </a:r>
            <a:r>
              <a:rPr lang="en-US" sz="2400" dirty="0">
                <a:latin typeface="Palatino Linotype" panose="02040502050505030304" pitchFamily="18" charset="0"/>
              </a:rPr>
              <a:t>digital markets promote brands to connect with potential customers using the internet and other forms of digital communication i.e. websites, mobile </a:t>
            </a:r>
            <a:r>
              <a:rPr lang="en-US" sz="2400" dirty="0" smtClean="0">
                <a:latin typeface="Palatino Linotype" panose="02040502050505030304" pitchFamily="18" charset="0"/>
              </a:rPr>
              <a:t>devices, social media, search </a:t>
            </a:r>
            <a:r>
              <a:rPr lang="en-US" sz="2400" dirty="0">
                <a:latin typeface="Palatino Linotype" panose="02040502050505030304" pitchFamily="18" charset="0"/>
              </a:rPr>
              <a:t>engines, and other similar channels which are specifically designed to receive and place orders. </a:t>
            </a:r>
            <a:endParaRPr lang="en-US" sz="2400" dirty="0" smtClean="0">
              <a:latin typeface="Palatino Linotype" panose="02040502050505030304" pitchFamily="18" charset="0"/>
            </a:endParaRPr>
          </a:p>
          <a:p>
            <a:pPr algn="just"/>
            <a:endParaRPr lang="en-US" sz="2400" dirty="0">
              <a:latin typeface="Palatino Linotype" panose="02040502050505030304" pitchFamily="18" charset="0"/>
            </a:endParaRPr>
          </a:p>
          <a:p>
            <a:pPr algn="just"/>
            <a:r>
              <a:rPr lang="en-US" sz="2400" dirty="0">
                <a:latin typeface="Palatino Linotype" panose="02040502050505030304" pitchFamily="18" charset="0"/>
              </a:rPr>
              <a:t>The goods or services are ordered by those methods, but the payment and the ultimate delivery of the goods or services do not have to be conducted online.</a:t>
            </a:r>
          </a:p>
          <a:p>
            <a:pPr marL="457200" marR="0" lvl="0" indent="-45720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b="1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9966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Digital Markets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6769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953000"/>
          </a:xfrm>
        </p:spPr>
        <p:txBody>
          <a:bodyPr/>
          <a:lstStyle/>
          <a:p>
            <a:pPr marL="109537" lvl="0" indent="0">
              <a:buNone/>
            </a:pPr>
            <a:r>
              <a:rPr lang="en-US" dirty="0" smtClean="0"/>
              <a:t>  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Digital mkts. </a:t>
            </a:r>
            <a:r>
              <a:rPr lang="en-US" sz="4400" dirty="0">
                <a:solidFill>
                  <a:srgbClr val="9966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vs. traditional </a:t>
            </a:r>
            <a: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mkts.</a:t>
            </a:r>
            <a:r>
              <a:rPr lang="en-US" sz="4900" dirty="0" smtClean="0">
                <a:solidFill>
                  <a:srgbClr val="9966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br>
              <a:rPr lang="en-US" sz="4900" dirty="0" smtClean="0">
                <a:solidFill>
                  <a:srgbClr val="9966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76738" y="6408738"/>
            <a:ext cx="2351087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577389"/>
              </p:ext>
            </p:extLst>
          </p:nvPr>
        </p:nvGraphicFramePr>
        <p:xfrm>
          <a:off x="457200" y="1143000"/>
          <a:ext cx="8229600" cy="4572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3841762698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644921925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854169001"/>
                    </a:ext>
                  </a:extLst>
                </a:gridCol>
              </a:tblGrid>
              <a:tr h="805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Parameters of Comparison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Traditional Marketing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Digital Marketing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extLst>
                  <a:ext uri="{0D108BD9-81ED-4DB2-BD59-A6C34878D82A}">
                    <a16:rowId xmlns:a16="http://schemas.microsoft.com/office/drawing/2014/main" val="3359539292"/>
                  </a:ext>
                </a:extLst>
              </a:tr>
              <a:tr h="561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Target Audience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Palatino Linotype" panose="02040502050505030304" pitchFamily="18" charset="0"/>
                        </a:rPr>
                        <a:t>Local Audience</a:t>
                      </a:r>
                      <a:endParaRPr lang="en-US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Palatino Linotype" panose="02040502050505030304" pitchFamily="18" charset="0"/>
                        </a:rPr>
                        <a:t>Global Audience</a:t>
                      </a:r>
                      <a:endParaRPr lang="en-US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extLst>
                  <a:ext uri="{0D108BD9-81ED-4DB2-BD59-A6C34878D82A}">
                    <a16:rowId xmlns:a16="http://schemas.microsoft.com/office/drawing/2014/main" val="3803967315"/>
                  </a:ext>
                </a:extLst>
              </a:tr>
              <a:tr h="561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Operation Cost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Palatino Linotype" panose="02040502050505030304" pitchFamily="18" charset="0"/>
                        </a:rPr>
                        <a:t>Expensive</a:t>
                      </a:r>
                      <a:endParaRPr lang="en-US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Palatino Linotype" panose="02040502050505030304" pitchFamily="18" charset="0"/>
                        </a:rPr>
                        <a:t>Less Costly</a:t>
                      </a:r>
                      <a:endParaRPr lang="en-US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extLst>
                  <a:ext uri="{0D108BD9-81ED-4DB2-BD59-A6C34878D82A}">
                    <a16:rowId xmlns:a16="http://schemas.microsoft.com/office/drawing/2014/main" val="285545953"/>
                  </a:ext>
                </a:extLst>
              </a:tr>
              <a:tr h="8521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Communication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Palatino Linotype" panose="02040502050505030304" pitchFamily="18" charset="0"/>
                        </a:rPr>
                        <a:t>One-Way communication</a:t>
                      </a:r>
                      <a:endParaRPr lang="en-US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Palatino Linotype" panose="02040502050505030304" pitchFamily="18" charset="0"/>
                        </a:rPr>
                        <a:t>Two-way, real time </a:t>
                      </a:r>
                      <a:r>
                        <a:rPr lang="en-US" sz="2000" dirty="0">
                          <a:effectLst/>
                          <a:latin typeface="Palatino Linotype" panose="02040502050505030304" pitchFamily="18" charset="0"/>
                        </a:rPr>
                        <a:t>communication</a:t>
                      </a:r>
                      <a:endParaRPr lang="en-US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extLst>
                  <a:ext uri="{0D108BD9-81ED-4DB2-BD59-A6C34878D82A}">
                    <a16:rowId xmlns:a16="http://schemas.microsoft.com/office/drawing/2014/main" val="181192897"/>
                  </a:ext>
                </a:extLst>
              </a:tr>
              <a:tr h="561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Interaction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Palatino Linotype" panose="02040502050505030304" pitchFamily="18" charset="0"/>
                        </a:rPr>
                        <a:t>Direct Interaction</a:t>
                      </a:r>
                      <a:endParaRPr lang="en-US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Palatino Linotype" panose="02040502050505030304" pitchFamily="18" charset="0"/>
                        </a:rPr>
                        <a:t>Virtual Interaction </a:t>
                      </a:r>
                      <a:endParaRPr lang="en-US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extLst>
                  <a:ext uri="{0D108BD9-81ED-4DB2-BD59-A6C34878D82A}">
                    <a16:rowId xmlns:a16="http://schemas.microsoft.com/office/drawing/2014/main" val="1308707988"/>
                  </a:ext>
                </a:extLst>
              </a:tr>
              <a:tr h="6692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Measurability of business performance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Palatino Linotype" panose="02040502050505030304" pitchFamily="18" charset="0"/>
                        </a:rPr>
                        <a:t>Weeks or Months </a:t>
                      </a:r>
                      <a:endParaRPr lang="en-US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Palatino Linotype" panose="02040502050505030304" pitchFamily="18" charset="0"/>
                        </a:rPr>
                        <a:t>Almost Instant </a:t>
                      </a:r>
                      <a:endParaRPr lang="en-US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extLst>
                  <a:ext uri="{0D108BD9-81ED-4DB2-BD59-A6C34878D82A}">
                    <a16:rowId xmlns:a16="http://schemas.microsoft.com/office/drawing/2014/main" val="3665668292"/>
                  </a:ext>
                </a:extLst>
              </a:tr>
              <a:tr h="5614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Engagement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Palatino Linotype" panose="02040502050505030304" pitchFamily="18" charset="0"/>
                        </a:rPr>
                        <a:t>Low</a:t>
                      </a:r>
                      <a:endParaRPr lang="en-US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Palatino Linotype" panose="02040502050505030304" pitchFamily="18" charset="0"/>
                        </a:rPr>
                        <a:t>Comparatively high</a:t>
                      </a:r>
                      <a:endParaRPr lang="en-US" sz="2000" dirty="0"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83" marR="62683" marT="0" marB="0"/>
                </a:tc>
                <a:extLst>
                  <a:ext uri="{0D108BD9-81ED-4DB2-BD59-A6C34878D82A}">
                    <a16:rowId xmlns:a16="http://schemas.microsoft.com/office/drawing/2014/main" val="2960377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281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875052"/>
            <a:ext cx="9013825" cy="5220948"/>
          </a:xfrm>
        </p:spPr>
        <p:txBody>
          <a:bodyPr/>
          <a:lstStyle/>
          <a:p>
            <a:pPr algn="just"/>
            <a:r>
              <a:rPr lang="en-US" sz="2400" b="1" dirty="0">
                <a:latin typeface="Palatino Linotype" panose="02040502050505030304" pitchFamily="18" charset="0"/>
              </a:rPr>
              <a:t>Incumbent firms:</a:t>
            </a:r>
            <a:r>
              <a:rPr lang="en-US" sz="2400" dirty="0">
                <a:latin typeface="Palatino Linotype" panose="02040502050505030304" pitchFamily="18" charset="0"/>
              </a:rPr>
              <a:t> </a:t>
            </a:r>
            <a:r>
              <a:rPr lang="en-US" sz="2400" dirty="0" smtClean="0">
                <a:latin typeface="Palatino Linotype" panose="02040502050505030304" pitchFamily="18" charset="0"/>
              </a:rPr>
              <a:t>well established, would </a:t>
            </a:r>
            <a:r>
              <a:rPr lang="en-US" sz="2400" dirty="0">
                <a:latin typeface="Palatino Linotype" panose="02040502050505030304" pitchFamily="18" charset="0"/>
              </a:rPr>
              <a:t>often compete to increase their market share and </a:t>
            </a:r>
            <a:r>
              <a:rPr lang="en-US" sz="2400" dirty="0" smtClean="0">
                <a:latin typeface="Palatino Linotype" panose="02040502050505030304" pitchFamily="18" charset="0"/>
              </a:rPr>
              <a:t>profits;</a:t>
            </a:r>
          </a:p>
          <a:p>
            <a:pPr marL="109537" indent="0" algn="just">
              <a:buNone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 algn="just"/>
            <a:r>
              <a:rPr lang="en-US" sz="2400" b="1" dirty="0" smtClean="0">
                <a:latin typeface="Palatino Linotype" panose="02040502050505030304" pitchFamily="18" charset="0"/>
              </a:rPr>
              <a:t>Startup </a:t>
            </a:r>
            <a:r>
              <a:rPr lang="en-US" sz="2400" b="1" dirty="0">
                <a:latin typeface="Palatino Linotype" panose="02040502050505030304" pitchFamily="18" charset="0"/>
              </a:rPr>
              <a:t>challengers</a:t>
            </a:r>
            <a:r>
              <a:rPr lang="en-US" sz="2400" dirty="0">
                <a:latin typeface="Palatino Linotype" panose="02040502050505030304" pitchFamily="18" charset="0"/>
              </a:rPr>
              <a:t>: </a:t>
            </a:r>
            <a:r>
              <a:rPr lang="en-US" sz="2400" dirty="0" smtClean="0">
                <a:latin typeface="Palatino Linotype" panose="02040502050505030304" pitchFamily="18" charset="0"/>
              </a:rPr>
              <a:t>new </a:t>
            </a:r>
            <a:r>
              <a:rPr lang="en-US" sz="2400" dirty="0">
                <a:latin typeface="Palatino Linotype" panose="02040502050505030304" pitchFamily="18" charset="0"/>
              </a:rPr>
              <a:t>firms that enter the market aiming at challenging the incumbent </a:t>
            </a:r>
            <a:r>
              <a:rPr lang="en-US" sz="2400" dirty="0" smtClean="0">
                <a:latin typeface="Palatino Linotype" panose="02040502050505030304" pitchFamily="18" charset="0"/>
              </a:rPr>
              <a:t>ones; </a:t>
            </a:r>
          </a:p>
          <a:p>
            <a:pPr marL="109537" indent="0" algn="just">
              <a:buNone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 algn="just"/>
            <a:r>
              <a:rPr lang="en-US" sz="2400" b="1" dirty="0" smtClean="0">
                <a:latin typeface="Palatino Linotype" panose="02040502050505030304" pitchFamily="18" charset="0"/>
              </a:rPr>
              <a:t>Non-startup </a:t>
            </a:r>
            <a:r>
              <a:rPr lang="en-US" sz="2400" b="1" dirty="0">
                <a:latin typeface="Palatino Linotype" panose="02040502050505030304" pitchFamily="18" charset="0"/>
              </a:rPr>
              <a:t>challengers</a:t>
            </a:r>
            <a:r>
              <a:rPr lang="en-US" sz="2400" dirty="0">
                <a:latin typeface="Palatino Linotype" panose="02040502050505030304" pitchFamily="18" charset="0"/>
              </a:rPr>
              <a:t>: </a:t>
            </a:r>
            <a:r>
              <a:rPr lang="en-US" sz="2400" dirty="0" smtClean="0">
                <a:latin typeface="Palatino Linotype" panose="02040502050505030304" pitchFamily="18" charset="0"/>
              </a:rPr>
              <a:t>are </a:t>
            </a:r>
            <a:r>
              <a:rPr lang="en-US" sz="2400" dirty="0">
                <a:latin typeface="Palatino Linotype" panose="02040502050505030304" pitchFamily="18" charset="0"/>
              </a:rPr>
              <a:t>firms that enter a market from a different </a:t>
            </a:r>
            <a:r>
              <a:rPr lang="en-US" sz="2400" dirty="0" smtClean="0">
                <a:latin typeface="Palatino Linotype" panose="02040502050505030304" pitchFamily="18" charset="0"/>
              </a:rPr>
              <a:t>industry; and</a:t>
            </a:r>
          </a:p>
          <a:p>
            <a:pPr marL="109537" indent="0" algn="just">
              <a:buNone/>
            </a:pPr>
            <a:endParaRPr lang="en-US" sz="2400" dirty="0" smtClean="0">
              <a:latin typeface="Palatino Linotype" panose="02040502050505030304" pitchFamily="18" charset="0"/>
            </a:endParaRPr>
          </a:p>
          <a:p>
            <a:pPr algn="just"/>
            <a:r>
              <a:rPr lang="en-US" sz="2400" b="1" dirty="0" smtClean="0">
                <a:latin typeface="Palatino Linotype" panose="02040502050505030304" pitchFamily="18" charset="0"/>
              </a:rPr>
              <a:t>Potential </a:t>
            </a:r>
            <a:r>
              <a:rPr lang="en-US" sz="2400" b="1" dirty="0">
                <a:latin typeface="Palatino Linotype" panose="02040502050505030304" pitchFamily="18" charset="0"/>
              </a:rPr>
              <a:t>challengers</a:t>
            </a:r>
            <a:r>
              <a:rPr lang="en-US" sz="2400" dirty="0">
                <a:latin typeface="Palatino Linotype" panose="02040502050505030304" pitchFamily="18" charset="0"/>
              </a:rPr>
              <a:t>: </a:t>
            </a:r>
            <a:r>
              <a:rPr lang="en-US" sz="2400" dirty="0" smtClean="0">
                <a:latin typeface="Palatino Linotype" panose="02040502050505030304" pitchFamily="18" charset="0"/>
              </a:rPr>
              <a:t>are </a:t>
            </a:r>
            <a:r>
              <a:rPr lang="en-US" sz="2400" dirty="0">
                <a:latin typeface="Palatino Linotype" panose="02040502050505030304" pitchFamily="18" charset="0"/>
              </a:rPr>
              <a:t>firms that are yet to enter the market but have the potential of remerging and challenging the incumbent.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2112" y="78921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/>
            </a:r>
            <a:b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</a:br>
            <a: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Participants </a:t>
            </a:r>
            <a:r>
              <a:rPr lang="en-US" sz="4400" dirty="0">
                <a:solidFill>
                  <a:srgbClr val="996600"/>
                </a:solidFill>
                <a:latin typeface="Palatino Linotype" panose="02040502050505030304" pitchFamily="18" charset="0"/>
              </a:rPr>
              <a:t>in the Digital Mkt</a:t>
            </a:r>
            <a: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6882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399" y="762000"/>
            <a:ext cx="8861425" cy="6295445"/>
          </a:xfrm>
        </p:spPr>
        <p:txBody>
          <a:bodyPr/>
          <a:lstStyle/>
          <a:p>
            <a:pPr marL="85725" indent="23813" algn="just"/>
            <a:r>
              <a:rPr lang="en-US" sz="2200" dirty="0">
                <a:latin typeface="Palatino Linotype" panose="02040502050505030304" pitchFamily="18" charset="0"/>
              </a:rPr>
              <a:t>Digital </a:t>
            </a:r>
            <a:r>
              <a:rPr lang="en-US" sz="2200" dirty="0" smtClean="0">
                <a:latin typeface="Palatino Linotype" panose="02040502050505030304" pitchFamily="18" charset="0"/>
              </a:rPr>
              <a:t>companies with global </a:t>
            </a:r>
            <a:r>
              <a:rPr lang="en-US" sz="2200" dirty="0">
                <a:latin typeface="Palatino Linotype" panose="02040502050505030304" pitchFamily="18" charset="0"/>
              </a:rPr>
              <a:t>presence </a:t>
            </a:r>
            <a:r>
              <a:rPr lang="en-US" sz="2200" dirty="0" smtClean="0">
                <a:latin typeface="Palatino Linotype" panose="02040502050505030304" pitchFamily="18" charset="0"/>
              </a:rPr>
              <a:t>e.g. </a:t>
            </a:r>
            <a:r>
              <a:rPr lang="en-US" sz="2200" dirty="0">
                <a:latin typeface="Palatino Linotype" panose="02040502050505030304" pitchFamily="18" charset="0"/>
              </a:rPr>
              <a:t>Uber, Jumia and </a:t>
            </a:r>
            <a:r>
              <a:rPr lang="en-US" sz="2200" dirty="0" smtClean="0">
                <a:latin typeface="Palatino Linotype" panose="02040502050505030304" pitchFamily="18" charset="0"/>
              </a:rPr>
              <a:t>Airbnb have created </a:t>
            </a:r>
            <a:r>
              <a:rPr lang="en-US" sz="2200" dirty="0">
                <a:latin typeface="Palatino Linotype" panose="02040502050505030304" pitchFamily="18" charset="0"/>
              </a:rPr>
              <a:t>platforms that </a:t>
            </a:r>
            <a:r>
              <a:rPr lang="en-US" sz="2200" dirty="0" smtClean="0">
                <a:latin typeface="Palatino Linotype" panose="02040502050505030304" pitchFamily="18" charset="0"/>
              </a:rPr>
              <a:t>provide </a:t>
            </a:r>
            <a:r>
              <a:rPr lang="en-US" sz="2200" dirty="0">
                <a:latin typeface="Palatino Linotype" panose="02040502050505030304" pitchFamily="18" charset="0"/>
              </a:rPr>
              <a:t>large numbers of service providers and goods in one digital </a:t>
            </a:r>
            <a:r>
              <a:rPr lang="en-US" sz="2200" dirty="0" smtClean="0">
                <a:latin typeface="Palatino Linotype" panose="02040502050505030304" pitchFamily="18" charset="0"/>
              </a:rPr>
              <a:t>location</a:t>
            </a:r>
          </a:p>
          <a:p>
            <a:pPr marL="85725" indent="23813" algn="just"/>
            <a:endParaRPr lang="en-US" sz="2200" dirty="0">
              <a:latin typeface="Palatino Linotype" panose="02040502050505030304" pitchFamily="18" charset="0"/>
            </a:endParaRPr>
          </a:p>
          <a:p>
            <a:pPr marL="85725" indent="23813" algn="just"/>
            <a:r>
              <a:rPr lang="en-US" sz="2200" dirty="0" smtClean="0">
                <a:latin typeface="Palatino Linotype" panose="02040502050505030304" pitchFamily="18" charset="0"/>
              </a:rPr>
              <a:t>In 2021 smartphones accounted for 70% of retail website visits worldwide </a:t>
            </a:r>
          </a:p>
          <a:p>
            <a:pPr marL="85725" indent="23813" algn="just"/>
            <a:endParaRPr lang="en-US" sz="2200" dirty="0" smtClean="0">
              <a:latin typeface="Palatino Linotype" panose="02040502050505030304" pitchFamily="18" charset="0"/>
            </a:endParaRPr>
          </a:p>
          <a:p>
            <a:pPr marL="85725" indent="23813" algn="just"/>
            <a:r>
              <a:rPr lang="en-US" sz="2200" dirty="0" smtClean="0">
                <a:latin typeface="Palatino Linotype" panose="02040502050505030304" pitchFamily="18" charset="0"/>
              </a:rPr>
              <a:t>The </a:t>
            </a:r>
            <a:r>
              <a:rPr lang="en-US" sz="2200" dirty="0">
                <a:latin typeface="Palatino Linotype" panose="02040502050505030304" pitchFamily="18" charset="0"/>
              </a:rPr>
              <a:t>uptake and incorporation of digital markets into many economies have been on an upward trajectory e.g. during </a:t>
            </a:r>
            <a:r>
              <a:rPr lang="en-US" sz="2200" dirty="0" smtClean="0">
                <a:latin typeface="Palatino Linotype" panose="02040502050505030304" pitchFamily="18" charset="0"/>
              </a:rPr>
              <a:t>pandemic </a:t>
            </a:r>
            <a:r>
              <a:rPr lang="en-US" sz="2200" dirty="0">
                <a:latin typeface="Palatino Linotype" panose="02040502050505030304" pitchFamily="18" charset="0"/>
              </a:rPr>
              <a:t>more </a:t>
            </a:r>
            <a:r>
              <a:rPr lang="en-US" sz="2200" dirty="0" smtClean="0">
                <a:latin typeface="Palatino Linotype" panose="02040502050505030304" pitchFamily="18" charset="0"/>
              </a:rPr>
              <a:t>retail </a:t>
            </a:r>
            <a:r>
              <a:rPr lang="en-US" sz="2200" dirty="0">
                <a:latin typeface="Palatino Linotype" panose="02040502050505030304" pitchFamily="18" charset="0"/>
              </a:rPr>
              <a:t>markets </a:t>
            </a:r>
            <a:r>
              <a:rPr lang="en-US" sz="2200" dirty="0" smtClean="0">
                <a:latin typeface="Palatino Linotype" panose="02040502050505030304" pitchFamily="18" charset="0"/>
              </a:rPr>
              <a:t>shifted operating </a:t>
            </a:r>
            <a:r>
              <a:rPr lang="en-US" sz="2200" dirty="0">
                <a:latin typeface="Palatino Linotype" panose="02040502050505030304" pitchFamily="18" charset="0"/>
              </a:rPr>
              <a:t>both on an online platform and maintained their bricks and mortar </a:t>
            </a:r>
            <a:r>
              <a:rPr lang="en-US" sz="2200" dirty="0" smtClean="0">
                <a:latin typeface="Palatino Linotype" panose="02040502050505030304" pitchFamily="18" charset="0"/>
              </a:rPr>
              <a:t>stores</a:t>
            </a:r>
          </a:p>
          <a:p>
            <a:pPr marL="85725" indent="23813" algn="just"/>
            <a:endParaRPr lang="en-US" sz="2200" dirty="0" smtClean="0">
              <a:latin typeface="Palatino Linotype" panose="02040502050505030304" pitchFamily="18" charset="0"/>
            </a:endParaRPr>
          </a:p>
          <a:p>
            <a:pPr marL="85725" indent="23813" algn="just"/>
            <a:r>
              <a:rPr lang="en-US" sz="2200" dirty="0">
                <a:latin typeface="Palatino Linotype" panose="02040502050505030304" pitchFamily="18" charset="0"/>
              </a:rPr>
              <a:t>In Kenya, digital service market  achieved a 12% growth in revenue   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535048"/>
            <a:ext cx="8305800" cy="632142"/>
          </a:xfrm>
        </p:spPr>
        <p:txBody>
          <a:bodyPr>
            <a:noAutofit/>
          </a:bodyPr>
          <a:lstStyle/>
          <a:p>
            <a:pPr lvl="0"/>
            <a:r>
              <a:rPr lang="en-US" sz="4000" dirty="0" smtClean="0">
                <a:solidFill>
                  <a:srgbClr val="9966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Outlook of the Digital Markets</a:t>
            </a:r>
            <a:r>
              <a:rPr lang="en-US" sz="40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635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012976"/>
            <a:ext cx="8861425" cy="5410200"/>
          </a:xfrm>
        </p:spPr>
        <p:txBody>
          <a:bodyPr/>
          <a:lstStyle/>
          <a:p>
            <a:pPr marL="109537" indent="0" algn="just">
              <a:buNone/>
            </a:pPr>
            <a:r>
              <a:rPr lang="en-US" sz="2200" dirty="0">
                <a:latin typeface="Palatino Linotype" panose="02040502050505030304" pitchFamily="18" charset="0"/>
              </a:rPr>
              <a:t>Digital channels became more popular as they provided an alternative to the traditional markets </a:t>
            </a:r>
            <a:r>
              <a:rPr lang="en-US" sz="2200" dirty="0" smtClean="0">
                <a:latin typeface="Palatino Linotype" panose="02040502050505030304" pitchFamily="18" charset="0"/>
              </a:rPr>
              <a:t>Items </a:t>
            </a:r>
            <a:r>
              <a:rPr lang="en-US" sz="2200" dirty="0">
                <a:latin typeface="Palatino Linotype" panose="02040502050505030304" pitchFamily="18" charset="0"/>
              </a:rPr>
              <a:t>such as groceries, clothing and retail tech items, pharmaceuticals </a:t>
            </a:r>
          </a:p>
          <a:p>
            <a:pPr marL="109537" indent="0">
              <a:buNone/>
            </a:pPr>
            <a:endParaRPr lang="en-US" sz="1300" b="1" dirty="0" smtClean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1300" b="1" dirty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1300" b="1" dirty="0" smtClean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1300" b="1" dirty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1300" b="1" dirty="0" smtClean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1300" b="1" dirty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1300" b="1" dirty="0" smtClean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1300" b="1" dirty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1300" b="1" dirty="0" smtClean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1300" b="1" dirty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1300" b="1" dirty="0" smtClean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1300" b="1" dirty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1300" b="1" dirty="0" smtClean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r>
              <a:rPr lang="en-US" sz="1300" b="1" dirty="0" smtClean="0">
                <a:latin typeface="Palatino Linotype" panose="02040502050505030304" pitchFamily="18" charset="0"/>
              </a:rPr>
              <a:t>Source</a:t>
            </a:r>
            <a:r>
              <a:rPr lang="en-US" sz="1300" b="1" dirty="0">
                <a:latin typeface="Palatino Linotype" panose="02040502050505030304" pitchFamily="18" charset="0"/>
              </a:rPr>
              <a:t>: Statistica 2021</a:t>
            </a:r>
            <a:endParaRPr lang="en-US" sz="1300" dirty="0">
              <a:latin typeface="Palatino Linotype" panose="02040502050505030304" pitchFamily="18" charset="0"/>
            </a:endParaRPr>
          </a:p>
          <a:p>
            <a:pPr marL="109537" indent="0">
              <a:buNone/>
            </a:pPr>
            <a:endParaRPr lang="en-US" sz="2400" dirty="0" smtClean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7513" y="76200"/>
            <a:ext cx="8229600" cy="1652588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9966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Retail Platform </a:t>
            </a:r>
            <a:r>
              <a:rPr lang="en-US" sz="4400" dirty="0" smtClean="0">
                <a:solidFill>
                  <a:srgbClr val="9966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Visits, 2019 - 21 </a:t>
            </a:r>
            <a: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8/4/2022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Vision:"A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624108167"/>
              </p:ext>
            </p:extLst>
          </p:nvPr>
        </p:nvGraphicFramePr>
        <p:xfrm>
          <a:off x="970756" y="2544763"/>
          <a:ext cx="7123113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688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91049" y="1196658"/>
            <a:ext cx="8534400" cy="606684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endParaRPr lang="en-US" sz="2000" b="1" dirty="0" smtClean="0">
              <a:latin typeface="Palatino Linotype" panose="0204050205050503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2000" b="1" dirty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1049" y="564516"/>
            <a:ext cx="8229600" cy="632142"/>
          </a:xfrm>
        </p:spPr>
        <p:txBody>
          <a:bodyPr>
            <a:noAutofit/>
          </a:bodyPr>
          <a:lstStyle/>
          <a:p>
            <a:pPr lvl="0"/>
            <a:r>
              <a:rPr lang="en-US" sz="4000" dirty="0" smtClean="0">
                <a:solidFill>
                  <a:srgbClr val="9966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solidFill>
                  <a:srgbClr val="9966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000" dirty="0" smtClean="0">
                <a:solidFill>
                  <a:srgbClr val="9966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Projected Digital Market Performance in Africa up </a:t>
            </a:r>
            <a:r>
              <a:rPr lang="en-US" sz="4000" dirty="0">
                <a:solidFill>
                  <a:srgbClr val="996600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2050</a:t>
            </a:r>
            <a:r>
              <a:rPr lang="en-US" sz="40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000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70405" y="6439854"/>
            <a:ext cx="1919288" cy="365125"/>
          </a:xfrm>
        </p:spPr>
        <p:txBody>
          <a:bodyPr/>
          <a:lstStyle/>
          <a:p>
            <a:pPr>
              <a:defRPr/>
            </a:pPr>
            <a:fld id="{720CC857-84D4-4213-B918-00A9AD38853B}" type="datetime1">
              <a:rPr lang="en-US" smtClean="0">
                <a:latin typeface="Palatino Linotype" panose="02040502050505030304" pitchFamily="18" charset="0"/>
              </a:rPr>
              <a:pPr>
                <a:defRPr/>
              </a:pPr>
              <a:t>8/4/2022</a:t>
            </a:fld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22493" y="6439854"/>
            <a:ext cx="2351087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Palatino Linotype" panose="02040502050505030304" pitchFamily="18" charset="0"/>
              </a:rPr>
              <a:t>Vision:"A Kenyan  economy with globally efficient markets and enhanced consumer welfare for shared Prosperity"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89693" y="6439854"/>
            <a:ext cx="366712" cy="365125"/>
          </a:xfrm>
        </p:spPr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>
                <a:latin typeface="Palatino Linotype" panose="02040502050505030304" pitchFamily="18" charset="0"/>
              </a:rPr>
              <a:pPr>
                <a:defRPr/>
              </a:pPr>
              <a:t>9</a:t>
            </a:fld>
            <a:endParaRPr lang="en-US" altLang="en-US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146039"/>
              </p:ext>
            </p:extLst>
          </p:nvPr>
        </p:nvGraphicFramePr>
        <p:xfrm>
          <a:off x="375661" y="1828800"/>
          <a:ext cx="8692139" cy="37275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8640">
                  <a:extLst>
                    <a:ext uri="{9D8B030D-6E8A-4147-A177-3AD203B41FA5}">
                      <a16:colId xmlns:a16="http://schemas.microsoft.com/office/drawing/2014/main" val="3263997404"/>
                    </a:ext>
                  </a:extLst>
                </a:gridCol>
                <a:gridCol w="1130317">
                  <a:extLst>
                    <a:ext uri="{9D8B030D-6E8A-4147-A177-3AD203B41FA5}">
                      <a16:colId xmlns:a16="http://schemas.microsoft.com/office/drawing/2014/main" val="985528876"/>
                    </a:ext>
                  </a:extLst>
                </a:gridCol>
                <a:gridCol w="1044022">
                  <a:extLst>
                    <a:ext uri="{9D8B030D-6E8A-4147-A177-3AD203B41FA5}">
                      <a16:colId xmlns:a16="http://schemas.microsoft.com/office/drawing/2014/main" val="2293253845"/>
                    </a:ext>
                  </a:extLst>
                </a:gridCol>
                <a:gridCol w="1287685">
                  <a:extLst>
                    <a:ext uri="{9D8B030D-6E8A-4147-A177-3AD203B41FA5}">
                      <a16:colId xmlns:a16="http://schemas.microsoft.com/office/drawing/2014/main" val="2539120132"/>
                    </a:ext>
                  </a:extLst>
                </a:gridCol>
                <a:gridCol w="1174655">
                  <a:extLst>
                    <a:ext uri="{9D8B030D-6E8A-4147-A177-3AD203B41FA5}">
                      <a16:colId xmlns:a16="http://schemas.microsoft.com/office/drawing/2014/main" val="661150328"/>
                    </a:ext>
                  </a:extLst>
                </a:gridCol>
                <a:gridCol w="1305220">
                  <a:extLst>
                    <a:ext uri="{9D8B030D-6E8A-4147-A177-3AD203B41FA5}">
                      <a16:colId xmlns:a16="http://schemas.microsoft.com/office/drawing/2014/main" val="421072249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928813839"/>
                    </a:ext>
                  </a:extLst>
                </a:gridCol>
                <a:gridCol w="152400">
                  <a:extLst>
                    <a:ext uri="{9D8B030D-6E8A-4147-A177-3AD203B41FA5}">
                      <a16:colId xmlns:a16="http://schemas.microsoft.com/office/drawing/2014/main" val="34122413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COUNTRY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2020 ($B)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2020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(%)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2025 ($B)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8731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2025 (%)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8731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2050 ($B)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2050 (%)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69893700"/>
                  </a:ext>
                </a:extLst>
              </a:tr>
              <a:tr h="530000">
                <a:tc>
                  <a:txBody>
                    <a:bodyPr/>
                    <a:lstStyle/>
                    <a:p>
                      <a:pPr marL="0" indent="18256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Kenya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7.42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7.7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12.84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9.24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51.07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15.17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911644"/>
                  </a:ext>
                </a:extLst>
              </a:tr>
              <a:tr h="530000">
                <a:tc>
                  <a:txBody>
                    <a:bodyPr/>
                    <a:lstStyle/>
                    <a:p>
                      <a:pPr marL="0" indent="18256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Morroco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7.8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6.82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12.09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7.84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48.06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12.88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602311"/>
                  </a:ext>
                </a:extLst>
              </a:tr>
              <a:tr h="736609">
                <a:tc>
                  <a:txBody>
                    <a:bodyPr/>
                    <a:lstStyle/>
                    <a:p>
                      <a:pPr marL="0" indent="18256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South Africa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21.55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6.51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31.45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7.86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125.08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12.92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80452"/>
                  </a:ext>
                </a:extLst>
              </a:tr>
              <a:tr h="530000">
                <a:tc>
                  <a:txBody>
                    <a:bodyPr/>
                    <a:lstStyle/>
                    <a:p>
                      <a:pPr marL="0" indent="18256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Senegal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1.51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6.22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2.92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7.11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11.61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11.68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205966"/>
                  </a:ext>
                </a:extLst>
              </a:tr>
              <a:tr h="413715">
                <a:tc>
                  <a:txBody>
                    <a:bodyPr/>
                    <a:lstStyle/>
                    <a:p>
                      <a:pPr marL="0" indent="18256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Nigeria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24.59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5.68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36.53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6.86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8731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145.28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11.27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685831"/>
                  </a:ext>
                </a:extLst>
              </a:tr>
              <a:tr h="530000">
                <a:tc>
                  <a:txBody>
                    <a:bodyPr/>
                    <a:lstStyle/>
                    <a:p>
                      <a:pPr marL="0" indent="18256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Algeria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9.02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5.6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11.92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6.16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87313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47.39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Palatino Linotype" panose="02040502050505030304" pitchFamily="18" charset="0"/>
                        </a:rPr>
                        <a:t>10.12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Palatino Linotype" panose="0204050205050503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237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148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e34552c-fe3b-42c4-9c07-e972e2fd8029">PEHPAQ65Y2SS-718367828-48841</_dlc_DocId>
    <_dlc_DocIdUrl xmlns="4e34552c-fe3b-42c4-9c07-e972e2fd8029">
      <Url>https://dms.cak.go.ke:9758/_layouts/15/DocIdRedir.aspx?ID=PEHPAQ65Y2SS-718367828-48841</Url>
      <Description>PEHPAQ65Y2SS-718367828-48841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A8EE9C2C27FD43944F2ED40F51810B" ma:contentTypeVersion="1" ma:contentTypeDescription="Create a new document." ma:contentTypeScope="" ma:versionID="0314dbea68070c022d721f177fee8868">
  <xsd:schema xmlns:xsd="http://www.w3.org/2001/XMLSchema" xmlns:xs="http://www.w3.org/2001/XMLSchema" xmlns:p="http://schemas.microsoft.com/office/2006/metadata/properties" xmlns:ns2="4e34552c-fe3b-42c4-9c07-e972e2fd8029" targetNamespace="http://schemas.microsoft.com/office/2006/metadata/properties" ma:root="true" ma:fieldsID="0048d4f19f08414360311adc038e5abc" ns2:_="">
    <xsd:import namespace="4e34552c-fe3b-42c4-9c07-e972e2fd802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34552c-fe3b-42c4-9c07-e972e2fd802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B96FE9B1-E4FC-480A-A0FB-F3F8348B48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47C1DD-3D8A-4FEB-AC88-98F489863AE5}">
  <ds:schemaRefs>
    <ds:schemaRef ds:uri="http://schemas.microsoft.com/office/infopath/2007/PartnerControls"/>
    <ds:schemaRef ds:uri="http://www.w3.org/XML/1998/namespace"/>
    <ds:schemaRef ds:uri="4e34552c-fe3b-42c4-9c07-e972e2fd8029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elements/1.1/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F49731C-E816-4A7F-B8B4-EC841E3D2C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34552c-fe3b-42c4-9c07-e972e2fd80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E1EFE93-C9F1-42E8-99D3-58AEE2EDDFE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29125</TotalTime>
  <Words>1105</Words>
  <Application>Microsoft Office PowerPoint</Application>
  <PresentationFormat>On-screen Show (4:3)</PresentationFormat>
  <Paragraphs>204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Calibri</vt:lpstr>
      <vt:lpstr>Lucida Sans Unicode</vt:lpstr>
      <vt:lpstr>Palatino Linotype</vt:lpstr>
      <vt:lpstr>Times New Roman</vt:lpstr>
      <vt:lpstr>Verdana</vt:lpstr>
      <vt:lpstr>Wingdings</vt:lpstr>
      <vt:lpstr>Wingdings 2</vt:lpstr>
      <vt:lpstr>Wingdings 3</vt:lpstr>
      <vt:lpstr>Concourse</vt:lpstr>
      <vt:lpstr>Custom Design</vt:lpstr>
      <vt:lpstr>                   COMPETITION AND REGULATION OF DIGITAL MARKETS IN KENYA:  THE CASE OF ONLINE SHOPPING PLATFORMS   by: Thomi John  5th August, 2022   </vt:lpstr>
      <vt:lpstr>OUTLINE</vt:lpstr>
      <vt:lpstr>Introduction</vt:lpstr>
      <vt:lpstr>Digital Markets</vt:lpstr>
      <vt:lpstr>  Digital mkts. vs. traditional mkts.   </vt:lpstr>
      <vt:lpstr> Participants in the Digital Mkt </vt:lpstr>
      <vt:lpstr>Outlook of the Digital Markets </vt:lpstr>
      <vt:lpstr>Retail Platform Visits, 2019 - 21  </vt:lpstr>
      <vt:lpstr> Projected Digital Market Performance in Africa up to 2050 </vt:lpstr>
      <vt:lpstr>Regulatory Framework </vt:lpstr>
      <vt:lpstr> ONLINE SHOPPING PLATFORMS IN KENYA  </vt:lpstr>
      <vt:lpstr>Characteristics of Online Shopping Platforms in Kenya</vt:lpstr>
      <vt:lpstr>Creating A Regulatory Framework for More Investment and Innovation  </vt:lpstr>
      <vt:lpstr>Conclusion and Recommendation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ICN 2013: Regional Competition Networks</dc:title>
  <dc:creator>CAK\Jmacharia</dc:creator>
  <cp:lastModifiedBy>John Thomi</cp:lastModifiedBy>
  <cp:revision>469</cp:revision>
  <cp:lastPrinted>2015-03-16T11:05:10Z</cp:lastPrinted>
  <dcterms:created xsi:type="dcterms:W3CDTF">2013-04-16T04:53:56Z</dcterms:created>
  <dcterms:modified xsi:type="dcterms:W3CDTF">2022-08-04T09:50:38Z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0x0101006FA8EE9C2C27FD43944F2ED40F51810B</vt:lpwstr>
  </property>
  <property fmtid="{D5CDD505-2E9C-101B-9397-08002B2CF9AE}" pid="3" name="_dlc_DocIdItemGuid">
    <vt:lpwstr>a301cf34-4514-4986-8e0d-3c70f08936cb</vt:lpwstr>
  </property>
</Properties>
</file>