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5"/>
    <p:sldMasterId id="2147483684" r:id="rId6"/>
  </p:sldMasterIdLst>
  <p:notesMasterIdLst>
    <p:notesMasterId r:id="rId22"/>
  </p:notesMasterIdLst>
  <p:handoutMasterIdLst>
    <p:handoutMasterId r:id="rId23"/>
  </p:handoutMasterIdLst>
  <p:sldIdLst>
    <p:sldId id="397" r:id="rId7"/>
    <p:sldId id="418" r:id="rId8"/>
    <p:sldId id="425" r:id="rId9"/>
    <p:sldId id="424" r:id="rId10"/>
    <p:sldId id="426" r:id="rId11"/>
    <p:sldId id="427" r:id="rId12"/>
    <p:sldId id="428" r:id="rId13"/>
    <p:sldId id="429" r:id="rId14"/>
    <p:sldId id="430" r:id="rId15"/>
    <p:sldId id="431" r:id="rId16"/>
    <p:sldId id="432" r:id="rId17"/>
    <p:sldId id="433" r:id="rId18"/>
    <p:sldId id="434" r:id="rId19"/>
    <p:sldId id="435" r:id="rId20"/>
    <p:sldId id="398" r:id="rId21"/>
  </p:sldIdLst>
  <p:sldSz cx="9144000" cy="6858000" type="screen4x3"/>
  <p:notesSz cx="9296400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6600"/>
    <a:srgbClr val="CC9900"/>
    <a:srgbClr val="CC66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1860" y="4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7F6C9-399C-482A-B87B-D9AA279C2F7A}" type="datetimeFigureOut">
              <a:rPr lang="en-US" smtClean="0"/>
              <a:t>5/13/2022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4"/>
            <a:ext cx="4029282" cy="351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16244-7ECD-47F1-A597-05E7806B20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183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7169D86-470A-42E7-BB11-85E4650DCA03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718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482" y="3330419"/>
            <a:ext cx="7437542" cy="3154441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052C459-54F2-46E8-97D9-B962309FDE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44591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22A4EE3-0B58-4D4E-A750-0F6F7796AAA2}" type="slidenum">
              <a:rPr lang="en-US" altLang="en-US" smtClean="0">
                <a:solidFill>
                  <a:prstClr val="black"/>
                </a:solidFill>
                <a:latin typeface="Calibri" panose="020F0502020204030204" pitchFamily="34" charset="0"/>
              </a:rPr>
              <a:pPr/>
              <a:t>1</a:t>
            </a:fld>
            <a:endParaRPr lang="en-US" altLang="en-US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563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4665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6 w 5760"/>
                <a:gd name="T3" fmla="*/ 0 h 528"/>
                <a:gd name="T4" fmla="*/ 2147483646 w 5760"/>
                <a:gd name="T5" fmla="*/ 2147483646 h 528"/>
                <a:gd name="T6" fmla="*/ 2147483646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99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F109F55-968B-4899-BDBE-037B031178AF}" type="datetime1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C65EEF2-8AFE-40F2-9B0B-DF78C7AA68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336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B19A9-D7DF-47B1-9FA5-2E93EA7A900C}" type="datetime1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04BC-1D23-4CBF-8799-7D89703936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3406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C4A8C-1C3F-48EC-835A-4F6C80F571CB}" type="datetime1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808F2-B52C-4B6C-BD54-3C99B84EE4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9638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4E883-58A4-4071-B059-5DF23425B5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6713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22B-EF71-4E57-82AF-A0FF9213BC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426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4B288-E806-40F0-A8AB-B0068C100B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6517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86720-C1B4-4CAA-B217-7136521AFA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4778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AA22B-8DC6-4251-A144-96362842F6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604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BF9A4-00A9-4560-BBFC-6B940849E2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097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5C141-1AE7-4074-A98F-A89D82622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949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51A7E-D6C4-41DE-B8A2-246BF32BF1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528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00544-64AE-4DEA-B037-D272CB867989}" type="datetime1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5E2FC-01D3-4BF4-9CCB-14899FC657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02376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ABA3C-894C-4517-9D8B-3BC4BC5334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806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EFFCA-1D64-4002-A5B6-237D3A61B7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607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93253-F80F-4FB6-8ED7-8EA2A268D9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3794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B81823-03C9-4949-8055-B2B4C269B3BF}" type="datetime1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C437-9A1C-441E-A322-90EF537102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417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22C261-DE7D-4FC7-A0D3-18FE55158FD5}" type="datetime1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1C254-E796-406E-B571-8EC12EE164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78733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B7F12C-90AD-43A2-881C-2B5FDADBF7EA}" type="datetime1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D4EB6-0E57-4424-8833-86688E80CC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111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7C6CF6-1CFF-44AA-A5B6-CFE0BB35D990}" type="datetime1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63652-23D5-4119-803E-37F6937056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16573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9157E-1D8A-4308-8C18-929CC5FDF312}" type="datetime1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81898-E6C4-4A8B-A994-77CD027CE4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708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BE762C1-8759-4F93-8063-49B475CCCE13}" type="datetime1">
              <a:rPr lang="en-US"/>
              <a:pPr>
                <a:defRPr/>
              </a:pPr>
              <a:t>5/13/2022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87BD4-CA54-481A-BF59-BA81D50DC1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64006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0ABD9A-B59E-45D6-B55F-277D7DFE1A0F}" type="datetime1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53109-BDE9-44AD-AC00-345C23436E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2448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99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0B5B1C6-630C-412D-A9FF-3D61E549F625}" type="datetime1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Lucida Sans Unicode" panose="020B0602030504020204" pitchFamily="34" charset="0"/>
              </a:defRPr>
            </a:lvl1pPr>
          </a:lstStyle>
          <a:p>
            <a:pPr>
              <a:defRPr/>
            </a:pPr>
            <a:fld id="{5490C4B4-1607-4977-A0E7-621C3EAC85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6" r:id="rId1"/>
    <p:sldLayoutId id="2147484371" r:id="rId2"/>
    <p:sldLayoutId id="2147484387" r:id="rId3"/>
    <p:sldLayoutId id="2147484388" r:id="rId4"/>
    <p:sldLayoutId id="2147484389" r:id="rId5"/>
    <p:sldLayoutId id="2147484390" r:id="rId6"/>
    <p:sldLayoutId id="2147484372" r:id="rId7"/>
    <p:sldLayoutId id="2147484391" r:id="rId8"/>
    <p:sldLayoutId id="2147484392" r:id="rId9"/>
    <p:sldLayoutId id="2147484373" r:id="rId10"/>
    <p:sldLayoutId id="2147484374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F7FDCE-9E54-47E9-92E7-05D8D4688B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5" r:id="rId1"/>
    <p:sldLayoutId id="2147484376" r:id="rId2"/>
    <p:sldLayoutId id="2147484377" r:id="rId3"/>
    <p:sldLayoutId id="2147484378" r:id="rId4"/>
    <p:sldLayoutId id="2147484379" r:id="rId5"/>
    <p:sldLayoutId id="2147484380" r:id="rId6"/>
    <p:sldLayoutId id="2147484381" r:id="rId7"/>
    <p:sldLayoutId id="2147484382" r:id="rId8"/>
    <p:sldLayoutId id="2147484383" r:id="rId9"/>
    <p:sldLayoutId id="2147484384" r:id="rId10"/>
    <p:sldLayoutId id="21474843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1143001" y="707209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en-US" sz="1350">
              <a:solidFill>
                <a:prstClr val="black"/>
              </a:solidFill>
            </a:endParaRPr>
          </a:p>
        </p:txBody>
      </p:sp>
      <p:pic>
        <p:nvPicPr>
          <p:cNvPr id="1229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669" y="386916"/>
            <a:ext cx="1264444" cy="62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67321A3-72BC-43BF-9332-C1870C028974}"/>
              </a:ext>
            </a:extLst>
          </p:cNvPr>
          <p:cNvSpPr txBox="1">
            <a:spLocks/>
          </p:cNvSpPr>
          <p:nvPr/>
        </p:nvSpPr>
        <p:spPr>
          <a:xfrm>
            <a:off x="1353132" y="3186627"/>
            <a:ext cx="6515100" cy="602457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eaLnBrk="1" hangingPunct="1">
              <a:defRPr/>
            </a:pPr>
            <a:r>
              <a:rPr lang="en-US" sz="2700" dirty="0">
                <a:solidFill>
                  <a:srgbClr val="996600"/>
                </a:solidFill>
                <a:latin typeface="Palatino Linotype" pitchFamily="18" charset="0"/>
                <a:cs typeface="Arial" charset="0"/>
              </a:rPr>
              <a:t/>
            </a:r>
            <a:br>
              <a:rPr lang="en-US" sz="2700" dirty="0">
                <a:solidFill>
                  <a:srgbClr val="996600"/>
                </a:solidFill>
                <a:latin typeface="Palatino Linotype" pitchFamily="18" charset="0"/>
                <a:cs typeface="Arial" charset="0"/>
              </a:rPr>
            </a:br>
            <a:endParaRPr lang="en-US" sz="2400" dirty="0">
              <a:solidFill>
                <a:srgbClr val="00B050"/>
              </a:solidFill>
              <a:latin typeface="Palatino Linotype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7EC1281-4511-48CD-ACF0-D3A9BA422B17}"/>
              </a:ext>
            </a:extLst>
          </p:cNvPr>
          <p:cNvSpPr txBox="1">
            <a:spLocks/>
          </p:cNvSpPr>
          <p:nvPr/>
        </p:nvSpPr>
        <p:spPr>
          <a:xfrm>
            <a:off x="1485900" y="4173583"/>
            <a:ext cx="6515100" cy="929276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eaLnBrk="1" hangingPunct="1">
              <a:defRPr/>
            </a:pPr>
            <a:r>
              <a:rPr lang="en-US" sz="2100" dirty="0">
                <a:solidFill>
                  <a:srgbClr val="00B050"/>
                </a:solidFill>
                <a:latin typeface="Palatino Linotype" pitchFamily="18" charset="0"/>
                <a:cs typeface="Arial" charset="0"/>
              </a:rPr>
              <a:t/>
            </a:r>
            <a:br>
              <a:rPr lang="en-US" sz="2100" dirty="0">
                <a:solidFill>
                  <a:srgbClr val="00B050"/>
                </a:solidFill>
                <a:latin typeface="Palatino Linotype" pitchFamily="18" charset="0"/>
                <a:cs typeface="Arial" charset="0"/>
              </a:rPr>
            </a:br>
            <a:r>
              <a:rPr lang="en-US" sz="2400" dirty="0">
                <a:solidFill>
                  <a:srgbClr val="00B050"/>
                </a:solidFill>
                <a:latin typeface="Palatino Linotype" pitchFamily="18" charset="0"/>
                <a:cs typeface="Arial" charset="0"/>
              </a:rPr>
              <a:t/>
            </a:r>
            <a:br>
              <a:rPr lang="en-US" sz="2400" dirty="0">
                <a:solidFill>
                  <a:srgbClr val="00B050"/>
                </a:solidFill>
                <a:latin typeface="Palatino Linotype" pitchFamily="18" charset="0"/>
                <a:cs typeface="Arial" charset="0"/>
              </a:rPr>
            </a:br>
            <a:endParaRPr lang="en-US" sz="2400" dirty="0">
              <a:solidFill>
                <a:srgbClr val="00B050"/>
              </a:solidFill>
              <a:latin typeface="Palatino Linotype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218328"/>
            <a:ext cx="91440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CC6600"/>
                </a:solidFill>
                <a:latin typeface="Palatino Linotype" panose="02040502050505030304" pitchFamily="18" charset="0"/>
              </a:rPr>
              <a:t>FIFTEENTH ANNUAL COMPETITION LAW, ECONOMICS &amp; POLICY CONFERENCE</a:t>
            </a:r>
            <a:endParaRPr lang="en-US" sz="2400" b="1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+mj-cs"/>
            </a:endParaRPr>
          </a:p>
          <a:p>
            <a:pPr algn="ctr">
              <a:defRPr/>
            </a:pPr>
            <a:endParaRPr lang="en-ZA" sz="2400" b="1" dirty="0" smtClean="0">
              <a:solidFill>
                <a:srgbClr val="00B050"/>
              </a:solidFill>
              <a:latin typeface="Palatino Linotype" panose="02040502050505030304" pitchFamily="18" charset="0"/>
            </a:endParaRPr>
          </a:p>
          <a:p>
            <a:pPr algn="ctr">
              <a:defRPr/>
            </a:pPr>
            <a:endParaRPr lang="en-ZA" sz="2400" b="1" dirty="0">
              <a:solidFill>
                <a:srgbClr val="00B050"/>
              </a:solidFill>
              <a:latin typeface="Palatino Linotype" panose="02040502050505030304" pitchFamily="18" charset="0"/>
            </a:endParaRPr>
          </a:p>
          <a:p>
            <a:pPr algn="ctr">
              <a:defRPr/>
            </a:pPr>
            <a:r>
              <a:rPr lang="en-US" sz="2800" b="1" dirty="0" smtClean="0">
                <a:solidFill>
                  <a:srgbClr val="00B050"/>
                </a:solidFill>
                <a:latin typeface="Palatino Linotype" panose="02040502050505030304" pitchFamily="18" charset="0"/>
              </a:rPr>
              <a:t>Constitutionalism </a:t>
            </a:r>
            <a:r>
              <a:rPr lang="en-US" sz="2800" b="1" dirty="0">
                <a:solidFill>
                  <a:srgbClr val="00B050"/>
                </a:solidFill>
                <a:latin typeface="Palatino Linotype" panose="02040502050505030304" pitchFamily="18" charset="0"/>
              </a:rPr>
              <a:t>and access to healthcare </a:t>
            </a:r>
            <a:endParaRPr lang="en-US" sz="2800" b="1" dirty="0" smtClean="0">
              <a:solidFill>
                <a:srgbClr val="00B050"/>
              </a:solidFill>
              <a:latin typeface="Palatino Linotype" panose="02040502050505030304" pitchFamily="18" charset="0"/>
            </a:endParaRPr>
          </a:p>
          <a:p>
            <a:pPr algn="ctr">
              <a:defRPr/>
            </a:pPr>
            <a:r>
              <a:rPr lang="en-US" sz="2800" b="1" dirty="0" smtClean="0">
                <a:solidFill>
                  <a:srgbClr val="00B050"/>
                </a:solidFill>
                <a:latin typeface="Palatino Linotype" panose="02040502050505030304" pitchFamily="18" charset="0"/>
              </a:rPr>
              <a:t>(</a:t>
            </a:r>
            <a:r>
              <a:rPr lang="en-US" sz="2800" b="1" dirty="0">
                <a:solidFill>
                  <a:srgbClr val="00B050"/>
                </a:solidFill>
                <a:latin typeface="Palatino Linotype" panose="02040502050505030304" pitchFamily="18" charset="0"/>
              </a:rPr>
              <a:t>right to </a:t>
            </a:r>
            <a:r>
              <a:rPr lang="en-US" sz="2800" b="1" dirty="0" smtClean="0">
                <a:solidFill>
                  <a:srgbClr val="00B050"/>
                </a:solidFill>
                <a:latin typeface="Palatino Linotype" panose="02040502050505030304" pitchFamily="18" charset="0"/>
              </a:rPr>
              <a:t>healthcare).</a:t>
            </a:r>
            <a:endParaRPr lang="en-US" sz="2400" b="1" dirty="0" smtClean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+mj-cs"/>
            </a:endParaRPr>
          </a:p>
          <a:p>
            <a:pPr algn="ctr">
              <a:defRPr/>
            </a:pPr>
            <a:endParaRPr lang="en-US" sz="2400" b="1" dirty="0" smtClean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anose="02040502050505030304" pitchFamily="18" charset="0"/>
              <a:ea typeface="+mj-ea"/>
              <a:cs typeface="+mj-cs"/>
            </a:endParaRPr>
          </a:p>
          <a:p>
            <a:pPr algn="ctr">
              <a:defRPr/>
            </a:pPr>
            <a:endParaRPr lang="en-US" sz="2400" b="1" dirty="0" smtClean="0">
              <a:solidFill>
                <a:srgbClr val="CC6600"/>
              </a:solidFill>
              <a:latin typeface="Palatino Linotype" panose="02040502050505030304" pitchFamily="18" charset="0"/>
              <a:ea typeface="+mj-ea"/>
              <a:cs typeface="+mj-cs"/>
            </a:endParaRPr>
          </a:p>
          <a:p>
            <a:pPr algn="ctr">
              <a:defRPr/>
            </a:pPr>
            <a:r>
              <a:rPr lang="en-US" sz="2400" b="1" dirty="0" smtClean="0">
                <a:solidFill>
                  <a:srgbClr val="CC6600"/>
                </a:solidFill>
                <a:latin typeface="Palatino Linotype" panose="02040502050505030304" pitchFamily="18" charset="0"/>
                <a:ea typeface="+mj-ea"/>
                <a:cs typeface="+mj-cs"/>
              </a:rPr>
              <a:t>Arnold A Okanga</a:t>
            </a:r>
          </a:p>
          <a:p>
            <a:pPr algn="ctr">
              <a:defRPr/>
            </a:pPr>
            <a:r>
              <a:rPr lang="en-US" sz="2400" b="1" dirty="0">
                <a:solidFill>
                  <a:srgbClr val="CC6600"/>
                </a:solidFill>
                <a:latin typeface="Palatino Linotype" panose="02040502050505030304" pitchFamily="18" charset="0"/>
                <a:ea typeface="+mj-ea"/>
                <a:cs typeface="+mj-cs"/>
              </a:rPr>
              <a:t/>
            </a:r>
            <a:br>
              <a:rPr lang="en-US" sz="2400" b="1" dirty="0">
                <a:solidFill>
                  <a:srgbClr val="CC6600"/>
                </a:solidFill>
                <a:latin typeface="Palatino Linotype" panose="02040502050505030304" pitchFamily="18" charset="0"/>
                <a:ea typeface="+mj-ea"/>
                <a:cs typeface="+mj-cs"/>
              </a:rPr>
            </a:br>
            <a:endParaRPr lang="en-US" sz="2400" b="1" dirty="0">
              <a:solidFill>
                <a:srgbClr val="CC6600"/>
              </a:solidFill>
              <a:latin typeface="Palatino Linotype" panose="02040502050505030304" pitchFamily="18" charset="0"/>
              <a:ea typeface="+mj-ea"/>
              <a:cs typeface="+mj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F61059-2850-4488-9907-32FB3A72E53B}" type="datetime1">
              <a:rPr lang="en-US" smtClean="0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D8AD0B7-3277-4DC9-AC79-5F0D5657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26351" y="5135266"/>
            <a:ext cx="9448800" cy="420688"/>
          </a:xfrm>
        </p:spPr>
        <p:txBody>
          <a:bodyPr/>
          <a:lstStyle/>
          <a:p>
            <a:pPr algn="l">
              <a:defRPr/>
            </a:pPr>
            <a:r>
              <a:rPr lang="en-US" sz="1400" dirty="0" smtClean="0">
                <a:solidFill>
                  <a:schemeClr val="tx1"/>
                </a:solidFill>
                <a:latin typeface="Palatino Linotype" panose="02040502050505030304" pitchFamily="18" charset="0"/>
              </a:rPr>
              <a:t>Vision: "A </a:t>
            </a:r>
            <a:r>
              <a:rPr lang="en-US" sz="1400" dirty="0">
                <a:solidFill>
                  <a:schemeClr val="tx1"/>
                </a:solidFill>
                <a:latin typeface="Palatino Linotype" panose="02040502050505030304" pitchFamily="18" charset="0"/>
              </a:rPr>
              <a:t>Kenyan  economy with globally efficient markets and enhanced consumer welfare for shared Prosperity"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4221" y="5943600"/>
            <a:ext cx="1126917" cy="76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25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731" y="1695082"/>
            <a:ext cx="8229600" cy="4019917"/>
          </a:xfrm>
        </p:spPr>
        <p:txBody>
          <a:bodyPr/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Palatino Linotype" panose="02040502050505030304" pitchFamily="18" charset="0"/>
              </a:rPr>
              <a:t>highlighted areas of work of WHO that try to even the ground for vaccine manufacturers distributions and rational use of </a:t>
            </a:r>
            <a:r>
              <a:rPr lang="en-US" dirty="0" smtClean="0">
                <a:latin typeface="Palatino Linotype" panose="02040502050505030304" pitchFamily="18" charset="0"/>
              </a:rPr>
              <a:t>medicines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latin typeface="Palatino Linotype" panose="02040502050505030304" pitchFamily="18" charset="0"/>
              </a:rPr>
              <a:t>difficulties </a:t>
            </a:r>
            <a:r>
              <a:rPr lang="en-GB" dirty="0" smtClean="0">
                <a:latin typeface="Palatino Linotype" panose="02040502050505030304" pitchFamily="18" charset="0"/>
              </a:rPr>
              <a:t>observed in </a:t>
            </a:r>
            <a:r>
              <a:rPr lang="en-GB" dirty="0">
                <a:latin typeface="Palatino Linotype" panose="02040502050505030304" pitchFamily="18" charset="0"/>
              </a:rPr>
              <a:t>implementing anti-price gauging laws </a:t>
            </a:r>
            <a:endParaRPr lang="en-GB" dirty="0" smtClean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latin typeface="Palatino Linotype" panose="02040502050505030304" pitchFamily="18" charset="0"/>
              </a:rPr>
              <a:t>challenges which they were taking up was the localisation of pharmaceutical manufacturing,</a:t>
            </a: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6731" y="762000"/>
            <a:ext cx="8229600" cy="114300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 err="1">
                <a:solidFill>
                  <a:srgbClr val="996600"/>
                </a:solidFill>
                <a:latin typeface="Palatino Linotype" panose="02040502050505030304" pitchFamily="18" charset="0"/>
              </a:rPr>
              <a:t>Dr</a:t>
            </a:r>
            <a:r>
              <a:rPr lang="en-US" sz="2800" dirty="0">
                <a:solidFill>
                  <a:srgbClr val="996600"/>
                </a:solidFill>
                <a:latin typeface="Palatino Linotype" panose="02040502050505030304" pitchFamily="18" charset="0"/>
              </a:rPr>
              <a:t> Clive </a:t>
            </a:r>
            <a:r>
              <a:rPr lang="en-US" sz="2800" dirty="0" err="1">
                <a:solidFill>
                  <a:srgbClr val="996600"/>
                </a:solidFill>
                <a:latin typeface="Palatino Linotype" panose="02040502050505030304" pitchFamily="18" charset="0"/>
              </a:rPr>
              <a:t>Ondari</a:t>
            </a:r>
            <a:r>
              <a:rPr lang="en-US" sz="2800" dirty="0">
                <a:solidFill>
                  <a:srgbClr val="996600"/>
                </a:solidFill>
                <a:latin typeface="Palatino Linotype" panose="02040502050505030304" pitchFamily="18" charset="0"/>
              </a:rPr>
              <a:t> (World Health </a:t>
            </a:r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Organization)</a:t>
            </a:r>
            <a:endParaRPr lang="en-GB" sz="28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729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731" y="1695082"/>
            <a:ext cx="8229600" cy="4019917"/>
          </a:xfrm>
        </p:spPr>
        <p:txBody>
          <a:bodyPr/>
          <a:lstStyle/>
          <a:p>
            <a:pPr marL="109537" indent="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b="1" dirty="0">
                <a:latin typeface="Palatino Linotype" panose="02040502050505030304" pitchFamily="18" charset="0"/>
              </a:rPr>
              <a:t>IP-law, constitution law and the competition Act </a:t>
            </a:r>
            <a:endParaRPr lang="en-US" b="1" dirty="0" smtClean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Palatino Linotype" panose="02040502050505030304" pitchFamily="18" charset="0"/>
              </a:rPr>
              <a:t>IP Law in essences grants the right not to use a particular invention </a:t>
            </a:r>
            <a:r>
              <a:rPr lang="en-US" dirty="0" smtClean="0">
                <a:latin typeface="Palatino Linotype" panose="02040502050505030304" pitchFamily="18" charset="0"/>
              </a:rPr>
              <a:t>product</a:t>
            </a:r>
            <a:endParaRPr lang="en-GB" dirty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Palatino Linotype" panose="02040502050505030304" pitchFamily="18" charset="0"/>
              </a:rPr>
              <a:t>there are many competing innovations and many competing innovative </a:t>
            </a:r>
            <a:r>
              <a:rPr lang="en-US" dirty="0" smtClean="0">
                <a:latin typeface="Palatino Linotype" panose="02040502050505030304" pitchFamily="18" charset="0"/>
              </a:rPr>
              <a:t>products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latin typeface="Palatino Linotype" panose="02040502050505030304" pitchFamily="18" charset="0"/>
              </a:rPr>
              <a:t>biggest problem </a:t>
            </a:r>
            <a:r>
              <a:rPr lang="en-GB" dirty="0" smtClean="0">
                <a:latin typeface="Palatino Linotype" panose="02040502050505030304" pitchFamily="18" charset="0"/>
              </a:rPr>
              <a:t>in healthcare is an </a:t>
            </a:r>
            <a:r>
              <a:rPr lang="en-US" dirty="0" smtClean="0">
                <a:latin typeface="Palatino Linotype" panose="02040502050505030304" pitchFamily="18" charset="0"/>
              </a:rPr>
              <a:t>inelastic </a:t>
            </a:r>
            <a:r>
              <a:rPr lang="en-US" dirty="0">
                <a:latin typeface="Palatino Linotype" panose="02040502050505030304" pitchFamily="18" charset="0"/>
              </a:rPr>
              <a:t>demand and the ability to price at almost exorbitant levels</a:t>
            </a:r>
            <a:r>
              <a:rPr lang="en-GB" dirty="0" smtClean="0">
                <a:latin typeface="Palatino Linotype" panose="02040502050505030304" pitchFamily="18" charset="0"/>
              </a:rPr>
              <a:t> </a:t>
            </a: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6731" y="762000"/>
            <a:ext cx="8229600" cy="114300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>
                <a:solidFill>
                  <a:srgbClr val="996600"/>
                </a:solidFill>
                <a:latin typeface="Palatino Linotype" panose="02040502050505030304" pitchFamily="18" charset="0"/>
              </a:rPr>
              <a:t>Mr. James </a:t>
            </a:r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Hodge of CCSA</a:t>
            </a:r>
            <a:endParaRPr lang="en-GB" sz="28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3091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731" y="1695082"/>
            <a:ext cx="8229600" cy="4172318"/>
          </a:xfrm>
        </p:spPr>
        <p:txBody>
          <a:bodyPr/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>
                <a:latin typeface="Palatino Linotype" panose="02040502050505030304" pitchFamily="18" charset="0"/>
              </a:rPr>
              <a:t>a focus on pricing of vaccines from a big Pharmaceutical perspective, the ability of companies to use their dominant power to price excessively in markets where demand is inelastic and when there is insufficient competition. </a:t>
            </a:r>
            <a:endParaRPr lang="en-GB" dirty="0" smtClean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Palatino Linotype" panose="02040502050505030304" pitchFamily="18" charset="0"/>
              </a:rPr>
              <a:t>one can simply not observe that prices are high to conclude that its </a:t>
            </a:r>
            <a:r>
              <a:rPr lang="en-US" dirty="0" smtClean="0">
                <a:latin typeface="Palatino Linotype" panose="02040502050505030304" pitchFamily="18" charset="0"/>
              </a:rPr>
              <a:t>excessive </a:t>
            </a: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6731" y="762000"/>
            <a:ext cx="8229600" cy="114300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>
                <a:solidFill>
                  <a:srgbClr val="996600"/>
                </a:solidFill>
                <a:latin typeface="Palatino Linotype" panose="02040502050505030304" pitchFamily="18" charset="0"/>
              </a:rPr>
              <a:t>Mr. Greg Harman </a:t>
            </a:r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(Berkeley </a:t>
            </a:r>
            <a:r>
              <a:rPr lang="en-US" sz="2800" dirty="0">
                <a:solidFill>
                  <a:srgbClr val="996600"/>
                </a:solidFill>
                <a:latin typeface="Palatino Linotype" panose="02040502050505030304" pitchFamily="18" charset="0"/>
              </a:rPr>
              <a:t>Research Group LLC)</a:t>
            </a:r>
            <a:endParaRPr lang="en-GB" sz="28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5606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731" y="1695082"/>
            <a:ext cx="8229600" cy="4172318"/>
          </a:xfrm>
        </p:spPr>
        <p:txBody>
          <a:bodyPr/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Palatino Linotype" panose="02040502050505030304" pitchFamily="18" charset="0"/>
              </a:rPr>
              <a:t>In </a:t>
            </a:r>
            <a:r>
              <a:rPr lang="en-US" dirty="0">
                <a:latin typeface="Palatino Linotype" panose="02040502050505030304" pitchFamily="18" charset="0"/>
              </a:rPr>
              <a:t>conclusion from a policy perspective, there is always a tension between the need to regulate prices, which could, if done wrong, lead to chilling of investments, </a:t>
            </a: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6731" y="762000"/>
            <a:ext cx="8229600" cy="1143000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>
                <a:solidFill>
                  <a:srgbClr val="996600"/>
                </a:solidFill>
                <a:latin typeface="Palatino Linotype" panose="02040502050505030304" pitchFamily="18" charset="0"/>
              </a:rPr>
              <a:t>Mr. Greg Harman </a:t>
            </a:r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(Berkeley </a:t>
            </a:r>
            <a:r>
              <a:rPr lang="en-US" sz="2800" dirty="0">
                <a:solidFill>
                  <a:srgbClr val="996600"/>
                </a:solidFill>
                <a:latin typeface="Palatino Linotype" panose="02040502050505030304" pitchFamily="18" charset="0"/>
              </a:rPr>
              <a:t>Research Group LLC)</a:t>
            </a:r>
            <a:endParaRPr lang="en-GB" sz="28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9843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5113" y="1316430"/>
            <a:ext cx="8229600" cy="4779570"/>
          </a:xfrm>
        </p:spPr>
        <p:txBody>
          <a:bodyPr/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Palatino Linotype" panose="02040502050505030304" pitchFamily="18" charset="0"/>
              </a:rPr>
              <a:t>The </a:t>
            </a:r>
            <a:r>
              <a:rPr lang="en-US" dirty="0">
                <a:latin typeface="Palatino Linotype" panose="02040502050505030304" pitchFamily="18" charset="0"/>
              </a:rPr>
              <a:t>Linkage between Intellectual property rights, the Competition Law and the Constitution where aligned can lead to a yield in affordable drugs since healthcare is a fundamental right  within the </a:t>
            </a:r>
            <a:r>
              <a:rPr lang="en-US" dirty="0" smtClean="0">
                <a:latin typeface="Palatino Linotype" panose="02040502050505030304" pitchFamily="18" charset="0"/>
              </a:rPr>
              <a:t>constitution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Palatino Linotype" panose="02040502050505030304" pitchFamily="18" charset="0"/>
              </a:rPr>
              <a:t>There </a:t>
            </a:r>
            <a:r>
              <a:rPr lang="en-US" dirty="0">
                <a:latin typeface="Palatino Linotype" panose="02040502050505030304" pitchFamily="18" charset="0"/>
              </a:rPr>
              <a:t>is need to address vaccine and drugs manufacturing base as the capacity to manufacturing as one gets access to voluntary </a:t>
            </a:r>
            <a:r>
              <a:rPr lang="en-US" dirty="0" smtClean="0">
                <a:latin typeface="Palatino Linotype" panose="02040502050505030304" pitchFamily="18" charset="0"/>
              </a:rPr>
              <a:t>licensing </a:t>
            </a:r>
            <a:r>
              <a:rPr lang="en-US" dirty="0">
                <a:latin typeface="Palatino Linotype" panose="02040502050505030304" pitchFamily="18" charset="0"/>
              </a:rPr>
              <a:t>or compulsory licensing had become a critical issues</a:t>
            </a: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5113" y="377031"/>
            <a:ext cx="8229600" cy="708452"/>
          </a:xfr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Summary/takeaways </a:t>
            </a:r>
            <a:r>
              <a:rPr lang="en-US" sz="2800" dirty="0">
                <a:solidFill>
                  <a:srgbClr val="996600"/>
                </a:solidFill>
                <a:latin typeface="Palatino Linotype" panose="02040502050505030304" pitchFamily="18" charset="0"/>
              </a:rPr>
              <a:t>and way forward</a:t>
            </a:r>
            <a:endParaRPr lang="en-GB" sz="28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2993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415708"/>
            <a:ext cx="9296400" cy="442292"/>
          </a:xfrm>
        </p:spPr>
        <p:txBody>
          <a:bodyPr/>
          <a:lstStyle/>
          <a:p>
            <a:pPr algn="l">
              <a:defRPr/>
            </a:pPr>
            <a:r>
              <a:rPr lang="en-US" sz="1400" dirty="0">
                <a:solidFill>
                  <a:prstClr val="black"/>
                </a:solidFill>
                <a:latin typeface="Palatino Linotype" panose="02040502050505030304" pitchFamily="18" charset="0"/>
              </a:rPr>
              <a:t>Vision: "A Kenyan  economy with globally efficient markets and enhanced consumer welfare for shared Prosperity</a:t>
            </a:r>
            <a:r>
              <a:rPr lang="en-US" sz="1050" dirty="0">
                <a:solidFill>
                  <a:prstClr val="black"/>
                </a:solidFill>
                <a:latin typeface="Palatino Linotype" panose="02040502050505030304" pitchFamily="18" charset="0"/>
              </a:rPr>
              <a:t>"</a:t>
            </a:r>
          </a:p>
        </p:txBody>
      </p:sp>
      <p:pic>
        <p:nvPicPr>
          <p:cNvPr id="8198" name="Picture 6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" t="8845" r="967" b="6388"/>
          <a:stretch/>
        </p:blipFill>
        <p:spPr bwMode="auto">
          <a:xfrm>
            <a:off x="1816579" y="1459256"/>
            <a:ext cx="5715000" cy="309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044" y="994423"/>
            <a:ext cx="1264444" cy="62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00647" y="4961938"/>
            <a:ext cx="727551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09537" indent="0">
              <a:buFont typeface="Wingdings 3" panose="05040102010807070707" pitchFamily="18" charset="2"/>
              <a:buNone/>
              <a:defRPr/>
            </a:pPr>
            <a:r>
              <a:rPr lang="en-US" altLang="en-US" sz="2800" dirty="0" smtClean="0">
                <a:latin typeface="Palatino Linotype" panose="02040502050505030304" pitchFamily="18" charset="0"/>
              </a:rPr>
              <a:t>Feedback: </a:t>
            </a:r>
            <a:r>
              <a:rPr lang="en-US" altLang="en-US" sz="2800" dirty="0">
                <a:latin typeface="Palatino Linotype" panose="02040502050505030304" pitchFamily="18" charset="0"/>
              </a:rPr>
              <a:t>info@cak.go.ke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450" y="5738812"/>
            <a:ext cx="9683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785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8732" y="1179514"/>
            <a:ext cx="8634268" cy="4740699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>
                <a:latin typeface="Palatino Linotype" panose="02040502050505030304" pitchFamily="18" charset="0"/>
              </a:rPr>
              <a:t>A presentation by </a:t>
            </a:r>
            <a:r>
              <a:rPr lang="en-US" sz="2800" dirty="0" err="1">
                <a:latin typeface="Palatino Linotype" panose="02040502050505030304" pitchFamily="18" charset="0"/>
              </a:rPr>
              <a:t>Tembeka</a:t>
            </a:r>
            <a:r>
              <a:rPr lang="en-US" sz="2800" dirty="0">
                <a:latin typeface="Palatino Linotype" panose="02040502050505030304" pitchFamily="18" charset="0"/>
              </a:rPr>
              <a:t> Nicholas </a:t>
            </a:r>
            <a:r>
              <a:rPr lang="en-US" sz="2800" dirty="0" err="1">
                <a:latin typeface="Palatino Linotype" panose="02040502050505030304" pitchFamily="18" charset="0"/>
              </a:rPr>
              <a:t>Ngcukaitobi</a:t>
            </a:r>
            <a:r>
              <a:rPr lang="en-US" sz="2800" dirty="0">
                <a:latin typeface="Palatino Linotype" panose="02040502050505030304" pitchFamily="18" charset="0"/>
              </a:rPr>
              <a:t> (a South African lawyer, public speaker, author and political activist</a:t>
            </a:r>
            <a:r>
              <a:rPr lang="en-US" sz="2800" dirty="0" smtClean="0">
                <a:latin typeface="Palatino Linotype" panose="02040502050505030304" pitchFamily="18" charset="0"/>
              </a:rPr>
              <a:t>.)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sz="2800" dirty="0" smtClean="0">
              <a:latin typeface="Palatino Linotype" panose="0204050205050503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Palatino Linotype" panose="02040502050505030304" pitchFamily="18" charset="0"/>
              </a:rPr>
              <a:t>The </a:t>
            </a:r>
            <a:r>
              <a:rPr lang="en-US" sz="2800" dirty="0">
                <a:latin typeface="Palatino Linotype" panose="02040502050505030304" pitchFamily="18" charset="0"/>
              </a:rPr>
              <a:t>pharmaceutical industry access to vaccine diagnostic kits and related products during and after the Covid-19 </a:t>
            </a:r>
            <a:r>
              <a:rPr lang="en-US" sz="2800" dirty="0" smtClean="0">
                <a:latin typeface="Palatino Linotype" panose="02040502050505030304" pitchFamily="18" charset="0"/>
              </a:rPr>
              <a:t>pandemic.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sz="2800" dirty="0">
              <a:latin typeface="Palatino Linotype" panose="0204050205050503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dirty="0">
                <a:latin typeface="Palatino Linotype" panose="02040502050505030304" pitchFamily="18" charset="0"/>
              </a:rPr>
              <a:t>Panel discussion (Moderated by Judge Dennis Davis, panellist included: Fatima Hassan, Dr Clive </a:t>
            </a:r>
            <a:r>
              <a:rPr lang="en-GB" dirty="0" err="1">
                <a:latin typeface="Palatino Linotype" panose="02040502050505030304" pitchFamily="18" charset="0"/>
              </a:rPr>
              <a:t>Ondari</a:t>
            </a:r>
            <a:r>
              <a:rPr lang="en-GB" dirty="0">
                <a:latin typeface="Palatino Linotype" panose="02040502050505030304" pitchFamily="18" charset="0"/>
              </a:rPr>
              <a:t>, Mr. James Hodge, and Greg </a:t>
            </a:r>
            <a:r>
              <a:rPr lang="en-GB" dirty="0" err="1">
                <a:latin typeface="Palatino Linotype" panose="02040502050505030304" pitchFamily="18" charset="0"/>
              </a:rPr>
              <a:t>Hamond</a:t>
            </a:r>
            <a:r>
              <a:rPr lang="en-GB" dirty="0">
                <a:latin typeface="Palatino Linotype" panose="02040502050505030304" pitchFamily="18" charset="0"/>
              </a:rPr>
              <a:t>) 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sz="2800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996600"/>
                </a:solidFill>
                <a:latin typeface="Palatino Linotype" panose="02040502050505030304" pitchFamily="18" charset="0"/>
              </a:rPr>
              <a:t>Outline of presentation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88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8295" y="4532004"/>
            <a:ext cx="8229600" cy="2502761"/>
          </a:xfrm>
        </p:spPr>
        <p:txBody>
          <a:bodyPr/>
          <a:lstStyle/>
          <a:p>
            <a:r>
              <a:rPr lang="en-US" dirty="0" smtClean="0">
                <a:latin typeface="Palatino Linotype" panose="02040502050505030304" pitchFamily="18" charset="0"/>
              </a:rPr>
              <a:t>The </a:t>
            </a:r>
            <a:r>
              <a:rPr lang="en-US" dirty="0">
                <a:latin typeface="Palatino Linotype" panose="02040502050505030304" pitchFamily="18" charset="0"/>
              </a:rPr>
              <a:t>scope of constitutional control and regulation of market power as provided for in the constitution regulations and </a:t>
            </a:r>
            <a:r>
              <a:rPr lang="en-US" dirty="0" smtClean="0">
                <a:latin typeface="Palatino Linotype" panose="02040502050505030304" pitchFamily="18" charset="0"/>
              </a:rPr>
              <a:t>policy   ***SA***.</a:t>
            </a:r>
            <a:endParaRPr lang="en-US" dirty="0" smtClean="0">
              <a:latin typeface="Palatino Linotype" panose="02040502050505030304" pitchFamily="18" charset="0"/>
            </a:endParaRPr>
          </a:p>
          <a:p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Case Study</a:t>
            </a:r>
            <a:endParaRPr lang="en-GB" sz="28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21835"/>
          <a:stretch/>
        </p:blipFill>
        <p:spPr>
          <a:xfrm>
            <a:off x="2057400" y="1219200"/>
            <a:ext cx="4800600" cy="3312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10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Case Study</a:t>
            </a:r>
            <a:endParaRPr lang="en-GB" sz="28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21835"/>
          <a:stretch/>
        </p:blipFill>
        <p:spPr>
          <a:xfrm>
            <a:off x="1440873" y="4447456"/>
            <a:ext cx="2895600" cy="19981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7243" y="685800"/>
            <a:ext cx="2895600" cy="2895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r="62347"/>
          <a:stretch/>
        </p:blipFill>
        <p:spPr>
          <a:xfrm>
            <a:off x="1037215" y="1417638"/>
            <a:ext cx="3138487" cy="27069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2932" y="682100"/>
            <a:ext cx="1845539" cy="10239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98273" y="3232318"/>
            <a:ext cx="1676400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32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7513" y="1179515"/>
            <a:ext cx="8229600" cy="4624814"/>
          </a:xfrm>
        </p:spPr>
        <p:txBody>
          <a:bodyPr/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latin typeface="Palatino Linotype" panose="02040502050505030304" pitchFamily="18" charset="0"/>
              </a:rPr>
              <a:t>29</a:t>
            </a:r>
            <a:r>
              <a:rPr lang="en-US" b="1" baseline="30000" dirty="0" smtClean="0">
                <a:latin typeface="Palatino Linotype" panose="02040502050505030304" pitchFamily="18" charset="0"/>
              </a:rPr>
              <a:t>th</a:t>
            </a:r>
            <a:r>
              <a:rPr lang="en-US" b="1" dirty="0">
                <a:latin typeface="Palatino Linotype" panose="02040502050505030304" pitchFamily="18" charset="0"/>
              </a:rPr>
              <a:t> September 2016 </a:t>
            </a:r>
            <a:r>
              <a:rPr lang="en-US" dirty="0" err="1">
                <a:latin typeface="Palatino Linotype" panose="02040502050505030304" pitchFamily="18" charset="0"/>
              </a:rPr>
              <a:t>Mediclinic</a:t>
            </a:r>
            <a:r>
              <a:rPr lang="en-US" dirty="0">
                <a:latin typeface="Palatino Linotype" panose="02040502050505030304" pitchFamily="18" charset="0"/>
              </a:rPr>
              <a:t> Southern Africa (Pty) Limited (</a:t>
            </a:r>
            <a:r>
              <a:rPr lang="en-US" dirty="0" err="1">
                <a:latin typeface="Palatino Linotype" panose="02040502050505030304" pitchFamily="18" charset="0"/>
              </a:rPr>
              <a:t>Mediclinic</a:t>
            </a:r>
            <a:r>
              <a:rPr lang="en-US" dirty="0">
                <a:latin typeface="Palatino Linotype" panose="02040502050505030304" pitchFamily="18" charset="0"/>
              </a:rPr>
              <a:t>) and </a:t>
            </a:r>
            <a:r>
              <a:rPr lang="en-US" dirty="0" err="1">
                <a:latin typeface="Palatino Linotype" panose="02040502050505030304" pitchFamily="18" charset="0"/>
              </a:rPr>
              <a:t>Matlosana</a:t>
            </a:r>
            <a:r>
              <a:rPr lang="en-US" dirty="0">
                <a:latin typeface="Palatino Linotype" panose="02040502050505030304" pitchFamily="18" charset="0"/>
              </a:rPr>
              <a:t> Medical Health Services (Pty) Limited (</a:t>
            </a:r>
            <a:r>
              <a:rPr lang="en-US" dirty="0" err="1">
                <a:latin typeface="Palatino Linotype" panose="02040502050505030304" pitchFamily="18" charset="0"/>
              </a:rPr>
              <a:t>Matlosana</a:t>
            </a:r>
            <a:r>
              <a:rPr lang="en-US" dirty="0" smtClean="0">
                <a:latin typeface="Palatino Linotype" panose="02040502050505030304" pitchFamily="18" charset="0"/>
              </a:rPr>
              <a:t>), </a:t>
            </a:r>
            <a:r>
              <a:rPr lang="en-GB" dirty="0">
                <a:latin typeface="Palatino Linotype" panose="02040502050505030304" pitchFamily="18" charset="0"/>
              </a:rPr>
              <a:t>notified the Competition Commission of their intended merger. </a:t>
            </a:r>
            <a:endParaRPr lang="en-GB" dirty="0" smtClean="0">
              <a:latin typeface="Palatino Linotype" panose="02040502050505030304" pitchFamily="18" charset="0"/>
            </a:endParaRPr>
          </a:p>
          <a:p>
            <a:pPr marL="109537" indent="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dirty="0" smtClean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b="1" dirty="0" smtClean="0">
                <a:latin typeface="Palatino Linotype" panose="02040502050505030304" pitchFamily="18" charset="0"/>
              </a:rPr>
              <a:t>22</a:t>
            </a:r>
            <a:r>
              <a:rPr lang="en-GB" b="1" baseline="30000" dirty="0" smtClean="0">
                <a:latin typeface="Palatino Linotype" panose="02040502050505030304" pitchFamily="18" charset="0"/>
              </a:rPr>
              <a:t>nd</a:t>
            </a:r>
            <a:r>
              <a:rPr lang="en-GB" b="1" dirty="0" smtClean="0">
                <a:latin typeface="Palatino Linotype" panose="02040502050505030304" pitchFamily="18" charset="0"/>
              </a:rPr>
              <a:t>  </a:t>
            </a:r>
            <a:r>
              <a:rPr lang="en-GB" b="1" dirty="0">
                <a:latin typeface="Palatino Linotype" panose="02040502050505030304" pitchFamily="18" charset="0"/>
              </a:rPr>
              <a:t>March 2019</a:t>
            </a:r>
            <a:r>
              <a:rPr lang="en-GB" dirty="0">
                <a:latin typeface="Palatino Linotype" panose="02040502050505030304" pitchFamily="18" charset="0"/>
              </a:rPr>
              <a:t>, the Tribunal held that the proposed merger would take away the lower tariffs available to uninsured patients at the target hospitals</a:t>
            </a:r>
            <a:endParaRPr lang="en-US" dirty="0" smtClean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Case </a:t>
            </a:r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Study……</a:t>
            </a:r>
            <a:endParaRPr lang="en-GB" sz="28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926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2877" y="1295400"/>
            <a:ext cx="8229600" cy="4624814"/>
          </a:xfrm>
        </p:spPr>
        <p:txBody>
          <a:bodyPr/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latin typeface="Palatino Linotype" panose="02040502050505030304" pitchFamily="18" charset="0"/>
              </a:rPr>
              <a:t>Aggrieved by the Tribunal’s decision, the respondents appealed to the Competition Appeal Court. </a:t>
            </a:r>
            <a:r>
              <a:rPr lang="en-US" dirty="0" smtClean="0">
                <a:latin typeface="Palatino Linotype" panose="02040502050505030304" pitchFamily="18" charset="0"/>
              </a:rPr>
              <a:t>In which, </a:t>
            </a:r>
            <a:r>
              <a:rPr lang="en-US" dirty="0">
                <a:latin typeface="Palatino Linotype" panose="02040502050505030304" pitchFamily="18" charset="0"/>
              </a:rPr>
              <a:t>the majority approved the merger with conditions.</a:t>
            </a:r>
            <a:endParaRPr lang="en-GB" dirty="0" smtClean="0">
              <a:latin typeface="Palatino Linotype" panose="02040502050505030304" pitchFamily="18" charset="0"/>
            </a:endParaRPr>
          </a:p>
          <a:p>
            <a:pPr marL="109537" indent="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dirty="0" smtClean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>
                <a:latin typeface="Palatino Linotype" panose="02040502050505030304" pitchFamily="18" charset="0"/>
              </a:rPr>
              <a:t>Unhappy </a:t>
            </a:r>
            <a:r>
              <a:rPr lang="en-US" dirty="0">
                <a:latin typeface="Palatino Linotype" panose="02040502050505030304" pitchFamily="18" charset="0"/>
              </a:rPr>
              <a:t>with the decision of the Competition Appeal Court, the CCSA sought leave to appeal the order and judgement of the Competition Appeal Court to the Constitutional Court</a:t>
            </a:r>
            <a:r>
              <a:rPr lang="en-US" dirty="0" smtClean="0">
                <a:latin typeface="Palatino Linotype" panose="02040502050505030304" pitchFamily="18" charset="0"/>
              </a:rPr>
              <a:t>.</a:t>
            </a:r>
          </a:p>
          <a:p>
            <a:pPr marL="109537" indent="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dirty="0" smtClean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Case </a:t>
            </a:r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Study…….</a:t>
            </a:r>
            <a:endParaRPr lang="en-GB" sz="28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637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2877" y="1295400"/>
            <a:ext cx="8229600" cy="4624814"/>
          </a:xfrm>
        </p:spPr>
        <p:txBody>
          <a:bodyPr/>
          <a:lstStyle/>
          <a:p>
            <a:pPr marL="109537" indent="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dirty="0">
                <a:latin typeface="Palatino Linotype" panose="02040502050505030304" pitchFamily="18" charset="0"/>
              </a:rPr>
              <a:t>The Court found that the Appeal Court was not entitled in law to interfere with the Tribunal’s findings. </a:t>
            </a:r>
            <a:endParaRPr lang="en-US" dirty="0" smtClean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Case </a:t>
            </a:r>
            <a:r>
              <a:rPr lang="en-US" sz="2800" dirty="0" smtClean="0">
                <a:solidFill>
                  <a:srgbClr val="996600"/>
                </a:solidFill>
                <a:latin typeface="Palatino Linotype" panose="02040502050505030304" pitchFamily="18" charset="0"/>
              </a:rPr>
              <a:t>Study……</a:t>
            </a:r>
            <a:endParaRPr lang="en-GB" sz="28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447" y="3829711"/>
            <a:ext cx="2965953" cy="16455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692" y="3500720"/>
            <a:ext cx="2667000" cy="174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008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5112" y="1770070"/>
            <a:ext cx="8574087" cy="4173530"/>
          </a:xfrm>
        </p:spPr>
        <p:txBody>
          <a:bodyPr/>
          <a:lstStyle/>
          <a:p>
            <a:pPr algn="just"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Palatino Linotype" panose="02040502050505030304" pitchFamily="18" charset="0"/>
              </a:rPr>
              <a:t>Excessive </a:t>
            </a:r>
            <a:r>
              <a:rPr lang="en-US" dirty="0">
                <a:latin typeface="Palatino Linotype" panose="02040502050505030304" pitchFamily="18" charset="0"/>
              </a:rPr>
              <a:t>pricing and where the responsibility </a:t>
            </a:r>
            <a:r>
              <a:rPr lang="en-US" dirty="0" smtClean="0">
                <a:latin typeface="Palatino Linotype" panose="02040502050505030304" pitchFamily="18" charset="0"/>
              </a:rPr>
              <a:t>lies</a:t>
            </a:r>
            <a:endParaRPr lang="en-US" dirty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Palatino Linotype" panose="02040502050505030304" pitchFamily="18" charset="0"/>
              </a:rPr>
              <a:t>Role </a:t>
            </a:r>
            <a:r>
              <a:rPr lang="en-US" dirty="0">
                <a:latin typeface="Palatino Linotype" panose="02040502050505030304" pitchFamily="18" charset="0"/>
              </a:rPr>
              <a:t>of competition law in regard to access of medicines and health </a:t>
            </a:r>
            <a:r>
              <a:rPr lang="en-US" dirty="0" smtClean="0">
                <a:latin typeface="Palatino Linotype" panose="02040502050505030304" pitchFamily="18" charset="0"/>
              </a:rPr>
              <a:t>services</a:t>
            </a:r>
            <a:endParaRPr lang="en-US" dirty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Palatino Linotype" panose="02040502050505030304" pitchFamily="18" charset="0"/>
              </a:rPr>
              <a:t>Relationship </a:t>
            </a:r>
            <a:r>
              <a:rPr lang="en-US" dirty="0">
                <a:latin typeface="Palatino Linotype" panose="02040502050505030304" pitchFamily="18" charset="0"/>
              </a:rPr>
              <a:t>between </a:t>
            </a:r>
            <a:r>
              <a:rPr lang="en-US" dirty="0" smtClean="0">
                <a:latin typeface="Palatino Linotype" panose="02040502050505030304" pitchFamily="18" charset="0"/>
              </a:rPr>
              <a:t>Intellectual Property Rights </a:t>
            </a:r>
            <a:r>
              <a:rPr lang="en-US" dirty="0">
                <a:latin typeface="Palatino Linotype" panose="02040502050505030304" pitchFamily="18" charset="0"/>
              </a:rPr>
              <a:t>and </a:t>
            </a:r>
            <a:r>
              <a:rPr lang="en-US" dirty="0" smtClean="0">
                <a:latin typeface="Palatino Linotype" panose="02040502050505030304" pitchFamily="18" charset="0"/>
              </a:rPr>
              <a:t>Competition Law </a:t>
            </a:r>
          </a:p>
          <a:p>
            <a:pPr algn="just"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Palatino Linotype" panose="02040502050505030304" pitchFamily="18" charset="0"/>
              </a:rPr>
              <a:t>The </a:t>
            </a:r>
            <a:r>
              <a:rPr lang="en-US" dirty="0">
                <a:latin typeface="Palatino Linotype" panose="02040502050505030304" pitchFamily="18" charset="0"/>
              </a:rPr>
              <a:t>role of constitution in general</a:t>
            </a:r>
            <a:endParaRPr lang="en-US" dirty="0" smtClean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</a:pP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2094" y="230908"/>
            <a:ext cx="6883833" cy="1573798"/>
          </a:xfrm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>
                <a:solidFill>
                  <a:srgbClr val="996600"/>
                </a:solidFill>
                <a:latin typeface="Palatino Linotype" panose="02040502050505030304" pitchFamily="18" charset="0"/>
              </a:rPr>
              <a:t>The pharmaceutical industry access to vaccine diagnostic kits and related products during and after the Covid-19 pandemic.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Vision:"A</a:t>
            </a:r>
            <a:r>
              <a:rPr lang="en-US" dirty="0" smtClean="0"/>
              <a:t> Kenyan  economy with globally efficient markets and enhanced consumer welfare for shared Prosperity"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3518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7513" y="2162244"/>
            <a:ext cx="8229600" cy="2971800"/>
          </a:xfrm>
        </p:spPr>
        <p:txBody>
          <a:bodyPr/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Palatino Linotype" panose="02040502050505030304" pitchFamily="18" charset="0"/>
              </a:rPr>
              <a:t>importance </a:t>
            </a:r>
            <a:r>
              <a:rPr lang="en-US" dirty="0">
                <a:latin typeface="Palatino Linotype" panose="02040502050505030304" pitchFamily="18" charset="0"/>
              </a:rPr>
              <a:t>of access to vaccine as an enabler of economic </a:t>
            </a:r>
            <a:r>
              <a:rPr lang="en-US" dirty="0" smtClean="0">
                <a:latin typeface="Palatino Linotype" panose="02040502050505030304" pitchFamily="18" charset="0"/>
              </a:rPr>
              <a:t>recovery. </a:t>
            </a:r>
            <a:endParaRPr lang="en-US" dirty="0">
              <a:latin typeface="Palatino Linotype" panose="02040502050505030304" pitchFamily="18" charset="0"/>
            </a:endParaRP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latin typeface="Palatino Linotype" panose="02040502050505030304" pitchFamily="18" charset="0"/>
              </a:rPr>
              <a:t>highlighted </a:t>
            </a:r>
            <a:r>
              <a:rPr lang="en-US" dirty="0">
                <a:latin typeface="Palatino Linotype" panose="02040502050505030304" pitchFamily="18" charset="0"/>
              </a:rPr>
              <a:t>the lack of price transparency in the pharmaceutical </a:t>
            </a:r>
            <a:r>
              <a:rPr lang="en-US" dirty="0" smtClean="0">
                <a:latin typeface="Palatino Linotype" panose="02040502050505030304" pitchFamily="18" charset="0"/>
              </a:rPr>
              <a:t>industry</a:t>
            </a:r>
            <a:r>
              <a:rPr lang="en-US" dirty="0">
                <a:latin typeface="Palatino Linotype" panose="02040502050505030304" pitchFamily="18" charset="0"/>
              </a:rPr>
              <a:t>.</a:t>
            </a:r>
            <a:endParaRPr lang="en-US" dirty="0" smtClean="0">
              <a:latin typeface="Palatino Linotype" panose="0204050205050503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z="2800" dirty="0">
                <a:solidFill>
                  <a:srgbClr val="996600"/>
                </a:solidFill>
                <a:latin typeface="Palatino Linotype" panose="02040502050505030304" pitchFamily="18" charset="0"/>
              </a:rPr>
              <a:t>Fatima Hassan (Health Justice Initiative)</a:t>
            </a:r>
            <a:endParaRPr lang="en-GB" sz="2800" dirty="0">
              <a:solidFill>
                <a:srgbClr val="9966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00544-64AE-4DEA-B037-D272CB867989}" type="datetime1">
              <a:rPr lang="en-US" smtClean="0"/>
              <a:pPr>
                <a:defRPr/>
              </a:pPr>
              <a:t>5/13/2022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Vision:"A Kenyan  economy with globally efficient markets and enhanced consumer welfare for shared Prosperity"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5E2FC-01D3-4BF4-9CCB-14899FC65780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237"/>
            <a:ext cx="1720850" cy="9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4438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A8EE9C2C27FD43944F2ED40F51810B" ma:contentTypeVersion="1" ma:contentTypeDescription="Create a new document." ma:contentTypeScope="" ma:versionID="0314dbea68070c022d721f177fee8868">
  <xsd:schema xmlns:xsd="http://www.w3.org/2001/XMLSchema" xmlns:xs="http://www.w3.org/2001/XMLSchema" xmlns:p="http://schemas.microsoft.com/office/2006/metadata/properties" xmlns:ns2="4e34552c-fe3b-42c4-9c07-e972e2fd8029" targetNamespace="http://schemas.microsoft.com/office/2006/metadata/properties" ma:root="true" ma:fieldsID="0048d4f19f08414360311adc038e5abc" ns2:_="">
    <xsd:import namespace="4e34552c-fe3b-42c4-9c07-e972e2fd802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34552c-fe3b-42c4-9c07-e972e2fd802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e34552c-fe3b-42c4-9c07-e972e2fd8029">PEHPAQ65Y2SS-718367828-7657</_dlc_DocId>
    <_dlc_DocIdUrl xmlns="4e34552c-fe3b-42c4-9c07-e972e2fd8029">
      <Url>https://dms.cak.go.ke:9758/_layouts/15/DocIdRedir.aspx?ID=PEHPAQ65Y2SS-718367828-7657</Url>
      <Description>PEHPAQ65Y2SS-718367828-7657</Description>
    </_dlc_DocIdUrl>
  </documentManagement>
</p:properties>
</file>

<file path=customXml/itemProps1.xml><?xml version="1.0" encoding="utf-8"?>
<ds:datastoreItem xmlns:ds="http://schemas.openxmlformats.org/officeDocument/2006/customXml" ds:itemID="{C23827C8-2585-48A9-9F93-4B9D79D494A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D21C8EA-B8EE-4B90-A3C7-4326CCFB5A9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C9630A54-87C5-4FCB-80A3-65D52905FE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34552c-fe3b-42c4-9c07-e972e2fd80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3955B59-521D-4D7C-ABAE-E8EC4F76D318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4e34552c-fe3b-42c4-9c07-e972e2fd802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24032</TotalTime>
  <Words>908</Words>
  <Application>Microsoft Office PowerPoint</Application>
  <PresentationFormat>On-screen Show (4:3)</PresentationFormat>
  <Paragraphs>99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Lucida Sans Unicode</vt:lpstr>
      <vt:lpstr>Palatino Linotype</vt:lpstr>
      <vt:lpstr>Verdana</vt:lpstr>
      <vt:lpstr>Wingdings</vt:lpstr>
      <vt:lpstr>Wingdings 2</vt:lpstr>
      <vt:lpstr>Wingdings 3</vt:lpstr>
      <vt:lpstr>Concourse</vt:lpstr>
      <vt:lpstr>Custom Design</vt:lpstr>
      <vt:lpstr>PowerPoint Presentation</vt:lpstr>
      <vt:lpstr>Outline of presentation</vt:lpstr>
      <vt:lpstr>Case Study</vt:lpstr>
      <vt:lpstr>Case Study</vt:lpstr>
      <vt:lpstr>Case Study……</vt:lpstr>
      <vt:lpstr>Case Study…….</vt:lpstr>
      <vt:lpstr>Case Study……</vt:lpstr>
      <vt:lpstr>The pharmaceutical industry access to vaccine diagnostic kits and related products during and after the Covid-19 pandemic.</vt:lpstr>
      <vt:lpstr>Fatima Hassan (Health Justice Initiative)</vt:lpstr>
      <vt:lpstr>Dr Clive Ondari (World Health Organization)</vt:lpstr>
      <vt:lpstr>Mr. James Hodge of CCSA</vt:lpstr>
      <vt:lpstr>Mr. Greg Harman (Berkeley Research Group LLC)</vt:lpstr>
      <vt:lpstr>Mr. Greg Harman (Berkeley Research Group LLC)</vt:lpstr>
      <vt:lpstr>Summary/takeaways and way forward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ICN 2013: Regional Competition Networks</dc:title>
  <dc:creator>.user</dc:creator>
  <cp:lastModifiedBy>Arnold A. Okanga</cp:lastModifiedBy>
  <cp:revision>456</cp:revision>
  <cp:lastPrinted>2018-08-09T09:22:03Z</cp:lastPrinted>
  <dcterms:created xsi:type="dcterms:W3CDTF">2013-04-16T04:53:56Z</dcterms:created>
  <dcterms:modified xsi:type="dcterms:W3CDTF">2022-05-13T11:00:44Z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0x0101006FA8EE9C2C27FD43944F2ED40F51810B</vt:lpwstr>
  </property>
  <property fmtid="{D5CDD505-2E9C-101B-9397-08002B2CF9AE}" pid="3" name="_dlc_DocIdItemGuid">
    <vt:lpwstr>020a56b2-5734-49b8-a973-cd9beb22bc7e</vt:lpwstr>
  </property>
</Properties>
</file>