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84" r:id="rId2"/>
  </p:sldMasterIdLst>
  <p:notesMasterIdLst>
    <p:notesMasterId r:id="rId19"/>
  </p:notesMasterIdLst>
  <p:handoutMasterIdLst>
    <p:handoutMasterId r:id="rId20"/>
  </p:handoutMasterIdLst>
  <p:sldIdLst>
    <p:sldId id="516" r:id="rId3"/>
    <p:sldId id="558" r:id="rId4"/>
    <p:sldId id="547" r:id="rId5"/>
    <p:sldId id="559" r:id="rId6"/>
    <p:sldId id="532" r:id="rId7"/>
    <p:sldId id="560" r:id="rId8"/>
    <p:sldId id="561" r:id="rId9"/>
    <p:sldId id="562" r:id="rId10"/>
    <p:sldId id="563" r:id="rId11"/>
    <p:sldId id="564" r:id="rId12"/>
    <p:sldId id="565" r:id="rId13"/>
    <p:sldId id="566" r:id="rId14"/>
    <p:sldId id="567" r:id="rId15"/>
    <p:sldId id="568" r:id="rId16"/>
    <p:sldId id="513" r:id="rId17"/>
    <p:sldId id="515" r:id="rId18"/>
  </p:sldIdLst>
  <p:sldSz cx="9144000" cy="6858000" type="screen4x3"/>
  <p:notesSz cx="9296400" cy="70104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00"/>
    <a:srgbClr val="CC9900"/>
    <a:srgbClr val="996633"/>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58" autoAdjust="0"/>
    <p:restoredTop sz="89539" autoAdjust="0"/>
  </p:normalViewPr>
  <p:slideViewPr>
    <p:cSldViewPr>
      <p:cViewPr varScale="1">
        <p:scale>
          <a:sx n="59" d="100"/>
          <a:sy n="59" d="100"/>
        </p:scale>
        <p:origin x="1524" y="48"/>
      </p:cViewPr>
      <p:guideLst>
        <p:guide orient="horz" pos="2160"/>
        <p:guide pos="2880"/>
      </p:guideLst>
    </p:cSldViewPr>
  </p:slideViewPr>
  <p:outlineViewPr>
    <p:cViewPr>
      <p:scale>
        <a:sx n="33" d="100"/>
        <a:sy n="33" d="100"/>
      </p:scale>
      <p:origin x="0" y="-527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9282" cy="350760"/>
          </a:xfrm>
          <a:prstGeom prst="rect">
            <a:avLst/>
          </a:prstGeom>
        </p:spPr>
        <p:txBody>
          <a:bodyPr vert="horz" lIns="93177" tIns="46589" rIns="93177" bIns="46589" rtlCol="0"/>
          <a:lstStyle>
            <a:lvl1pPr algn="l" eaLnBrk="1" hangingPunct="1">
              <a:defRPr sz="1200">
                <a:latin typeface="Arial" charset="0"/>
                <a:cs typeface="Arial" charset="0"/>
              </a:defRPr>
            </a:lvl1pPr>
          </a:lstStyle>
          <a:p>
            <a:pPr>
              <a:defRPr/>
            </a:pPr>
            <a:endParaRPr lang="en-US"/>
          </a:p>
        </p:txBody>
      </p:sp>
      <p:sp>
        <p:nvSpPr>
          <p:cNvPr id="3" name="Date Placeholder 2"/>
          <p:cNvSpPr>
            <a:spLocks noGrp="1"/>
          </p:cNvSpPr>
          <p:nvPr>
            <p:ph type="dt" sz="quarter" idx="1"/>
          </p:nvPr>
        </p:nvSpPr>
        <p:spPr>
          <a:xfrm>
            <a:off x="5265014" y="0"/>
            <a:ext cx="4029282" cy="350760"/>
          </a:xfrm>
          <a:prstGeom prst="rect">
            <a:avLst/>
          </a:prstGeom>
        </p:spPr>
        <p:txBody>
          <a:bodyPr vert="horz" lIns="93177" tIns="46589" rIns="93177" bIns="46589" rtlCol="0"/>
          <a:lstStyle>
            <a:lvl1pPr algn="r" eaLnBrk="1" hangingPunct="1">
              <a:defRPr sz="1200">
                <a:latin typeface="Arial" charset="0"/>
                <a:cs typeface="Arial" charset="0"/>
              </a:defRPr>
            </a:lvl1pPr>
          </a:lstStyle>
          <a:p>
            <a:pPr>
              <a:defRPr/>
            </a:pPr>
            <a:fld id="{A62100AB-7670-4E62-8335-AE500FB90C0B}" type="datetimeFigureOut">
              <a:rPr lang="en-US"/>
              <a:pPr>
                <a:defRPr/>
              </a:pPr>
              <a:t>5/27/2022</a:t>
            </a:fld>
            <a:endParaRPr lang="en-US"/>
          </a:p>
        </p:txBody>
      </p:sp>
      <p:sp>
        <p:nvSpPr>
          <p:cNvPr id="4" name="Footer Placeholder 3"/>
          <p:cNvSpPr>
            <a:spLocks noGrp="1"/>
          </p:cNvSpPr>
          <p:nvPr>
            <p:ph type="ftr" sz="quarter" idx="2"/>
          </p:nvPr>
        </p:nvSpPr>
        <p:spPr>
          <a:xfrm>
            <a:off x="1" y="6658443"/>
            <a:ext cx="4029282" cy="350760"/>
          </a:xfrm>
          <a:prstGeom prst="rect">
            <a:avLst/>
          </a:prstGeom>
        </p:spPr>
        <p:txBody>
          <a:bodyPr vert="horz" lIns="93177" tIns="46589" rIns="93177" bIns="46589" rtlCol="0" anchor="b"/>
          <a:lstStyle>
            <a:lvl1pPr algn="l" eaLnBrk="1" hangingPunct="1">
              <a:defRPr sz="1200">
                <a:latin typeface="Arial" charset="0"/>
                <a:cs typeface="Arial" charset="0"/>
              </a:defRPr>
            </a:lvl1pPr>
          </a:lstStyle>
          <a:p>
            <a:pPr>
              <a:defRPr/>
            </a:pPr>
            <a:endParaRPr lang="en-US"/>
          </a:p>
        </p:txBody>
      </p:sp>
      <p:sp>
        <p:nvSpPr>
          <p:cNvPr id="5" name="Slide Number Placeholder 4"/>
          <p:cNvSpPr>
            <a:spLocks noGrp="1"/>
          </p:cNvSpPr>
          <p:nvPr>
            <p:ph type="sldNum" sz="quarter" idx="3"/>
          </p:nvPr>
        </p:nvSpPr>
        <p:spPr>
          <a:xfrm>
            <a:off x="5265014" y="6658443"/>
            <a:ext cx="4029282" cy="350760"/>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vl1pPr>
          </a:lstStyle>
          <a:p>
            <a:pPr>
              <a:defRPr/>
            </a:pPr>
            <a:fld id="{EF41434C-565B-4915-85A9-713738E41EFD}" type="slidenum">
              <a:rPr lang="en-US" altLang="en-US"/>
              <a:pPr>
                <a:defRPr/>
              </a:pPr>
              <a:t>‹#›</a:t>
            </a:fld>
            <a:endParaRPr lang="en-US" altLang="en-US"/>
          </a:p>
        </p:txBody>
      </p:sp>
    </p:spTree>
    <p:extLst>
      <p:ext uri="{BB962C8B-B14F-4D97-AF65-F5344CB8AC3E}">
        <p14:creationId xmlns:p14="http://schemas.microsoft.com/office/powerpoint/2010/main" val="19369352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9282" cy="350760"/>
          </a:xfrm>
          <a:prstGeom prst="rect">
            <a:avLst/>
          </a:prstGeom>
        </p:spPr>
        <p:txBody>
          <a:bodyPr vert="horz" lIns="93177" tIns="46589" rIns="93177" bIns="46589"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5265014" y="0"/>
            <a:ext cx="4029282" cy="350760"/>
          </a:xfrm>
          <a:prstGeom prst="rect">
            <a:avLst/>
          </a:prstGeom>
        </p:spPr>
        <p:txBody>
          <a:bodyPr vert="horz" lIns="93177" tIns="46589" rIns="93177" bIns="46589" rtlCol="0"/>
          <a:lstStyle>
            <a:lvl1pPr algn="r" eaLnBrk="1" fontAlgn="auto" hangingPunct="1">
              <a:spcBef>
                <a:spcPts val="0"/>
              </a:spcBef>
              <a:spcAft>
                <a:spcPts val="0"/>
              </a:spcAft>
              <a:defRPr sz="1200">
                <a:latin typeface="+mn-lt"/>
                <a:cs typeface="+mn-cs"/>
              </a:defRPr>
            </a:lvl1pPr>
          </a:lstStyle>
          <a:p>
            <a:pPr>
              <a:defRPr/>
            </a:pPr>
            <a:fld id="{CE4C702C-16AF-4140-953C-B3F40A35195A}" type="datetimeFigureOut">
              <a:rPr lang="en-US"/>
              <a:pPr>
                <a:defRPr/>
              </a:pPr>
              <a:t>5/27/2022</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930482" y="3330419"/>
            <a:ext cx="7435436" cy="3154441"/>
          </a:xfrm>
          <a:prstGeom prst="rect">
            <a:avLst/>
          </a:prstGeom>
        </p:spPr>
        <p:txBody>
          <a:bodyPr vert="horz" lIns="93177" tIns="46589" rIns="93177" bIns="4658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6658443"/>
            <a:ext cx="4029282" cy="350760"/>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5265014" y="6658443"/>
            <a:ext cx="4029282" cy="350760"/>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14CB1C14-3B2E-4253-A8D1-1B6ABF0903A7}" type="slidenum">
              <a:rPr lang="en-US" altLang="en-US"/>
              <a:pPr>
                <a:defRPr/>
              </a:pPr>
              <a:t>‹#›</a:t>
            </a:fld>
            <a:endParaRPr lang="en-US" altLang="en-US"/>
          </a:p>
        </p:txBody>
      </p:sp>
    </p:spTree>
    <p:extLst>
      <p:ext uri="{BB962C8B-B14F-4D97-AF65-F5344CB8AC3E}">
        <p14:creationId xmlns:p14="http://schemas.microsoft.com/office/powerpoint/2010/main" val="1471918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3316" name="Slide Number Placehold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22A4EE3-0B58-4D4E-A750-0F6F7796AAA2}" type="slidenum">
              <a:rPr lang="en-US" altLang="en-US" smtClean="0">
                <a:solidFill>
                  <a:prstClr val="black"/>
                </a:solidFill>
                <a:latin typeface="Calibri" panose="020F0502020204030204" pitchFamily="34" charset="0"/>
              </a:rPr>
              <a:pPr/>
              <a:t>1</a:t>
            </a:fld>
            <a:endParaRPr lang="en-US" altLang="en-US" smtClean="0">
              <a:solidFill>
                <a:prstClr val="black"/>
              </a:solidFill>
              <a:latin typeface="Calibri" panose="020F0502020204030204" pitchFamily="34" charset="0"/>
            </a:endParaRPr>
          </a:p>
        </p:txBody>
      </p:sp>
    </p:spTree>
    <p:extLst>
      <p:ext uri="{BB962C8B-B14F-4D97-AF65-F5344CB8AC3E}">
        <p14:creationId xmlns:p14="http://schemas.microsoft.com/office/powerpoint/2010/main" val="5549699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4CB1C14-3B2E-4253-A8D1-1B6ABF0903A7}" type="slidenum">
              <a:rPr lang="en-US" altLang="en-US" smtClean="0"/>
              <a:pPr>
                <a:defRPr/>
              </a:pPr>
              <a:t>15</a:t>
            </a:fld>
            <a:endParaRPr lang="en-US" altLang="en-US"/>
          </a:p>
        </p:txBody>
      </p:sp>
    </p:spTree>
    <p:extLst>
      <p:ext uri="{BB962C8B-B14F-4D97-AF65-F5344CB8AC3E}">
        <p14:creationId xmlns:p14="http://schemas.microsoft.com/office/powerpoint/2010/main" val="2626333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4CB1C14-3B2E-4253-A8D1-1B6ABF0903A7}" type="slidenum">
              <a:rPr lang="en-US" altLang="en-US" smtClean="0"/>
              <a:pPr>
                <a:defRPr/>
              </a:pPr>
              <a:t>16</a:t>
            </a:fld>
            <a:endParaRPr lang="en-US" altLang="en-US"/>
          </a:p>
        </p:txBody>
      </p:sp>
    </p:spTree>
    <p:extLst>
      <p:ext uri="{BB962C8B-B14F-4D97-AF65-F5344CB8AC3E}">
        <p14:creationId xmlns:p14="http://schemas.microsoft.com/office/powerpoint/2010/main" val="22286218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4.xml"/><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5" name="Group 15"/>
          <p:cNvGrpSpPr>
            <a:grpSpLocks/>
          </p:cNvGrpSpPr>
          <p:nvPr/>
        </p:nvGrpSpPr>
        <p:grpSpPr bwMode="auto">
          <a:xfrm>
            <a:off x="-3175" y="494665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7" name="Freeform 18"/>
            <p:cNvSpPr>
              <a:spLocks/>
            </p:cNvSpPr>
            <p:nvPr/>
          </p:nvSpPr>
          <p:spPr bwMode="auto">
            <a:xfrm>
              <a:off x="35926" y="5135025"/>
              <a:ext cx="9108074" cy="838869"/>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DFBB94E0-9F67-434E-91F2-840361704428}" type="datetime1">
              <a:rPr lang="en-US"/>
              <a:pPr>
                <a:defRPr/>
              </a:pPr>
              <a:t>5/27/2022</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a:t>Vision:"A Kenyan  economy with globally efficient markets and enhanced consumer welfare for shared Prosperity"</a:t>
            </a:r>
          </a:p>
        </p:txBody>
      </p:sp>
      <p:sp>
        <p:nvSpPr>
          <p:cNvPr id="13" name="Slide Number Placeholder 26"/>
          <p:cNvSpPr>
            <a:spLocks noGrp="1"/>
          </p:cNvSpPr>
          <p:nvPr>
            <p:ph type="sldNum" sz="quarter" idx="12"/>
          </p:nvPr>
        </p:nvSpPr>
        <p:spPr/>
        <p:txBody>
          <a:bodyPr/>
          <a:lstStyle>
            <a:lvl1pPr>
              <a:defRPr>
                <a:solidFill>
                  <a:srgbClr val="FFFFFF"/>
                </a:solidFill>
              </a:defRPr>
            </a:lvl1pPr>
          </a:lstStyle>
          <a:p>
            <a:pPr>
              <a:defRPr/>
            </a:pPr>
            <a:fld id="{900779E3-79A1-4447-9E7B-C09DCCE349F8}" type="slidenum">
              <a:rPr lang="en-US" altLang="en-US"/>
              <a:pPr>
                <a:defRPr/>
              </a:pPr>
              <a:t>‹#›</a:t>
            </a:fld>
            <a:endParaRPr lang="en-US" altLang="en-US"/>
          </a:p>
        </p:txBody>
      </p:sp>
    </p:spTree>
    <p:extLst>
      <p:ext uri="{BB962C8B-B14F-4D97-AF65-F5344CB8AC3E}">
        <p14:creationId xmlns:p14="http://schemas.microsoft.com/office/powerpoint/2010/main" val="2655595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9"/>
          <p:cNvSpPr>
            <a:spLocks noGrp="1"/>
          </p:cNvSpPr>
          <p:nvPr>
            <p:ph type="dt" sz="half" idx="10"/>
          </p:nvPr>
        </p:nvSpPr>
        <p:spPr/>
        <p:txBody>
          <a:bodyPr/>
          <a:lstStyle>
            <a:lvl1pPr>
              <a:defRPr/>
            </a:lvl1pPr>
          </a:lstStyle>
          <a:p>
            <a:pPr>
              <a:defRPr/>
            </a:pPr>
            <a:fld id="{92199C5F-8A84-4FED-B7D9-8B9AC10FFEA6}" type="datetime1">
              <a:rPr lang="en-US"/>
              <a:pPr>
                <a:defRPr/>
              </a:pPr>
              <a:t>5/27/2022</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EE4F0D2E-AE7F-4464-A7E4-999DFBC54A6B}" type="slidenum">
              <a:rPr lang="en-US" altLang="en-US"/>
              <a:pPr>
                <a:defRPr/>
              </a:pPr>
              <a:t>‹#›</a:t>
            </a:fld>
            <a:endParaRPr lang="en-US" altLang="en-US"/>
          </a:p>
        </p:txBody>
      </p:sp>
    </p:spTree>
    <p:extLst>
      <p:ext uri="{BB962C8B-B14F-4D97-AF65-F5344CB8AC3E}">
        <p14:creationId xmlns:p14="http://schemas.microsoft.com/office/powerpoint/2010/main" val="2532834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8EF8A18A-5B7C-4365-A56C-A41564E24CFB}" type="datetime1">
              <a:rPr lang="en-US"/>
              <a:pPr>
                <a:defRPr/>
              </a:pPr>
              <a:t>5/27/2022</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12749AB2-3527-4C71-8444-9792085C0BB3}" type="slidenum">
              <a:rPr lang="en-US" altLang="en-US"/>
              <a:pPr>
                <a:defRPr/>
              </a:pPr>
              <a:t>‹#›</a:t>
            </a:fld>
            <a:endParaRPr lang="en-US" altLang="en-US"/>
          </a:p>
        </p:txBody>
      </p:sp>
    </p:spTree>
    <p:extLst>
      <p:ext uri="{BB962C8B-B14F-4D97-AF65-F5344CB8AC3E}">
        <p14:creationId xmlns:p14="http://schemas.microsoft.com/office/powerpoint/2010/main" val="785546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B0ACE77-1E88-4789-85C2-0FFE00005914}" type="slidenum">
              <a:rPr lang="en-US" altLang="en-US"/>
              <a:pPr>
                <a:defRPr/>
              </a:pPr>
              <a:t>‹#›</a:t>
            </a:fld>
            <a:endParaRPr lang="en-US" altLang="en-US"/>
          </a:p>
        </p:txBody>
      </p:sp>
    </p:spTree>
    <p:extLst>
      <p:ext uri="{BB962C8B-B14F-4D97-AF65-F5344CB8AC3E}">
        <p14:creationId xmlns:p14="http://schemas.microsoft.com/office/powerpoint/2010/main" val="2562805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215D8FE-D864-47D3-8BAF-7D528BE7AD98}" type="slidenum">
              <a:rPr lang="en-US" altLang="en-US"/>
              <a:pPr>
                <a:defRPr/>
              </a:pPr>
              <a:t>‹#›</a:t>
            </a:fld>
            <a:endParaRPr lang="en-US" altLang="en-US"/>
          </a:p>
        </p:txBody>
      </p:sp>
    </p:spTree>
    <p:extLst>
      <p:ext uri="{BB962C8B-B14F-4D97-AF65-F5344CB8AC3E}">
        <p14:creationId xmlns:p14="http://schemas.microsoft.com/office/powerpoint/2010/main" val="34004477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0167265-DBDF-4D2A-9A81-D59053D2A799}" type="slidenum">
              <a:rPr lang="en-US" altLang="en-US"/>
              <a:pPr>
                <a:defRPr/>
              </a:pPr>
              <a:t>‹#›</a:t>
            </a:fld>
            <a:endParaRPr lang="en-US" altLang="en-US"/>
          </a:p>
        </p:txBody>
      </p:sp>
    </p:spTree>
    <p:extLst>
      <p:ext uri="{BB962C8B-B14F-4D97-AF65-F5344CB8AC3E}">
        <p14:creationId xmlns:p14="http://schemas.microsoft.com/office/powerpoint/2010/main" val="2014656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5619B5F-5F40-434D-84EF-37BEBE39B73A}" type="slidenum">
              <a:rPr lang="en-US" altLang="en-US"/>
              <a:pPr>
                <a:defRPr/>
              </a:pPr>
              <a:t>‹#›</a:t>
            </a:fld>
            <a:endParaRPr lang="en-US" altLang="en-US"/>
          </a:p>
        </p:txBody>
      </p:sp>
    </p:spTree>
    <p:extLst>
      <p:ext uri="{BB962C8B-B14F-4D97-AF65-F5344CB8AC3E}">
        <p14:creationId xmlns:p14="http://schemas.microsoft.com/office/powerpoint/2010/main" val="16462224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C1EA6B8-8C95-42F6-870E-919469191A06}" type="slidenum">
              <a:rPr lang="en-US" altLang="en-US"/>
              <a:pPr>
                <a:defRPr/>
              </a:pPr>
              <a:t>‹#›</a:t>
            </a:fld>
            <a:endParaRPr lang="en-US" altLang="en-US"/>
          </a:p>
        </p:txBody>
      </p:sp>
    </p:spTree>
    <p:extLst>
      <p:ext uri="{BB962C8B-B14F-4D97-AF65-F5344CB8AC3E}">
        <p14:creationId xmlns:p14="http://schemas.microsoft.com/office/powerpoint/2010/main" val="9788863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D2365EA-6FEF-4BD1-86BA-3C03BA822D81}" type="slidenum">
              <a:rPr lang="en-US" altLang="en-US"/>
              <a:pPr>
                <a:defRPr/>
              </a:pPr>
              <a:t>‹#›</a:t>
            </a:fld>
            <a:endParaRPr lang="en-US" altLang="en-US"/>
          </a:p>
        </p:txBody>
      </p:sp>
    </p:spTree>
    <p:extLst>
      <p:ext uri="{BB962C8B-B14F-4D97-AF65-F5344CB8AC3E}">
        <p14:creationId xmlns:p14="http://schemas.microsoft.com/office/powerpoint/2010/main" val="23328768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37ACFF2-07C4-4541-9EB3-5FBD498EDEE7}" type="slidenum">
              <a:rPr lang="en-US" altLang="en-US"/>
              <a:pPr>
                <a:defRPr/>
              </a:pPr>
              <a:t>‹#›</a:t>
            </a:fld>
            <a:endParaRPr lang="en-US" altLang="en-US"/>
          </a:p>
        </p:txBody>
      </p:sp>
    </p:spTree>
    <p:extLst>
      <p:ext uri="{BB962C8B-B14F-4D97-AF65-F5344CB8AC3E}">
        <p14:creationId xmlns:p14="http://schemas.microsoft.com/office/powerpoint/2010/main" val="3904568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C995206-61E7-4A87-B0BE-A5FECD8FB5F4}" type="slidenum">
              <a:rPr lang="en-US" altLang="en-US"/>
              <a:pPr>
                <a:defRPr/>
              </a:pPr>
              <a:t>‹#›</a:t>
            </a:fld>
            <a:endParaRPr lang="en-US" altLang="en-US"/>
          </a:p>
        </p:txBody>
      </p:sp>
    </p:spTree>
    <p:extLst>
      <p:ext uri="{BB962C8B-B14F-4D97-AF65-F5344CB8AC3E}">
        <p14:creationId xmlns:p14="http://schemas.microsoft.com/office/powerpoint/2010/main" val="494174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p:cNvSpPr>
            <a:spLocks noGrp="1"/>
          </p:cNvSpPr>
          <p:nvPr>
            <p:ph type="title"/>
          </p:nvPr>
        </p:nvSpPr>
        <p:spPr/>
        <p:txBody>
          <a:bodyPr rtlCol="0"/>
          <a:lstStyle/>
          <a:p>
            <a:r>
              <a:rPr lang="en-US"/>
              <a:t>Click to edit Master title style</a:t>
            </a:r>
          </a:p>
        </p:txBody>
      </p:sp>
      <p:sp>
        <p:nvSpPr>
          <p:cNvPr id="4" name="Date Placeholder 9"/>
          <p:cNvSpPr>
            <a:spLocks noGrp="1"/>
          </p:cNvSpPr>
          <p:nvPr>
            <p:ph type="dt" sz="half" idx="10"/>
          </p:nvPr>
        </p:nvSpPr>
        <p:spPr/>
        <p:txBody>
          <a:bodyPr/>
          <a:lstStyle>
            <a:lvl1pPr>
              <a:defRPr/>
            </a:lvl1pPr>
          </a:lstStyle>
          <a:p>
            <a:pPr>
              <a:defRPr/>
            </a:pPr>
            <a:fld id="{720CC857-84D4-4213-B918-00A9AD38853B}" type="datetime1">
              <a:rPr lang="en-US"/>
              <a:pPr>
                <a:defRPr/>
              </a:pPr>
              <a:t>5/27/2022</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B59D5C8E-E18F-4C23-BEE9-5F7703884F63}" type="slidenum">
              <a:rPr lang="en-US" altLang="en-US"/>
              <a:pPr>
                <a:defRPr/>
              </a:pPr>
              <a:t>‹#›</a:t>
            </a:fld>
            <a:endParaRPr lang="en-US" altLang="en-US"/>
          </a:p>
        </p:txBody>
      </p:sp>
    </p:spTree>
    <p:extLst>
      <p:ext uri="{BB962C8B-B14F-4D97-AF65-F5344CB8AC3E}">
        <p14:creationId xmlns:p14="http://schemas.microsoft.com/office/powerpoint/2010/main" val="30177691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48745F6-1947-4870-9D4F-FD38360708C4}" type="slidenum">
              <a:rPr lang="en-US" altLang="en-US"/>
              <a:pPr>
                <a:defRPr/>
              </a:pPr>
              <a:t>‹#›</a:t>
            </a:fld>
            <a:endParaRPr lang="en-US" altLang="en-US"/>
          </a:p>
        </p:txBody>
      </p:sp>
    </p:spTree>
    <p:extLst>
      <p:ext uri="{BB962C8B-B14F-4D97-AF65-F5344CB8AC3E}">
        <p14:creationId xmlns:p14="http://schemas.microsoft.com/office/powerpoint/2010/main" val="2919356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1087315-FC6D-4189-A6FB-88E37D296F2A}" type="slidenum">
              <a:rPr lang="en-US" altLang="en-US"/>
              <a:pPr>
                <a:defRPr/>
              </a:pPr>
              <a:t>‹#›</a:t>
            </a:fld>
            <a:endParaRPr lang="en-US" altLang="en-US"/>
          </a:p>
        </p:txBody>
      </p:sp>
    </p:spTree>
    <p:extLst>
      <p:ext uri="{BB962C8B-B14F-4D97-AF65-F5344CB8AC3E}">
        <p14:creationId xmlns:p14="http://schemas.microsoft.com/office/powerpoint/2010/main" val="4287148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52784DB-60A8-40F4-9947-71706729A07E}" type="slidenum">
              <a:rPr lang="en-US" altLang="en-US"/>
              <a:pPr>
                <a:defRPr/>
              </a:pPr>
              <a:t>‹#›</a:t>
            </a:fld>
            <a:endParaRPr lang="en-US" altLang="en-US"/>
          </a:p>
        </p:txBody>
      </p:sp>
    </p:spTree>
    <p:extLst>
      <p:ext uri="{BB962C8B-B14F-4D97-AF65-F5344CB8AC3E}">
        <p14:creationId xmlns:p14="http://schemas.microsoft.com/office/powerpoint/2010/main" val="961994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a:t>Click to edit Master title style</a:t>
            </a:r>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7C82FDDD-84F8-47DC-8070-718CF678D737}" type="datetime1">
              <a:rPr lang="en-US"/>
              <a:pPr>
                <a:defRPr/>
              </a:pPr>
              <a:t>5/27/2022</a:t>
            </a:fld>
            <a:endParaRPr lang="en-US"/>
          </a:p>
        </p:txBody>
      </p:sp>
      <p:sp>
        <p:nvSpPr>
          <p:cNvPr id="7" name="Footer Placeholder 4"/>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8" name="Slide Number Placeholder 5"/>
          <p:cNvSpPr>
            <a:spLocks noGrp="1"/>
          </p:cNvSpPr>
          <p:nvPr>
            <p:ph type="sldNum" sz="quarter" idx="12"/>
          </p:nvPr>
        </p:nvSpPr>
        <p:spPr/>
        <p:txBody>
          <a:bodyPr/>
          <a:lstStyle>
            <a:lvl1pPr>
              <a:defRPr/>
            </a:lvl1pPr>
          </a:lstStyle>
          <a:p>
            <a:pPr>
              <a:defRPr/>
            </a:pPr>
            <a:fld id="{AF50AE12-2A67-4DB0-BD17-10FDEF77AB59}" type="slidenum">
              <a:rPr lang="en-US" altLang="en-US"/>
              <a:pPr>
                <a:defRPr/>
              </a:pPr>
              <a:t>‹#›</a:t>
            </a:fld>
            <a:endParaRPr lang="en-US" altLang="en-US"/>
          </a:p>
        </p:txBody>
      </p:sp>
    </p:spTree>
    <p:extLst>
      <p:ext uri="{BB962C8B-B14F-4D97-AF65-F5344CB8AC3E}">
        <p14:creationId xmlns:p14="http://schemas.microsoft.com/office/powerpoint/2010/main" val="375087019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rtlCol="0"/>
          <a:lstStyle/>
          <a:p>
            <a:r>
              <a:rPr lang="en-US"/>
              <a:t>Click to edit Master title style</a:t>
            </a:r>
          </a:p>
        </p:txBody>
      </p:sp>
      <p:sp>
        <p:nvSpPr>
          <p:cNvPr id="5" name="Date Placeholder 4"/>
          <p:cNvSpPr>
            <a:spLocks noGrp="1"/>
          </p:cNvSpPr>
          <p:nvPr>
            <p:ph type="dt" sz="half" idx="10"/>
          </p:nvPr>
        </p:nvSpPr>
        <p:spPr/>
        <p:txBody>
          <a:bodyPr/>
          <a:lstStyle>
            <a:lvl1pPr>
              <a:defRPr/>
            </a:lvl1pPr>
            <a:extLst/>
          </a:lstStyle>
          <a:p>
            <a:pPr>
              <a:defRPr/>
            </a:pPr>
            <a:fld id="{4B243677-C016-4740-88F1-FC18DF8230FB}" type="datetime1">
              <a:rPr lang="en-US"/>
              <a:pPr>
                <a:defRPr/>
              </a:pPr>
              <a:t>5/27/2022</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a:defRPr/>
            </a:pPr>
            <a:fld id="{A00CC24B-9B3E-47E1-887E-8D8C6A110FF8}" type="slidenum">
              <a:rPr lang="en-US" altLang="en-US"/>
              <a:pPr>
                <a:defRPr/>
              </a:pPr>
              <a:t>‹#›</a:t>
            </a:fld>
            <a:endParaRPr lang="en-US" altLang="en-US"/>
          </a:p>
        </p:txBody>
      </p:sp>
    </p:spTree>
    <p:extLst>
      <p:ext uri="{BB962C8B-B14F-4D97-AF65-F5344CB8AC3E}">
        <p14:creationId xmlns:p14="http://schemas.microsoft.com/office/powerpoint/2010/main" val="1168608950"/>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extLst/>
          </a:lstStyle>
          <a:p>
            <a:pPr>
              <a:defRPr/>
            </a:pPr>
            <a:fld id="{755DB9DC-4ECE-4F17-B5FA-601AD691B777}" type="datetime1">
              <a:rPr lang="en-US"/>
              <a:pPr>
                <a:defRPr/>
              </a:pPr>
              <a:t>5/27/2022</a:t>
            </a:fld>
            <a:endParaRPr lang="en-US"/>
          </a:p>
        </p:txBody>
      </p:sp>
      <p:sp>
        <p:nvSpPr>
          <p:cNvPr id="8" name="Footer Placeholder 7"/>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9" name="Slide Number Placeholder 8"/>
          <p:cNvSpPr>
            <a:spLocks noGrp="1"/>
          </p:cNvSpPr>
          <p:nvPr>
            <p:ph type="sldNum" sz="quarter" idx="12"/>
          </p:nvPr>
        </p:nvSpPr>
        <p:spPr/>
        <p:txBody>
          <a:bodyPr/>
          <a:lstStyle>
            <a:lvl1pPr>
              <a:defRPr/>
            </a:lvl1pPr>
          </a:lstStyle>
          <a:p>
            <a:pPr>
              <a:defRPr/>
            </a:pPr>
            <a:fld id="{0FDDE352-CF79-41E2-A7CF-724844490684}" type="slidenum">
              <a:rPr lang="en-US" altLang="en-US"/>
              <a:pPr>
                <a:defRPr/>
              </a:pPr>
              <a:t>‹#›</a:t>
            </a:fld>
            <a:endParaRPr lang="en-US" altLang="en-US"/>
          </a:p>
        </p:txBody>
      </p:sp>
    </p:spTree>
    <p:extLst>
      <p:ext uri="{BB962C8B-B14F-4D97-AF65-F5344CB8AC3E}">
        <p14:creationId xmlns:p14="http://schemas.microsoft.com/office/powerpoint/2010/main" val="2115614417"/>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r>
              <a:rPr lang="en-US"/>
              <a:t>Click to edit Master title style</a:t>
            </a:r>
          </a:p>
        </p:txBody>
      </p:sp>
      <p:sp>
        <p:nvSpPr>
          <p:cNvPr id="3" name="Date Placeholder 2"/>
          <p:cNvSpPr>
            <a:spLocks noGrp="1"/>
          </p:cNvSpPr>
          <p:nvPr>
            <p:ph type="dt" sz="half" idx="10"/>
          </p:nvPr>
        </p:nvSpPr>
        <p:spPr/>
        <p:txBody>
          <a:bodyPr/>
          <a:lstStyle>
            <a:lvl1pPr>
              <a:defRPr/>
            </a:lvl1pPr>
            <a:extLst/>
          </a:lstStyle>
          <a:p>
            <a:pPr>
              <a:defRPr/>
            </a:pPr>
            <a:fld id="{6FD88ADD-B7BE-469D-916E-5AFCB6A95E49}" type="datetime1">
              <a:rPr lang="en-US"/>
              <a:pPr>
                <a:defRPr/>
              </a:pPr>
              <a:t>5/27/2022</a:t>
            </a:fld>
            <a:endParaRPr lang="en-US"/>
          </a:p>
        </p:txBody>
      </p:sp>
      <p:sp>
        <p:nvSpPr>
          <p:cNvPr id="4" name="Footer Placeholder 3"/>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5" name="Slide Number Placeholder 4"/>
          <p:cNvSpPr>
            <a:spLocks noGrp="1"/>
          </p:cNvSpPr>
          <p:nvPr>
            <p:ph type="sldNum" sz="quarter" idx="12"/>
          </p:nvPr>
        </p:nvSpPr>
        <p:spPr/>
        <p:txBody>
          <a:bodyPr/>
          <a:lstStyle>
            <a:lvl1pPr>
              <a:defRPr/>
            </a:lvl1pPr>
          </a:lstStyle>
          <a:p>
            <a:pPr>
              <a:defRPr/>
            </a:pPr>
            <a:fld id="{62456C70-4F0B-4DC8-9142-2535DE782C30}" type="slidenum">
              <a:rPr lang="en-US" altLang="en-US"/>
              <a:pPr>
                <a:defRPr/>
              </a:pPr>
              <a:t>‹#›</a:t>
            </a:fld>
            <a:endParaRPr lang="en-US" altLang="en-US"/>
          </a:p>
        </p:txBody>
      </p:sp>
    </p:spTree>
    <p:extLst>
      <p:ext uri="{BB962C8B-B14F-4D97-AF65-F5344CB8AC3E}">
        <p14:creationId xmlns:p14="http://schemas.microsoft.com/office/powerpoint/2010/main" val="1304507307"/>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95621108-CA48-4CB9-8AF3-950042F022B1}" type="datetime1">
              <a:rPr lang="en-US"/>
              <a:pPr>
                <a:defRPr/>
              </a:pPr>
              <a:t>5/27/2022</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Vision:"A Kenyan  economy with globally efficient markets and enhanced consumer welfare for shared Prosperity"</a:t>
            </a:r>
          </a:p>
        </p:txBody>
      </p:sp>
      <p:sp>
        <p:nvSpPr>
          <p:cNvPr id="4" name="Slide Number Placeholder 17"/>
          <p:cNvSpPr>
            <a:spLocks noGrp="1"/>
          </p:cNvSpPr>
          <p:nvPr>
            <p:ph type="sldNum" sz="quarter" idx="12"/>
          </p:nvPr>
        </p:nvSpPr>
        <p:spPr/>
        <p:txBody>
          <a:bodyPr/>
          <a:lstStyle>
            <a:lvl1pPr>
              <a:defRPr/>
            </a:lvl1pPr>
          </a:lstStyle>
          <a:p>
            <a:pPr>
              <a:defRPr/>
            </a:pPr>
            <a:fld id="{2F2E9EE6-E5E1-455B-83E2-40715F82AE39}" type="slidenum">
              <a:rPr lang="en-US" altLang="en-US"/>
              <a:pPr>
                <a:defRPr/>
              </a:pPr>
              <a:t>‹#›</a:t>
            </a:fld>
            <a:endParaRPr lang="en-US" altLang="en-US"/>
          </a:p>
        </p:txBody>
      </p:sp>
    </p:spTree>
    <p:extLst>
      <p:ext uri="{BB962C8B-B14F-4D97-AF65-F5344CB8AC3E}">
        <p14:creationId xmlns:p14="http://schemas.microsoft.com/office/powerpoint/2010/main" val="3752830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dirty="0"/>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dirty="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extLst/>
          </a:lstStyle>
          <a:p>
            <a:pPr>
              <a:defRPr/>
            </a:pPr>
            <a:fld id="{2E9EB466-8116-4408-B2B4-088B41FF3760}" type="datetime1">
              <a:rPr lang="en-US"/>
              <a:pPr>
                <a:defRPr/>
              </a:pPr>
              <a:t>5/27/2022</a:t>
            </a:fld>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a:defRPr/>
            </a:pPr>
            <a:fld id="{5F5967E8-405C-4706-BFE5-F50D7AE15AE9}" type="slidenum">
              <a:rPr lang="en-US" altLang="en-US"/>
              <a:pPr>
                <a:defRPr/>
              </a:pPr>
              <a:t>‹#›</a:t>
            </a:fld>
            <a:endParaRPr lang="en-US" altLang="en-US"/>
          </a:p>
        </p:txBody>
      </p:sp>
    </p:spTree>
    <p:extLst>
      <p:ext uri="{BB962C8B-B14F-4D97-AF65-F5344CB8AC3E}">
        <p14:creationId xmlns:p14="http://schemas.microsoft.com/office/powerpoint/2010/main" val="2189150823"/>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6" name="Freeform 15"/>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7" name="Right Triangle 6"/>
          <p:cNvSpPr>
            <a:spLocks/>
          </p:cNvSpPr>
          <p:nvPr/>
        </p:nvSpPr>
        <p:spPr bwMode="auto">
          <a:xfrm>
            <a:off x="-6042" y="5791253"/>
            <a:ext cx="3402314" cy="1080868"/>
          </a:xfrm>
          <a:prstGeom prst="rtTriangle">
            <a:avLst/>
          </a:prstGeom>
          <a:blipFill>
            <a:blip r:embed="rId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a:t>Click to edit Master title style</a:t>
            </a:r>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B7C6F0CA-9FBA-4BA1-A17A-CA7ED129381F}" type="datetime1">
              <a:rPr lang="en-US"/>
              <a:pPr>
                <a:defRPr/>
              </a:pPr>
              <a:t>5/27/2022</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a:t>Vision:"A Kenyan  economy with globally efficient markets and enhanced consumer welfare for shared Prosperity"</a:t>
            </a:r>
          </a:p>
        </p:txBody>
      </p:sp>
      <p:sp>
        <p:nvSpPr>
          <p:cNvPr id="13" name="Slide Number Placeholder 6"/>
          <p:cNvSpPr>
            <a:spLocks noGrp="1"/>
          </p:cNvSpPr>
          <p:nvPr>
            <p:ph type="sldNum" sz="quarter" idx="12"/>
          </p:nvPr>
        </p:nvSpPr>
        <p:spPr/>
        <p:txBody>
          <a:bodyPr/>
          <a:lstStyle>
            <a:lvl1pPr>
              <a:defRPr/>
            </a:lvl1pPr>
          </a:lstStyle>
          <a:p>
            <a:pPr>
              <a:defRPr/>
            </a:pPr>
            <a:fld id="{70BC461C-6921-4E5E-A6B5-20D569603E46}" type="slidenum">
              <a:rPr lang="en-US" altLang="en-US"/>
              <a:pPr>
                <a:defRPr/>
              </a:pPr>
              <a:t>‹#›</a:t>
            </a:fld>
            <a:endParaRPr lang="en-US" altLang="en-US"/>
          </a:p>
        </p:txBody>
      </p:sp>
    </p:spTree>
    <p:extLst>
      <p:ext uri="{BB962C8B-B14F-4D97-AF65-F5344CB8AC3E}">
        <p14:creationId xmlns:p14="http://schemas.microsoft.com/office/powerpoint/2010/main" val="21315698"/>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1027" name="Freeform 11"/>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en-US"/>
              <a:t>Click to edit Master title style</a:t>
            </a:r>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0E581A00-E496-4871-9AA6-749768E93F2F}" type="datetime1">
              <a:rPr lang="en-US"/>
              <a:pPr>
                <a:defRPr/>
              </a:pPr>
              <a:t>5/27/2022</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r>
              <a:rPr lang="en-US"/>
              <a:t>Vision:"A Kenyan  economy with globally efficient markets and enhanced consumer welfare for shared Prosperity"</a:t>
            </a: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a:latin typeface="Lucida Sans Unicode" panose="020B0602030504020204" pitchFamily="34" charset="0"/>
              </a:defRPr>
            </a:lvl1pPr>
          </a:lstStyle>
          <a:p>
            <a:pPr>
              <a:defRPr/>
            </a:pPr>
            <a:fld id="{BC003F52-748F-4D1C-B121-BFAD54F3415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980" r:id="rId1"/>
    <p:sldLayoutId id="2147483965" r:id="rId2"/>
    <p:sldLayoutId id="2147483981" r:id="rId3"/>
    <p:sldLayoutId id="2147483982" r:id="rId4"/>
    <p:sldLayoutId id="2147483983" r:id="rId5"/>
    <p:sldLayoutId id="2147483984" r:id="rId6"/>
    <p:sldLayoutId id="2147483966" r:id="rId7"/>
    <p:sldLayoutId id="2147483985" r:id="rId8"/>
    <p:sldLayoutId id="2147483986" r:id="rId9"/>
    <p:sldLayoutId id="2147483967" r:id="rId10"/>
    <p:sldLayoutId id="2147483968" r:id="rId11"/>
  </p:sldLayoutIdLst>
  <p:hf hdr="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anose="05040102010807070707"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anose="05020102010507070707"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anose="05020102010507070707"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anose="05020102010507070707"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54D85EA1-B91F-4BD1-84F5-262FFA166682}" type="datetimeFigureOut">
              <a:rPr lang="en-US"/>
              <a:pPr>
                <a:defRPr/>
              </a:pPr>
              <a:t>5/27/2022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70B8507C-A66F-41A1-97F7-BA614CD03B6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 id="2147483972" r:id="rId4"/>
    <p:sldLayoutId id="2147483973" r:id="rId5"/>
    <p:sldLayoutId id="2147483974" r:id="rId6"/>
    <p:sldLayoutId id="2147483975" r:id="rId7"/>
    <p:sldLayoutId id="2147483976" r:id="rId8"/>
    <p:sldLayoutId id="2147483977" r:id="rId9"/>
    <p:sldLayoutId id="2147483978" r:id="rId10"/>
    <p:sldLayoutId id="214748397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ChangeArrowheads="1"/>
          </p:cNvSpPr>
          <p:nvPr/>
        </p:nvSpPr>
        <p:spPr bwMode="auto">
          <a:xfrm>
            <a:off x="2000252" y="1376083"/>
            <a:ext cx="184731" cy="248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0" fontAlgn="base" hangingPunct="0">
              <a:spcBef>
                <a:spcPct val="0"/>
              </a:spcBef>
              <a:spcAft>
                <a:spcPct val="0"/>
              </a:spcAft>
              <a:buClrTx/>
              <a:buSzTx/>
              <a:buFontTx/>
              <a:buNone/>
            </a:pPr>
            <a:endParaRPr lang="en-US" altLang="en-US" sz="1013">
              <a:solidFill>
                <a:prstClr val="black"/>
              </a:solidFill>
            </a:endParaRPr>
          </a:p>
        </p:txBody>
      </p:sp>
      <p:sp>
        <p:nvSpPr>
          <p:cNvPr id="8" name="Title 1">
            <a:extLst>
              <a:ext uri="{FF2B5EF4-FFF2-40B4-BE49-F238E27FC236}">
                <a16:creationId xmlns:a16="http://schemas.microsoft.com/office/drawing/2014/main" id="{37EC1281-4511-48CD-ACF0-D3A9BA422B17}"/>
              </a:ext>
            </a:extLst>
          </p:cNvPr>
          <p:cNvSpPr txBox="1">
            <a:spLocks/>
          </p:cNvSpPr>
          <p:nvPr/>
        </p:nvSpPr>
        <p:spPr>
          <a:xfrm>
            <a:off x="2257425" y="3987437"/>
            <a:ext cx="4886325" cy="696957"/>
          </a:xfrm>
          <a:prstGeom prst="rect">
            <a:avLst/>
          </a:prstGeom>
        </p:spPr>
        <p:txBody>
          <a:bodyPr anchor="b">
            <a:scene3d>
              <a:camera prst="orthographicFront"/>
              <a:lightRig rig="soft" dir="t"/>
            </a:scene3d>
            <a:sp3d prstMaterial="softEdge">
              <a:bevelT w="25400" h="25400"/>
            </a:sp3d>
          </a:bodyPr>
          <a:lstStyle>
            <a:lvl1pPr algn="r" rtl="0" eaLnBrk="0" fontAlgn="base" hangingPunct="0">
              <a:spcBef>
                <a:spcPct val="0"/>
              </a:spcBef>
              <a:spcAft>
                <a:spcPct val="0"/>
              </a:spcAft>
              <a:defRPr sz="48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algn="ctr" eaLnBrk="1" hangingPunct="1">
              <a:defRPr/>
            </a:pPr>
            <a:r>
              <a:rPr lang="en-US" sz="1575" dirty="0">
                <a:solidFill>
                  <a:srgbClr val="00B050"/>
                </a:solidFill>
                <a:latin typeface="Palatino Linotype" pitchFamily="18" charset="0"/>
                <a:cs typeface="Arial" charset="0"/>
              </a:rPr>
              <a:t/>
            </a:r>
            <a:br>
              <a:rPr lang="en-US" sz="1575" dirty="0">
                <a:solidFill>
                  <a:srgbClr val="00B050"/>
                </a:solidFill>
                <a:latin typeface="Palatino Linotype" pitchFamily="18" charset="0"/>
                <a:cs typeface="Arial" charset="0"/>
              </a:rPr>
            </a:br>
            <a:r>
              <a:rPr lang="en-US" sz="1800" dirty="0">
                <a:solidFill>
                  <a:srgbClr val="00B050"/>
                </a:solidFill>
                <a:latin typeface="Palatino Linotype" pitchFamily="18" charset="0"/>
                <a:cs typeface="Arial" charset="0"/>
              </a:rPr>
              <a:t/>
            </a:r>
            <a:br>
              <a:rPr lang="en-US" sz="1800" dirty="0">
                <a:solidFill>
                  <a:srgbClr val="00B050"/>
                </a:solidFill>
                <a:latin typeface="Palatino Linotype" pitchFamily="18" charset="0"/>
                <a:cs typeface="Arial" charset="0"/>
              </a:rPr>
            </a:br>
            <a:endParaRPr lang="en-US" sz="1800" dirty="0">
              <a:solidFill>
                <a:srgbClr val="00B050"/>
              </a:solidFill>
              <a:latin typeface="Palatino Linotype" pitchFamily="18" charset="0"/>
            </a:endParaRPr>
          </a:p>
        </p:txBody>
      </p:sp>
      <p:pic>
        <p:nvPicPr>
          <p:cNvPr id="4" name="Picture 3"/>
          <p:cNvPicPr>
            <a:picLocks noChangeAspect="1"/>
          </p:cNvPicPr>
          <p:nvPr/>
        </p:nvPicPr>
        <p:blipFill>
          <a:blip r:embed="rId3"/>
          <a:stretch>
            <a:fillRect/>
          </a:stretch>
        </p:blipFill>
        <p:spPr>
          <a:xfrm>
            <a:off x="7696200" y="5943308"/>
            <a:ext cx="1339072" cy="817202"/>
          </a:xfrm>
          <a:prstGeom prst="rect">
            <a:avLst/>
          </a:prstGeom>
        </p:spPr>
      </p:pic>
      <p:sp>
        <p:nvSpPr>
          <p:cNvPr id="11" name="Footer Placeholder 4">
            <a:extLst>
              <a:ext uri="{FF2B5EF4-FFF2-40B4-BE49-F238E27FC236}">
                <a16:creationId xmlns:a16="http://schemas.microsoft.com/office/drawing/2014/main" id="{4D8AD0B7-3277-4DC9-AC79-5F0D5657602E}"/>
              </a:ext>
            </a:extLst>
          </p:cNvPr>
          <p:cNvSpPr>
            <a:spLocks noGrp="1"/>
          </p:cNvSpPr>
          <p:nvPr>
            <p:ph type="ftr" sz="quarter" idx="11"/>
          </p:nvPr>
        </p:nvSpPr>
        <p:spPr>
          <a:xfrm>
            <a:off x="762000" y="5795075"/>
            <a:ext cx="7086600" cy="315516"/>
          </a:xfrm>
        </p:spPr>
        <p:txBody>
          <a:bodyPr/>
          <a:lstStyle/>
          <a:p>
            <a:pPr algn="l">
              <a:defRPr/>
            </a:pPr>
            <a:r>
              <a:rPr lang="en-US" sz="1050" dirty="0">
                <a:solidFill>
                  <a:prstClr val="black"/>
                </a:solidFill>
                <a:latin typeface="Palatino Linotype" panose="02040502050505030304" pitchFamily="18" charset="0"/>
              </a:rPr>
              <a:t>Vision: "A Kenyan  economy with globally efficient markets and enhanced consumer welfare for shared Prosperity"</a:t>
            </a:r>
          </a:p>
        </p:txBody>
      </p:sp>
      <p:sp>
        <p:nvSpPr>
          <p:cNvPr id="13" name="Rectangle 12"/>
          <p:cNvSpPr/>
          <p:nvPr/>
        </p:nvSpPr>
        <p:spPr>
          <a:xfrm>
            <a:off x="76200" y="1825102"/>
            <a:ext cx="8902988" cy="4992136"/>
          </a:xfrm>
          <a:prstGeom prst="rect">
            <a:avLst/>
          </a:prstGeom>
        </p:spPr>
        <p:txBody>
          <a:bodyPr wrap="square">
            <a:spAutoFit/>
          </a:bodyPr>
          <a:lstStyle/>
          <a:p>
            <a:pPr lvl="0" algn="ctr">
              <a:defRPr/>
            </a:pPr>
            <a:r>
              <a:rPr lang="en-US" sz="2400" b="1" dirty="0">
                <a:solidFill>
                  <a:srgbClr val="CC6600"/>
                </a:solidFill>
                <a:latin typeface="Palatino Linotype" panose="02040502050505030304" pitchFamily="18" charset="0"/>
              </a:rPr>
              <a:t>FIFTEENTH ANNUAL COMPETITION LAW, ECONOMICS &amp; POLICY CONFERENCE</a:t>
            </a:r>
            <a:endParaRPr lang="en-US" sz="2400" b="1" dirty="0">
              <a:solidFill>
                <a:srgbClr val="CC6600"/>
              </a:solidFill>
              <a:effectLst>
                <a:outerShdw blurRad="38100" dist="38100" dir="2700000" algn="tl">
                  <a:srgbClr val="000000">
                    <a:alpha val="43137"/>
                  </a:srgbClr>
                </a:outerShdw>
              </a:effectLst>
              <a:latin typeface="Palatino Linotype" panose="02040502050505030304" pitchFamily="18" charset="0"/>
            </a:endParaRPr>
          </a:p>
          <a:p>
            <a:pPr lvl="0" algn="ctr">
              <a:lnSpc>
                <a:spcPct val="115000"/>
              </a:lnSpc>
              <a:buClr>
                <a:srgbClr val="000000"/>
              </a:buClr>
              <a:defRPr/>
            </a:pPr>
            <a:endParaRPr lang="en-US" sz="2400" b="1" dirty="0" smtClean="0">
              <a:solidFill>
                <a:srgbClr val="00B050"/>
              </a:solidFill>
              <a:latin typeface="Palatino Linotype" panose="02040502050505030304" pitchFamily="18" charset="0"/>
            </a:endParaRPr>
          </a:p>
          <a:p>
            <a:pPr lvl="0" algn="ctr">
              <a:lnSpc>
                <a:spcPct val="115000"/>
              </a:lnSpc>
              <a:buClr>
                <a:srgbClr val="000000"/>
              </a:buClr>
              <a:defRPr/>
            </a:pPr>
            <a:r>
              <a:rPr lang="en-US" sz="2400" b="1" dirty="0" smtClean="0">
                <a:solidFill>
                  <a:srgbClr val="00B050"/>
                </a:solidFill>
                <a:latin typeface="Palatino Linotype" panose="02040502050505030304" pitchFamily="18" charset="0"/>
              </a:rPr>
              <a:t>COMPETITION </a:t>
            </a:r>
            <a:r>
              <a:rPr lang="en-US" sz="2400" b="1" dirty="0">
                <a:solidFill>
                  <a:srgbClr val="00B050"/>
                </a:solidFill>
                <a:latin typeface="Palatino Linotype" panose="02040502050505030304" pitchFamily="18" charset="0"/>
              </a:rPr>
              <a:t>ENFORCEMENT IN SECTORS THAT ARE CRITICAL FOR ECONOMIC RECOVERY (</a:t>
            </a:r>
            <a:r>
              <a:rPr lang="en-US" sz="2400" b="1" i="1" dirty="0">
                <a:solidFill>
                  <a:srgbClr val="00B050"/>
                </a:solidFill>
                <a:latin typeface="Palatino Linotype" panose="02040502050505030304" pitchFamily="18" charset="0"/>
              </a:rPr>
              <a:t>INCLUDING THE DIGITAL ECONOMY) </a:t>
            </a:r>
            <a:r>
              <a:rPr lang="en-US" sz="2400" b="1" i="1" dirty="0" smtClean="0">
                <a:effectLst>
                  <a:outerShdw blurRad="31750" dist="25400" dir="5400000" algn="tl" rotWithShape="0">
                    <a:srgbClr val="000000">
                      <a:alpha val="25000"/>
                    </a:srgbClr>
                  </a:outerShdw>
                </a:effectLst>
                <a:latin typeface="Palatino Linotype" pitchFamily="18" charset="0"/>
                <a:cs typeface="Arial" charset="0"/>
              </a:rPr>
              <a:t> </a:t>
            </a:r>
          </a:p>
          <a:p>
            <a:pPr algn="ctr" eaLnBrk="0" fontAlgn="base" hangingPunct="0">
              <a:spcBef>
                <a:spcPct val="0"/>
              </a:spcBef>
              <a:spcAft>
                <a:spcPct val="0"/>
              </a:spcAft>
              <a:defRPr/>
            </a:pPr>
            <a:endParaRPr lang="en-US" sz="3200" b="1" dirty="0" smtClean="0">
              <a:effectLst>
                <a:outerShdw blurRad="31750" dist="25400" dir="5400000" algn="tl" rotWithShape="0">
                  <a:srgbClr val="000000">
                    <a:alpha val="25000"/>
                  </a:srgbClr>
                </a:outerShdw>
              </a:effectLst>
              <a:latin typeface="Palatino Linotype" pitchFamily="18" charset="0"/>
              <a:cs typeface="Arial" charset="0"/>
            </a:endParaRPr>
          </a:p>
          <a:p>
            <a:pPr algn="ctr" eaLnBrk="0" fontAlgn="base" hangingPunct="0">
              <a:spcBef>
                <a:spcPct val="0"/>
              </a:spcBef>
              <a:spcAft>
                <a:spcPct val="0"/>
              </a:spcAft>
              <a:defRPr/>
            </a:pPr>
            <a:r>
              <a:rPr lang="en-US" sz="3200" b="1" dirty="0" smtClean="0">
                <a:effectLst>
                  <a:outerShdw blurRad="31750" dist="25400" dir="5400000" algn="tl" rotWithShape="0">
                    <a:srgbClr val="000000">
                      <a:alpha val="25000"/>
                    </a:srgbClr>
                  </a:outerShdw>
                </a:effectLst>
                <a:latin typeface="Palatino Linotype" pitchFamily="18" charset="0"/>
                <a:cs typeface="Arial" charset="0"/>
              </a:rPr>
              <a:t>Feisal Adan </a:t>
            </a:r>
          </a:p>
          <a:p>
            <a:pPr algn="ctr" eaLnBrk="0" fontAlgn="base" hangingPunct="0">
              <a:spcBef>
                <a:spcPct val="0"/>
              </a:spcBef>
              <a:spcAft>
                <a:spcPct val="0"/>
              </a:spcAft>
              <a:defRPr/>
            </a:pPr>
            <a:endParaRPr lang="en-US" sz="3200" b="1" dirty="0">
              <a:effectLst>
                <a:outerShdw blurRad="31750" dist="25400" dir="5400000" algn="tl" rotWithShape="0">
                  <a:srgbClr val="000000">
                    <a:alpha val="25000"/>
                  </a:srgbClr>
                </a:outerShdw>
              </a:effectLst>
              <a:latin typeface="Palatino Linotype" pitchFamily="18" charset="0"/>
              <a:cs typeface="Arial" charset="0"/>
            </a:endParaRPr>
          </a:p>
          <a:p>
            <a:pPr algn="ctr" eaLnBrk="0" fontAlgn="base" hangingPunct="0">
              <a:spcBef>
                <a:spcPct val="0"/>
              </a:spcBef>
              <a:spcAft>
                <a:spcPct val="0"/>
              </a:spcAft>
              <a:defRPr/>
            </a:pPr>
            <a:endParaRPr lang="en-US" sz="3200" b="1" dirty="0" smtClean="0">
              <a:effectLst>
                <a:outerShdw blurRad="31750" dist="25400" dir="5400000" algn="tl" rotWithShape="0">
                  <a:srgbClr val="000000">
                    <a:alpha val="25000"/>
                  </a:srgbClr>
                </a:outerShdw>
              </a:effectLst>
              <a:latin typeface="Palatino Linotype" pitchFamily="18" charset="0"/>
              <a:cs typeface="Arial" charset="0"/>
            </a:endParaRPr>
          </a:p>
          <a:p>
            <a:pPr algn="ctr" eaLnBrk="0" fontAlgn="base" hangingPunct="0">
              <a:spcBef>
                <a:spcPct val="0"/>
              </a:spcBef>
              <a:spcAft>
                <a:spcPct val="0"/>
              </a:spcAft>
              <a:defRPr/>
            </a:pPr>
            <a:endParaRPr lang="en-US" sz="3200" b="1" dirty="0">
              <a:effectLst>
                <a:outerShdw blurRad="31750" dist="25400" dir="5400000" algn="tl" rotWithShape="0">
                  <a:srgbClr val="000000">
                    <a:alpha val="25000"/>
                  </a:srgbClr>
                </a:outerShdw>
              </a:effectLst>
              <a:latin typeface="Palatino Linotype" pitchFamily="18" charset="0"/>
              <a:cs typeface="Arial" charset="0"/>
            </a:endParaRPr>
          </a:p>
        </p:txBody>
      </p:sp>
      <p:pic>
        <p:nvPicPr>
          <p:cNvPr id="14" name="Picture 6" descr="http://cak.go.ke/images/signature/cak.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97988" y="117478"/>
            <a:ext cx="1981200" cy="1028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38540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903790"/>
          </a:xfrm>
        </p:spPr>
        <p:txBody>
          <a:bodyPr/>
          <a:lstStyle/>
          <a:p>
            <a:pPr marL="201612" indent="0" algn="just">
              <a:lnSpc>
                <a:spcPct val="115000"/>
              </a:lnSpc>
              <a:spcAft>
                <a:spcPts val="0"/>
              </a:spcAft>
              <a:buNone/>
            </a:pP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Ms. Tanya Van </a:t>
            </a:r>
            <a:r>
              <a:rPr lang="en-ZA" sz="2000" b="1" dirty="0" err="1" smtClean="0">
                <a:latin typeface="Palatino Linotype" panose="02040502050505030304" pitchFamily="18" charset="0"/>
                <a:ea typeface="Times New Roman" panose="02020603050405020304" pitchFamily="18" charset="0"/>
                <a:cs typeface="Arial" panose="020B0604020202020204" pitchFamily="34" charset="0"/>
              </a:rPr>
              <a:t>Mellis</a:t>
            </a: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 </a:t>
            </a:r>
          </a:p>
          <a:p>
            <a:pPr marL="342900" lvl="0" indent="-342900" algn="just">
              <a:lnSpc>
                <a:spcPct val="115000"/>
              </a:lnSpc>
              <a:spcAft>
                <a:spcPts val="0"/>
              </a:spcAft>
              <a:buFont typeface="Wingdings" panose="05000000000000000000" pitchFamily="2" charset="2"/>
              <a:buChar char="Ø"/>
            </a:pP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Action </a:t>
            </a:r>
            <a:r>
              <a:rPr lang="en-ZA" sz="2000" b="1" dirty="0">
                <a:latin typeface="Palatino Linotype" panose="02040502050505030304" pitchFamily="18" charset="0"/>
                <a:ea typeface="Times New Roman" panose="02020603050405020304" pitchFamily="18" charset="0"/>
                <a:cs typeface="Arial" panose="020B0604020202020204" pitchFamily="34" charset="0"/>
              </a:rPr>
              <a:t>taken against food price </a:t>
            </a: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increase: </a:t>
            </a:r>
            <a:r>
              <a:rPr lang="en-ZA" sz="2000" dirty="0" smtClean="0">
                <a:latin typeface="Palatino Linotype" panose="02040502050505030304" pitchFamily="18" charset="0"/>
                <a:ea typeface="Times New Roman" panose="02020603050405020304" pitchFamily="18" charset="0"/>
                <a:cs typeface="Arial" panose="020B0604020202020204" pitchFamily="34" charset="0"/>
              </a:rPr>
              <a:t>need to focus on </a:t>
            </a: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f</a:t>
            </a:r>
            <a:r>
              <a:rPr lang="en-ZA" sz="2000" dirty="0" smtClean="0">
                <a:latin typeface="Palatino Linotype" panose="02040502050505030304" pitchFamily="18" charset="0"/>
                <a:ea typeface="Times New Roman" panose="02020603050405020304" pitchFamily="18" charset="0"/>
                <a:cs typeface="Arial" panose="020B0604020202020204" pitchFamily="34" charset="0"/>
              </a:rPr>
              <a:t>ood bought by poor society</a:t>
            </a: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 </a:t>
            </a:r>
          </a:p>
          <a:p>
            <a:pPr marL="0" lvl="0" indent="0" algn="just">
              <a:lnSpc>
                <a:spcPct val="115000"/>
              </a:lnSpc>
              <a:spcAft>
                <a:spcPts val="0"/>
              </a:spcAft>
              <a:buNone/>
            </a:pPr>
            <a:endParaRPr lang="en-ZA" sz="2000" b="1" dirty="0">
              <a:latin typeface="Palatino Linotype" panose="02040502050505030304" pitchFamily="18" charset="0"/>
              <a:ea typeface="Times New Roman" panose="02020603050405020304" pitchFamily="18" charset="0"/>
              <a:cs typeface="Arial" panose="020B0604020202020204" pitchFamily="34" charset="0"/>
            </a:endParaRPr>
          </a:p>
          <a:p>
            <a:pPr marL="342900" lvl="0" indent="-342900" algn="just">
              <a:lnSpc>
                <a:spcPct val="115000"/>
              </a:lnSpc>
              <a:spcAft>
                <a:spcPts val="0"/>
              </a:spcAft>
              <a:buFont typeface="Wingdings" panose="05000000000000000000" pitchFamily="2" charset="2"/>
              <a:buChar char="Ø"/>
            </a:pP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Increase </a:t>
            </a:r>
            <a:r>
              <a:rPr lang="en-ZA" sz="2000" b="1" dirty="0">
                <a:latin typeface="Palatino Linotype" panose="02040502050505030304" pitchFamily="18" charset="0"/>
                <a:ea typeface="Times New Roman" panose="02020603050405020304" pitchFamily="18" charset="0"/>
                <a:cs typeface="Arial" panose="020B0604020202020204" pitchFamily="34" charset="0"/>
              </a:rPr>
              <a:t>cooperation among the competitors to chat the trajectory forward</a:t>
            </a: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 </a:t>
            </a:r>
            <a:r>
              <a:rPr lang="en-US" sz="2000" dirty="0">
                <a:latin typeface="Palatino Linotype" panose="02040502050505030304" pitchFamily="18" charset="0"/>
                <a:ea typeface="Times New Roman" panose="02020603050405020304" pitchFamily="18" charset="0"/>
                <a:cs typeface="Arial" panose="020B0604020202020204" pitchFamily="34" charset="0"/>
              </a:rPr>
              <a:t>to have cooperation where it is feasible and where is necessary in order to grow these sectors. </a:t>
            </a:r>
            <a:endParaRPr lang="en-US" sz="2000" dirty="0" smtClean="0">
              <a:latin typeface="Palatino Linotype" panose="02040502050505030304" pitchFamily="18" charset="0"/>
              <a:ea typeface="Times New Roman" panose="02020603050405020304" pitchFamily="18" charset="0"/>
              <a:cs typeface="Arial" panose="020B0604020202020204" pitchFamily="34" charset="0"/>
            </a:endParaRPr>
          </a:p>
          <a:p>
            <a:pPr marL="1006475" lvl="4" indent="0" algn="just">
              <a:lnSpc>
                <a:spcPct val="115000"/>
              </a:lnSpc>
              <a:spcAft>
                <a:spcPts val="0"/>
              </a:spcAft>
              <a:buNone/>
            </a:pPr>
            <a:endParaRPr lang="en-US" sz="1800" b="1" dirty="0" smtClean="0">
              <a:latin typeface="Palatino Linotype" panose="02040502050505030304" pitchFamily="18" charset="0"/>
              <a:ea typeface="Times New Roman" panose="02020603050405020304" pitchFamily="18" charset="0"/>
              <a:cs typeface="Arial" panose="020B0604020202020204" pitchFamily="34" charset="0"/>
            </a:endParaRPr>
          </a:p>
          <a:p>
            <a:pPr marL="342900" lvl="0" indent="-342900" algn="just">
              <a:lnSpc>
                <a:spcPct val="115000"/>
              </a:lnSpc>
              <a:spcAft>
                <a:spcPts val="0"/>
              </a:spcAft>
              <a:buFont typeface="Wingdings" panose="05000000000000000000" pitchFamily="2" charset="2"/>
              <a:buChar char="Ø"/>
            </a:pPr>
            <a:endParaRPr lang="en-ZA" sz="2000" dirty="0" smtClean="0">
              <a:latin typeface="Palatino Linotype" panose="02040502050505030304" pitchFamily="18" charset="0"/>
              <a:ea typeface="Times New Roman" panose="02020603050405020304" pitchFamily="18" charset="0"/>
              <a:cs typeface="Arial" panose="020B0604020202020204" pitchFamily="34" charset="0"/>
            </a:endParaRPr>
          </a:p>
          <a:p>
            <a:pPr marL="82153" indent="0" algn="just">
              <a:buNone/>
            </a:pPr>
            <a:endParaRPr lang="en-US" sz="2000" dirty="0">
              <a:latin typeface="Palatino Linotype" panose="02040502050505030304" pitchFamily="18" charset="0"/>
            </a:endParaRPr>
          </a:p>
        </p:txBody>
      </p:sp>
      <p:sp>
        <p:nvSpPr>
          <p:cNvPr id="3" name="Title 2"/>
          <p:cNvSpPr>
            <a:spLocks noGrp="1"/>
          </p:cNvSpPr>
          <p:nvPr>
            <p:ph type="title"/>
          </p:nvPr>
        </p:nvSpPr>
        <p:spPr/>
        <p:txBody>
          <a:bodyPr>
            <a:normAutofit/>
          </a:bodyPr>
          <a:lstStyle/>
          <a:p>
            <a:r>
              <a:rPr lang="en-US" sz="2400" dirty="0">
                <a:solidFill>
                  <a:srgbClr val="996600"/>
                </a:solidFill>
                <a:latin typeface="Palatino Linotype" panose="02040502050505030304" pitchFamily="18" charset="0"/>
              </a:rPr>
              <a:t>Competition Enforcement in Sectors t</a:t>
            </a:r>
            <a:r>
              <a:rPr lang="en-US" sz="2400" dirty="0" smtClean="0">
                <a:solidFill>
                  <a:srgbClr val="996600"/>
                </a:solidFill>
                <a:latin typeface="Palatino Linotype" panose="02040502050505030304" pitchFamily="18" charset="0"/>
              </a:rPr>
              <a:t>hat are </a:t>
            </a:r>
            <a:r>
              <a:rPr lang="en-US" sz="2400" dirty="0">
                <a:solidFill>
                  <a:srgbClr val="996600"/>
                </a:solidFill>
                <a:latin typeface="Palatino Linotype" panose="02040502050505030304" pitchFamily="18" charset="0"/>
              </a:rPr>
              <a:t>Critical for Economic Recovery </a:t>
            </a:r>
            <a:r>
              <a:rPr lang="en-US" sz="2400" dirty="0" err="1" smtClean="0">
                <a:solidFill>
                  <a:srgbClr val="996600"/>
                </a:solidFill>
                <a:latin typeface="Palatino Linotype" panose="02040502050505030304" pitchFamily="18" charset="0"/>
              </a:rPr>
              <a:t>Cont</a:t>
            </a:r>
            <a:r>
              <a:rPr lang="en-US" sz="2400" dirty="0" smtClean="0">
                <a:solidFill>
                  <a:srgbClr val="996600"/>
                </a:solidFill>
                <a:latin typeface="Palatino Linotype" panose="02040502050505030304" pitchFamily="18" charset="0"/>
              </a:rPr>
              <a:t>…</a:t>
            </a:r>
            <a:endParaRPr lang="en-US" sz="2400" dirty="0">
              <a:solidFill>
                <a:srgbClr val="996600"/>
              </a:solidFill>
              <a:latin typeface="Palatino Linotype" panose="02040502050505030304" pitchFamily="18" charset="0"/>
            </a:endParaRP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10</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b="12818"/>
          <a:stretch/>
        </p:blipFill>
        <p:spPr>
          <a:xfrm>
            <a:off x="2209800" y="4114800"/>
            <a:ext cx="4648200" cy="1946277"/>
          </a:xfrm>
          <a:prstGeom prst="rect">
            <a:avLst/>
          </a:prstGeom>
        </p:spPr>
      </p:pic>
    </p:spTree>
    <p:extLst>
      <p:ext uri="{BB962C8B-B14F-4D97-AF65-F5344CB8AC3E}">
        <p14:creationId xmlns:p14="http://schemas.microsoft.com/office/powerpoint/2010/main" val="12977343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903790"/>
          </a:xfrm>
        </p:spPr>
        <p:txBody>
          <a:bodyPr/>
          <a:lstStyle/>
          <a:p>
            <a:pPr marL="201612" indent="0" algn="just">
              <a:lnSpc>
                <a:spcPct val="115000"/>
              </a:lnSpc>
              <a:spcAft>
                <a:spcPts val="0"/>
              </a:spcAft>
              <a:buNone/>
            </a:pP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Ms. Tanya Van </a:t>
            </a:r>
            <a:r>
              <a:rPr lang="en-ZA" sz="2000" b="1" dirty="0" err="1" smtClean="0">
                <a:latin typeface="Palatino Linotype" panose="02040502050505030304" pitchFamily="18" charset="0"/>
                <a:ea typeface="Times New Roman" panose="02020603050405020304" pitchFamily="18" charset="0"/>
                <a:cs typeface="Arial" panose="020B0604020202020204" pitchFamily="34" charset="0"/>
              </a:rPr>
              <a:t>Mellis</a:t>
            </a: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 </a:t>
            </a:r>
          </a:p>
          <a:p>
            <a:pPr marL="201612" indent="0" algn="just">
              <a:lnSpc>
                <a:spcPct val="115000"/>
              </a:lnSpc>
              <a:spcAft>
                <a:spcPts val="0"/>
              </a:spcAft>
              <a:buNone/>
            </a:pPr>
            <a:endParaRPr lang="en-US" sz="2000" dirty="0" smtClean="0">
              <a:latin typeface="Calibri" panose="020F0502020204030204" pitchFamily="34" charset="0"/>
              <a:ea typeface="Times New Roman" panose="02020603050405020304" pitchFamily="18" charset="0"/>
              <a:cs typeface="Times New Roman" panose="02020603050405020304" pitchFamily="18" charset="0"/>
            </a:endParaRPr>
          </a:p>
          <a:p>
            <a:pPr marL="1120775" lvl="3" indent="-342900" algn="just">
              <a:lnSpc>
                <a:spcPct val="115000"/>
              </a:lnSpc>
              <a:spcAft>
                <a:spcPts val="0"/>
              </a:spcAft>
              <a:buFont typeface="Wingdings" panose="05000000000000000000" pitchFamily="2" charset="2"/>
              <a:buChar char="ü"/>
            </a:pPr>
            <a:r>
              <a:rPr lang="en-ZA" sz="1200" b="1" dirty="0" smtClean="0">
                <a:latin typeface="Palatino Linotype" panose="02040502050505030304" pitchFamily="18" charset="0"/>
                <a:ea typeface="Times New Roman" panose="02020603050405020304" pitchFamily="18" charset="0"/>
                <a:cs typeface="Arial" panose="020B0604020202020204" pitchFamily="34" charset="0"/>
              </a:rPr>
              <a:t>  </a:t>
            </a:r>
            <a:r>
              <a:rPr lang="en-US" sz="500" dirty="0">
                <a:solidFill>
                  <a:prstClr val="black"/>
                </a:solidFill>
                <a:latin typeface="Palatino Linotype" panose="02040502050505030304" pitchFamily="18" charset="0"/>
                <a:ea typeface="Times New Roman" panose="02020603050405020304" pitchFamily="18" charset="0"/>
                <a:cs typeface="Arial" panose="020B0604020202020204" pitchFamily="34" charset="0"/>
              </a:rPr>
              <a:t> </a:t>
            </a:r>
            <a:r>
              <a:rPr lang="en-US" sz="2000" b="1" dirty="0">
                <a:solidFill>
                  <a:prstClr val="black"/>
                </a:solidFill>
                <a:latin typeface="Palatino Linotype" panose="02040502050505030304" pitchFamily="18" charset="0"/>
                <a:ea typeface="Times New Roman" panose="02020603050405020304" pitchFamily="18" charset="0"/>
                <a:cs typeface="Arial" panose="020B0604020202020204" pitchFamily="34" charset="0"/>
              </a:rPr>
              <a:t>Market Inquiry         </a:t>
            </a:r>
            <a:endParaRPr lang="en-ZA" sz="2000" b="1" dirty="0" smtClean="0">
              <a:latin typeface="Palatino Linotype" panose="02040502050505030304" pitchFamily="18" charset="0"/>
              <a:ea typeface="Times New Roman" panose="02020603050405020304" pitchFamily="18" charset="0"/>
              <a:cs typeface="Arial" panose="020B0604020202020204" pitchFamily="34" charset="0"/>
            </a:endParaRPr>
          </a:p>
          <a:p>
            <a:pPr marL="342900" lvl="0" indent="-342900" algn="just">
              <a:lnSpc>
                <a:spcPct val="115000"/>
              </a:lnSpc>
              <a:spcAft>
                <a:spcPts val="0"/>
              </a:spcAft>
              <a:buFont typeface="Wingdings" panose="05000000000000000000" pitchFamily="2" charset="2"/>
              <a:buChar char="Ø"/>
            </a:pPr>
            <a:endParaRPr lang="en-US" sz="2000" dirty="0" smtClean="0">
              <a:latin typeface="Palatino Linotype" panose="02040502050505030304" pitchFamily="18" charset="0"/>
              <a:ea typeface="Times New Roman" panose="02020603050405020304" pitchFamily="18" charset="0"/>
              <a:cs typeface="Arial" panose="020B0604020202020204" pitchFamily="34" charset="0"/>
            </a:endParaRPr>
          </a:p>
          <a:p>
            <a:pPr marL="342900" lvl="0" indent="-342900" algn="just">
              <a:lnSpc>
                <a:spcPct val="115000"/>
              </a:lnSpc>
              <a:spcAft>
                <a:spcPts val="0"/>
              </a:spcAft>
              <a:buFont typeface="Wingdings" panose="05000000000000000000" pitchFamily="2" charset="2"/>
              <a:buChar char="Ø"/>
            </a:pPr>
            <a:r>
              <a:rPr lang="en-US" sz="2000" dirty="0" smtClean="0">
                <a:latin typeface="Palatino Linotype" panose="02040502050505030304" pitchFamily="18" charset="0"/>
                <a:ea typeface="Times New Roman" panose="02020603050405020304" pitchFamily="18" charset="0"/>
                <a:cs typeface="Arial" panose="020B0604020202020204" pitchFamily="34" charset="0"/>
              </a:rPr>
              <a:t>Does </a:t>
            </a:r>
            <a:r>
              <a:rPr lang="en-US" sz="2000" dirty="0">
                <a:latin typeface="Palatino Linotype" panose="02040502050505030304" pitchFamily="18" charset="0"/>
                <a:ea typeface="Times New Roman" panose="02020603050405020304" pitchFamily="18" charset="0"/>
                <a:cs typeface="Arial" panose="020B0604020202020204" pitchFamily="34" charset="0"/>
              </a:rPr>
              <a:t>the sector have an impact to the economy broadly and whether changes made in the sector will have a significant impact to the small businesses, citizens and on the development of the industries in a more inclusive manner. </a:t>
            </a:r>
          </a:p>
          <a:p>
            <a:pPr marL="342900" lvl="0" indent="-342900" algn="just">
              <a:lnSpc>
                <a:spcPct val="115000"/>
              </a:lnSpc>
              <a:spcAft>
                <a:spcPts val="0"/>
              </a:spcAft>
              <a:buFont typeface="Wingdings" panose="05000000000000000000" pitchFamily="2" charset="2"/>
              <a:buChar char="Ø"/>
            </a:pPr>
            <a:endParaRPr lang="en-ZA" sz="2000" dirty="0" smtClean="0">
              <a:latin typeface="Palatino Linotype" panose="02040502050505030304" pitchFamily="18" charset="0"/>
              <a:ea typeface="Times New Roman" panose="02020603050405020304" pitchFamily="18" charset="0"/>
              <a:cs typeface="Arial" panose="020B0604020202020204" pitchFamily="34" charset="0"/>
            </a:endParaRPr>
          </a:p>
          <a:p>
            <a:pPr marL="342900" lvl="0" indent="-342900" algn="just">
              <a:lnSpc>
                <a:spcPct val="115000"/>
              </a:lnSpc>
              <a:spcAft>
                <a:spcPts val="0"/>
              </a:spcAft>
              <a:buFont typeface="Wingdings" panose="05000000000000000000" pitchFamily="2" charset="2"/>
              <a:buChar char="Ø"/>
            </a:pPr>
            <a:r>
              <a:rPr lang="en-ZA" sz="2000" dirty="0" smtClean="0">
                <a:latin typeface="Palatino Linotype" panose="02040502050505030304" pitchFamily="18" charset="0"/>
                <a:ea typeface="Times New Roman" panose="02020603050405020304" pitchFamily="18" charset="0"/>
                <a:cs typeface="Arial" panose="020B0604020202020204" pitchFamily="34" charset="0"/>
              </a:rPr>
              <a:t>Focus on the concentrated sectors; and</a:t>
            </a:r>
          </a:p>
          <a:p>
            <a:pPr marL="342900" lvl="0" indent="-342900" algn="just">
              <a:lnSpc>
                <a:spcPct val="115000"/>
              </a:lnSpc>
              <a:spcAft>
                <a:spcPts val="0"/>
              </a:spcAft>
              <a:buFont typeface="Wingdings" panose="05000000000000000000" pitchFamily="2" charset="2"/>
              <a:buChar char="Ø"/>
            </a:pPr>
            <a:endParaRPr lang="en-ZA" sz="2000" dirty="0">
              <a:latin typeface="Palatino Linotype" panose="02040502050505030304" pitchFamily="18" charset="0"/>
              <a:cs typeface="Arial" panose="020B0604020202020204" pitchFamily="34" charset="0"/>
            </a:endParaRPr>
          </a:p>
          <a:p>
            <a:pPr marL="342900" lvl="0" indent="-342900" algn="just">
              <a:lnSpc>
                <a:spcPct val="115000"/>
              </a:lnSpc>
              <a:spcAft>
                <a:spcPts val="0"/>
              </a:spcAft>
              <a:buFont typeface="Wingdings" panose="05000000000000000000" pitchFamily="2" charset="2"/>
              <a:buChar char="Ø"/>
            </a:pPr>
            <a:r>
              <a:rPr lang="en-US" sz="2000" dirty="0" smtClean="0">
                <a:latin typeface="Palatino Linotype" panose="02040502050505030304" pitchFamily="18" charset="0"/>
              </a:rPr>
              <a:t>Need to look </a:t>
            </a:r>
            <a:r>
              <a:rPr lang="en-US" sz="2000" dirty="0">
                <a:latin typeface="Palatino Linotype" panose="02040502050505030304" pitchFamily="18" charset="0"/>
              </a:rPr>
              <a:t>at goods that have </a:t>
            </a:r>
            <a:r>
              <a:rPr lang="en-US" sz="2000" dirty="0" smtClean="0">
                <a:latin typeface="Palatino Linotype" panose="02040502050505030304" pitchFamily="18" charset="0"/>
              </a:rPr>
              <a:t> </a:t>
            </a:r>
            <a:r>
              <a:rPr lang="en-US" sz="2000" dirty="0">
                <a:latin typeface="Palatino Linotype" panose="02040502050505030304" pitchFamily="18" charset="0"/>
              </a:rPr>
              <a:t>significant impact on the </a:t>
            </a:r>
            <a:r>
              <a:rPr lang="en-US" sz="2000" dirty="0" smtClean="0">
                <a:latin typeface="Palatino Linotype" panose="02040502050505030304" pitchFamily="18" charset="0"/>
              </a:rPr>
              <a:t>poor.</a:t>
            </a:r>
          </a:p>
          <a:p>
            <a:pPr marL="342900" lvl="0" indent="-342900" algn="just">
              <a:lnSpc>
                <a:spcPct val="115000"/>
              </a:lnSpc>
              <a:spcAft>
                <a:spcPts val="0"/>
              </a:spcAft>
              <a:buFont typeface="Wingdings" panose="05000000000000000000" pitchFamily="2" charset="2"/>
              <a:buChar char="Ø"/>
            </a:pPr>
            <a:endParaRPr lang="en-US" sz="2000" dirty="0">
              <a:latin typeface="Palatino Linotype" panose="02040502050505030304" pitchFamily="18" charset="0"/>
            </a:endParaRPr>
          </a:p>
        </p:txBody>
      </p:sp>
      <p:sp>
        <p:nvSpPr>
          <p:cNvPr id="3" name="Title 2"/>
          <p:cNvSpPr>
            <a:spLocks noGrp="1"/>
          </p:cNvSpPr>
          <p:nvPr>
            <p:ph type="title"/>
          </p:nvPr>
        </p:nvSpPr>
        <p:spPr/>
        <p:txBody>
          <a:bodyPr>
            <a:normAutofit/>
          </a:bodyPr>
          <a:lstStyle/>
          <a:p>
            <a:r>
              <a:rPr lang="en-US" sz="2400" dirty="0">
                <a:solidFill>
                  <a:srgbClr val="996600"/>
                </a:solidFill>
                <a:latin typeface="Palatino Linotype" panose="02040502050505030304" pitchFamily="18" charset="0"/>
              </a:rPr>
              <a:t>Competition Enforcement in Sectors t</a:t>
            </a:r>
            <a:r>
              <a:rPr lang="en-US" sz="2400" dirty="0" smtClean="0">
                <a:solidFill>
                  <a:srgbClr val="996600"/>
                </a:solidFill>
                <a:latin typeface="Palatino Linotype" panose="02040502050505030304" pitchFamily="18" charset="0"/>
              </a:rPr>
              <a:t>hat are </a:t>
            </a:r>
            <a:r>
              <a:rPr lang="en-US" sz="2400" dirty="0">
                <a:solidFill>
                  <a:srgbClr val="996600"/>
                </a:solidFill>
                <a:latin typeface="Palatino Linotype" panose="02040502050505030304" pitchFamily="18" charset="0"/>
              </a:rPr>
              <a:t>Critical for Economic Recovery </a:t>
            </a:r>
            <a:r>
              <a:rPr lang="en-US" sz="2400" dirty="0" err="1" smtClean="0">
                <a:solidFill>
                  <a:srgbClr val="996600"/>
                </a:solidFill>
                <a:latin typeface="Palatino Linotype" panose="02040502050505030304" pitchFamily="18" charset="0"/>
              </a:rPr>
              <a:t>Cont</a:t>
            </a:r>
            <a:r>
              <a:rPr lang="en-US" sz="2400" dirty="0" smtClean="0">
                <a:solidFill>
                  <a:srgbClr val="996600"/>
                </a:solidFill>
                <a:latin typeface="Palatino Linotype" panose="02040502050505030304" pitchFamily="18" charset="0"/>
              </a:rPr>
              <a:t>…</a:t>
            </a:r>
            <a:endParaRPr lang="en-US" sz="2400" dirty="0">
              <a:solidFill>
                <a:srgbClr val="996600"/>
              </a:solidFill>
              <a:latin typeface="Palatino Linotype" panose="02040502050505030304" pitchFamily="18" charset="0"/>
            </a:endParaRP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11</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42480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903790"/>
          </a:xfrm>
        </p:spPr>
        <p:txBody>
          <a:bodyPr/>
          <a:lstStyle/>
          <a:p>
            <a:pPr marL="201612" indent="0" algn="just">
              <a:lnSpc>
                <a:spcPct val="115000"/>
              </a:lnSpc>
              <a:spcAft>
                <a:spcPts val="0"/>
              </a:spcAft>
              <a:buNone/>
            </a:pPr>
            <a:r>
              <a:rPr lang="en-ZA" sz="2000" b="1" dirty="0">
                <a:latin typeface="Palatino Linotype" panose="02040502050505030304" pitchFamily="18" charset="0"/>
                <a:ea typeface="Times New Roman" panose="02020603050405020304" pitchFamily="18" charset="0"/>
                <a:cs typeface="Times New Roman" panose="02020603050405020304" pitchFamily="18" charset="0"/>
              </a:rPr>
              <a:t>Dr </a:t>
            </a:r>
            <a:r>
              <a:rPr lang="en-ZA" sz="2000" b="1" dirty="0" err="1">
                <a:latin typeface="Palatino Linotype" panose="02040502050505030304" pitchFamily="18" charset="0"/>
                <a:ea typeface="Times New Roman" panose="02020603050405020304" pitchFamily="18" charset="0"/>
                <a:cs typeface="Times New Roman" panose="02020603050405020304" pitchFamily="18" charset="0"/>
              </a:rPr>
              <a:t>Thando</a:t>
            </a:r>
            <a:r>
              <a:rPr lang="en-ZA" sz="2000" b="1" dirty="0">
                <a:latin typeface="Palatino Linotype" panose="02040502050505030304" pitchFamily="18" charset="0"/>
                <a:ea typeface="Times New Roman" panose="02020603050405020304" pitchFamily="18" charset="0"/>
                <a:cs typeface="Times New Roman" panose="02020603050405020304" pitchFamily="18" charset="0"/>
              </a:rPr>
              <a:t> </a:t>
            </a:r>
            <a:r>
              <a:rPr lang="en-ZA" sz="2000" b="1" dirty="0" err="1">
                <a:latin typeface="Palatino Linotype" panose="02040502050505030304" pitchFamily="18" charset="0"/>
                <a:ea typeface="Times New Roman" panose="02020603050405020304" pitchFamily="18" charset="0"/>
                <a:cs typeface="Times New Roman" panose="02020603050405020304" pitchFamily="18" charset="0"/>
              </a:rPr>
              <a:t>Vilakazi</a:t>
            </a:r>
            <a:r>
              <a:rPr lang="en-ZA" sz="2000" b="1" dirty="0">
                <a:latin typeface="Palatino Linotype" panose="02040502050505030304" pitchFamily="18" charset="0"/>
                <a:ea typeface="Times New Roman" panose="02020603050405020304" pitchFamily="18" charset="0"/>
                <a:cs typeface="Times New Roman" panose="02020603050405020304" pitchFamily="18" charset="0"/>
              </a:rPr>
              <a:t> (Executive Director, CCRED)</a:t>
            </a:r>
            <a:endParaRPr lang="en-US" sz="2000" dirty="0">
              <a:latin typeface="Calibri" panose="020F0502020204030204" pitchFamily="34" charset="0"/>
              <a:ea typeface="Times New Roman" panose="02020603050405020304" pitchFamily="18" charset="0"/>
              <a:cs typeface="Times New Roman" panose="02020603050405020304" pitchFamily="18" charset="0"/>
            </a:endParaRPr>
          </a:p>
          <a:p>
            <a:pPr marL="0" lvl="0" indent="0" algn="just">
              <a:lnSpc>
                <a:spcPct val="115000"/>
              </a:lnSpc>
              <a:spcAft>
                <a:spcPts val="0"/>
              </a:spcAft>
              <a:buNone/>
            </a:pPr>
            <a:endParaRPr lang="en-US" sz="2000" dirty="0" smtClean="0">
              <a:latin typeface="Palatino Linotype" panose="02040502050505030304" pitchFamily="18" charset="0"/>
            </a:endParaRPr>
          </a:p>
          <a:p>
            <a:pPr marL="342900" lvl="0" indent="-342900" algn="just">
              <a:lnSpc>
                <a:spcPct val="115000"/>
              </a:lnSpc>
              <a:spcAft>
                <a:spcPts val="0"/>
              </a:spcAft>
              <a:buFont typeface="Wingdings" panose="05000000000000000000" pitchFamily="2" charset="2"/>
              <a:buChar char="Ø"/>
            </a:pPr>
            <a:r>
              <a:rPr lang="en-US" sz="2000" dirty="0" smtClean="0">
                <a:latin typeface="Palatino Linotype" panose="02040502050505030304" pitchFamily="18" charset="0"/>
              </a:rPr>
              <a:t>He noted that </a:t>
            </a:r>
            <a:r>
              <a:rPr lang="en-US" sz="2000" dirty="0">
                <a:latin typeface="Palatino Linotype" panose="02040502050505030304" pitchFamily="18" charset="0"/>
              </a:rPr>
              <a:t>even as competition regulators think of specific sectors for intervention there is real opportunities especially given the kind of social and technical positioning of competition authorities to also play a wider role in terms of adopting sector regulatory engagement</a:t>
            </a:r>
            <a:r>
              <a:rPr lang="en-US" sz="2000" dirty="0" smtClean="0">
                <a:latin typeface="Palatino Linotype" panose="02040502050505030304" pitchFamily="18" charset="0"/>
              </a:rPr>
              <a:t>.</a:t>
            </a:r>
          </a:p>
          <a:p>
            <a:pPr marL="342900" lvl="0" indent="-342900" algn="just">
              <a:lnSpc>
                <a:spcPct val="115000"/>
              </a:lnSpc>
              <a:spcAft>
                <a:spcPts val="0"/>
              </a:spcAft>
              <a:buFont typeface="Wingdings" panose="05000000000000000000" pitchFamily="2" charset="2"/>
              <a:buChar char="Ø"/>
            </a:pPr>
            <a:endParaRPr lang="en-US" sz="2000" dirty="0" smtClean="0">
              <a:latin typeface="Palatino Linotype" panose="02040502050505030304" pitchFamily="18" charset="0"/>
            </a:endParaRPr>
          </a:p>
          <a:p>
            <a:pPr marL="342900" lvl="0" indent="-342900" algn="just">
              <a:lnSpc>
                <a:spcPct val="115000"/>
              </a:lnSpc>
              <a:spcAft>
                <a:spcPts val="0"/>
              </a:spcAft>
              <a:buFont typeface="Wingdings" panose="05000000000000000000" pitchFamily="2" charset="2"/>
              <a:buChar char="Ø"/>
            </a:pPr>
            <a:r>
              <a:rPr lang="en-US" sz="2000" dirty="0" smtClean="0">
                <a:latin typeface="Palatino Linotype" panose="02040502050505030304" pitchFamily="18" charset="0"/>
              </a:rPr>
              <a:t>According </a:t>
            </a:r>
            <a:r>
              <a:rPr lang="en-US" sz="2000" dirty="0">
                <a:latin typeface="Palatino Linotype" panose="02040502050505030304" pitchFamily="18" charset="0"/>
              </a:rPr>
              <a:t>to him, there are some set of tools that are in the hands of various sector regulators which could be very important for unlocking rapid inclusive economic recovery.</a:t>
            </a:r>
          </a:p>
        </p:txBody>
      </p:sp>
      <p:sp>
        <p:nvSpPr>
          <p:cNvPr id="3" name="Title 2"/>
          <p:cNvSpPr>
            <a:spLocks noGrp="1"/>
          </p:cNvSpPr>
          <p:nvPr>
            <p:ph type="title"/>
          </p:nvPr>
        </p:nvSpPr>
        <p:spPr/>
        <p:txBody>
          <a:bodyPr>
            <a:normAutofit/>
          </a:bodyPr>
          <a:lstStyle/>
          <a:p>
            <a:r>
              <a:rPr lang="en-US" sz="2400" dirty="0">
                <a:solidFill>
                  <a:srgbClr val="996600"/>
                </a:solidFill>
                <a:latin typeface="Palatino Linotype" panose="02040502050505030304" pitchFamily="18" charset="0"/>
              </a:rPr>
              <a:t>Competition Enforcement in Sectors t</a:t>
            </a:r>
            <a:r>
              <a:rPr lang="en-US" sz="2400" dirty="0" smtClean="0">
                <a:solidFill>
                  <a:srgbClr val="996600"/>
                </a:solidFill>
                <a:latin typeface="Palatino Linotype" panose="02040502050505030304" pitchFamily="18" charset="0"/>
              </a:rPr>
              <a:t>hat are </a:t>
            </a:r>
            <a:r>
              <a:rPr lang="en-US" sz="2400" dirty="0">
                <a:solidFill>
                  <a:srgbClr val="996600"/>
                </a:solidFill>
                <a:latin typeface="Palatino Linotype" panose="02040502050505030304" pitchFamily="18" charset="0"/>
              </a:rPr>
              <a:t>Critical for Economic Recovery </a:t>
            </a:r>
            <a:r>
              <a:rPr lang="en-US" sz="2400" dirty="0" err="1" smtClean="0">
                <a:solidFill>
                  <a:srgbClr val="996600"/>
                </a:solidFill>
                <a:latin typeface="Palatino Linotype" panose="02040502050505030304" pitchFamily="18" charset="0"/>
              </a:rPr>
              <a:t>Cont</a:t>
            </a:r>
            <a:r>
              <a:rPr lang="en-US" sz="2400" dirty="0" smtClean="0">
                <a:solidFill>
                  <a:srgbClr val="996600"/>
                </a:solidFill>
                <a:latin typeface="Palatino Linotype" panose="02040502050505030304" pitchFamily="18" charset="0"/>
              </a:rPr>
              <a:t>…</a:t>
            </a:r>
            <a:endParaRPr lang="en-US" sz="2400" dirty="0">
              <a:solidFill>
                <a:srgbClr val="996600"/>
              </a:solidFill>
              <a:latin typeface="Palatino Linotype" panose="02040502050505030304" pitchFamily="18" charset="0"/>
            </a:endParaRP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12</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51262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903790"/>
          </a:xfrm>
        </p:spPr>
        <p:txBody>
          <a:bodyPr/>
          <a:lstStyle/>
          <a:p>
            <a:pPr marL="514350" lvl="0" indent="-514350" algn="just">
              <a:lnSpc>
                <a:spcPct val="115000"/>
              </a:lnSpc>
              <a:spcAft>
                <a:spcPts val="0"/>
              </a:spcAft>
              <a:buFont typeface="Wingdings" panose="05000000000000000000" pitchFamily="2" charset="2"/>
              <a:buChar char="Ø"/>
            </a:pPr>
            <a:r>
              <a:rPr lang="en-US" sz="2000" dirty="0" smtClean="0">
                <a:latin typeface="Palatino Linotype" panose="02040502050505030304" pitchFamily="18" charset="0"/>
              </a:rPr>
              <a:t>Proposals </a:t>
            </a:r>
            <a:r>
              <a:rPr lang="en-US" sz="2000" dirty="0">
                <a:latin typeface="Palatino Linotype" panose="02040502050505030304" pitchFamily="18" charset="0"/>
              </a:rPr>
              <a:t>for addressing the challenges of the digital </a:t>
            </a:r>
            <a:r>
              <a:rPr lang="en-US" sz="2000" dirty="0" smtClean="0">
                <a:latin typeface="Palatino Linotype" panose="02040502050505030304" pitchFamily="18" charset="0"/>
              </a:rPr>
              <a:t>economy (during crisis period-Covid19) include;- </a:t>
            </a:r>
            <a:r>
              <a:rPr lang="en-US" sz="2000" dirty="0">
                <a:latin typeface="Palatino Linotype" panose="02040502050505030304" pitchFamily="18" charset="0"/>
              </a:rPr>
              <a:t>incorporating the perspective of smaller firms in the discussion on the protection of competition and guaranteeing their survival, insertion and evolution in the value </a:t>
            </a:r>
            <a:r>
              <a:rPr lang="en-US" sz="2000" dirty="0" smtClean="0">
                <a:latin typeface="Palatino Linotype" panose="02040502050505030304" pitchFamily="18" charset="0"/>
              </a:rPr>
              <a:t>chain;</a:t>
            </a:r>
          </a:p>
          <a:p>
            <a:pPr marL="514350" lvl="0" indent="-514350" algn="just">
              <a:lnSpc>
                <a:spcPct val="115000"/>
              </a:lnSpc>
              <a:spcAft>
                <a:spcPts val="0"/>
              </a:spcAft>
              <a:buFont typeface="Wingdings" panose="05000000000000000000" pitchFamily="2" charset="2"/>
              <a:buChar char="Ø"/>
            </a:pPr>
            <a:endParaRPr lang="en-US" sz="2000" dirty="0">
              <a:latin typeface="Palatino Linotype" panose="02040502050505030304" pitchFamily="18" charset="0"/>
            </a:endParaRPr>
          </a:p>
          <a:p>
            <a:pPr marL="514350" lvl="0" indent="-514350" algn="just">
              <a:lnSpc>
                <a:spcPct val="115000"/>
              </a:lnSpc>
              <a:spcAft>
                <a:spcPts val="0"/>
              </a:spcAft>
              <a:buFont typeface="Wingdings" panose="05000000000000000000" pitchFamily="2" charset="2"/>
              <a:buChar char="Ø"/>
            </a:pPr>
            <a:endParaRPr lang="en-US" sz="2000" dirty="0" smtClean="0">
              <a:latin typeface="Palatino Linotype" panose="02040502050505030304" pitchFamily="18" charset="0"/>
            </a:endParaRPr>
          </a:p>
          <a:p>
            <a:pPr marL="514350" lvl="0" indent="-514350" algn="just">
              <a:lnSpc>
                <a:spcPct val="115000"/>
              </a:lnSpc>
              <a:spcAft>
                <a:spcPts val="0"/>
              </a:spcAft>
              <a:buFont typeface="Wingdings" panose="05000000000000000000" pitchFamily="2" charset="2"/>
              <a:buChar char="Ø"/>
            </a:pPr>
            <a:r>
              <a:rPr lang="en-US" sz="2000" dirty="0" smtClean="0">
                <a:latin typeface="Palatino Linotype" panose="02040502050505030304" pitchFamily="18" charset="0"/>
              </a:rPr>
              <a:t>Competition </a:t>
            </a:r>
            <a:r>
              <a:rPr lang="en-US" sz="2000" dirty="0">
                <a:latin typeface="Palatino Linotype" panose="02040502050505030304" pitchFamily="18" charset="0"/>
              </a:rPr>
              <a:t>policy must be integrated with industrial policy and in line with macroeconomic and foreign exchange policies. </a:t>
            </a:r>
            <a:endParaRPr lang="en-US" sz="2000" dirty="0" smtClean="0">
              <a:latin typeface="Palatino Linotype" panose="02040502050505030304" pitchFamily="18" charset="0"/>
            </a:endParaRPr>
          </a:p>
        </p:txBody>
      </p:sp>
      <p:sp>
        <p:nvSpPr>
          <p:cNvPr id="3" name="Title 2"/>
          <p:cNvSpPr>
            <a:spLocks noGrp="1"/>
          </p:cNvSpPr>
          <p:nvPr>
            <p:ph type="title"/>
          </p:nvPr>
        </p:nvSpPr>
        <p:spPr/>
        <p:txBody>
          <a:bodyPr>
            <a:normAutofit/>
          </a:bodyPr>
          <a:lstStyle/>
          <a:p>
            <a:r>
              <a:rPr lang="en-US" sz="2400" dirty="0" smtClean="0">
                <a:solidFill>
                  <a:srgbClr val="996600"/>
                </a:solidFill>
                <a:latin typeface="Palatino Linotype" panose="02040502050505030304" pitchFamily="18" charset="0"/>
              </a:rPr>
              <a:t>Takeaways </a:t>
            </a:r>
            <a:r>
              <a:rPr lang="en-US" sz="2400" dirty="0">
                <a:solidFill>
                  <a:srgbClr val="996600"/>
                </a:solidFill>
                <a:latin typeface="Palatino Linotype" panose="02040502050505030304" pitchFamily="18" charset="0"/>
              </a:rPr>
              <a:t>and way forward</a:t>
            </a: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13</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49127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903790"/>
          </a:xfrm>
        </p:spPr>
        <p:txBody>
          <a:bodyPr/>
          <a:lstStyle/>
          <a:p>
            <a:pPr marL="514350" lvl="0" indent="-514350" algn="just">
              <a:lnSpc>
                <a:spcPct val="115000"/>
              </a:lnSpc>
              <a:spcAft>
                <a:spcPts val="0"/>
              </a:spcAft>
              <a:buFont typeface="Wingdings" panose="05000000000000000000" pitchFamily="2" charset="2"/>
              <a:buChar char="Ø"/>
            </a:pPr>
            <a:endParaRPr lang="en-US" sz="2000" dirty="0" smtClean="0">
              <a:latin typeface="Palatino Linotype" panose="02040502050505030304" pitchFamily="18" charset="0"/>
              <a:ea typeface="Calibri" panose="020F0502020204030204" pitchFamily="34" charset="0"/>
              <a:cs typeface="Times New Roman" panose="02020603050405020304" pitchFamily="18" charset="0"/>
            </a:endParaRPr>
          </a:p>
          <a:p>
            <a:pPr marL="514350" lvl="0" indent="-514350" algn="just">
              <a:lnSpc>
                <a:spcPct val="115000"/>
              </a:lnSpc>
              <a:spcAft>
                <a:spcPts val="0"/>
              </a:spcAft>
              <a:buFont typeface="Wingdings" panose="05000000000000000000" pitchFamily="2" charset="2"/>
              <a:buChar char="Ø"/>
            </a:pPr>
            <a:r>
              <a:rPr lang="en-ZA" sz="2000" dirty="0">
                <a:latin typeface="Palatino Linotype" panose="02040502050505030304" pitchFamily="18" charset="0"/>
                <a:ea typeface="Times New Roman" panose="02020603050405020304" pitchFamily="18" charset="0"/>
                <a:cs typeface="Times New Roman" panose="02020603050405020304" pitchFamily="18" charset="0"/>
              </a:rPr>
              <a:t>Cooperation between competitors has become a tool for accelerating the recovery and maintenance of global value chains, but it can result in anti-competitive </a:t>
            </a:r>
            <a:r>
              <a:rPr lang="en-ZA" sz="2000" dirty="0" smtClean="0">
                <a:latin typeface="Palatino Linotype" panose="02040502050505030304" pitchFamily="18" charset="0"/>
                <a:ea typeface="Times New Roman" panose="02020603050405020304" pitchFamily="18" charset="0"/>
                <a:cs typeface="Times New Roman" panose="02020603050405020304" pitchFamily="18" charset="0"/>
              </a:rPr>
              <a:t>practices. </a:t>
            </a:r>
            <a:endParaRPr lang="en-US" sz="2000" dirty="0">
              <a:latin typeface="Palatino Linotype" panose="02040502050505030304" pitchFamily="18" charset="0"/>
              <a:ea typeface="Calibri" panose="020F0502020204030204" pitchFamily="34" charset="0"/>
              <a:cs typeface="Times New Roman" panose="02020603050405020304" pitchFamily="18" charset="0"/>
            </a:endParaRPr>
          </a:p>
          <a:p>
            <a:pPr marL="514350" lvl="0" indent="-514350" algn="just">
              <a:lnSpc>
                <a:spcPct val="115000"/>
              </a:lnSpc>
              <a:spcAft>
                <a:spcPts val="0"/>
              </a:spcAft>
              <a:buFont typeface="Wingdings" panose="05000000000000000000" pitchFamily="2" charset="2"/>
              <a:buChar char="Ø"/>
            </a:pPr>
            <a:endParaRPr lang="en-US" sz="2000" dirty="0" smtClean="0">
              <a:latin typeface="Palatino Linotype" panose="02040502050505030304" pitchFamily="18" charset="0"/>
              <a:ea typeface="Calibri" panose="020F0502020204030204" pitchFamily="34" charset="0"/>
              <a:cs typeface="Times New Roman" panose="02020603050405020304" pitchFamily="18" charset="0"/>
            </a:endParaRPr>
          </a:p>
          <a:p>
            <a:pPr marL="514350" lvl="0" indent="-514350" algn="just">
              <a:lnSpc>
                <a:spcPct val="115000"/>
              </a:lnSpc>
              <a:spcAft>
                <a:spcPts val="0"/>
              </a:spcAft>
              <a:buFont typeface="Wingdings" panose="05000000000000000000" pitchFamily="2" charset="2"/>
              <a:buChar char="Ø"/>
            </a:pPr>
            <a:endParaRPr lang="en-US" sz="2000" dirty="0" smtClean="0">
              <a:latin typeface="Palatino Linotype" panose="02040502050505030304" pitchFamily="18" charset="0"/>
              <a:ea typeface="Calibri" panose="020F0502020204030204" pitchFamily="34" charset="0"/>
              <a:cs typeface="Times New Roman" panose="02020603050405020304" pitchFamily="18" charset="0"/>
            </a:endParaRPr>
          </a:p>
          <a:p>
            <a:pPr marL="514350" lvl="0" indent="-514350" algn="just">
              <a:lnSpc>
                <a:spcPct val="115000"/>
              </a:lnSpc>
              <a:spcAft>
                <a:spcPts val="0"/>
              </a:spcAft>
              <a:buFont typeface="Wingdings" panose="05000000000000000000" pitchFamily="2" charset="2"/>
              <a:buChar char="Ø"/>
            </a:pPr>
            <a:r>
              <a:rPr lang="en-US" sz="2000" dirty="0" smtClean="0">
                <a:latin typeface="Palatino Linotype" panose="02040502050505030304" pitchFamily="18" charset="0"/>
                <a:ea typeface="Calibri" panose="020F0502020204030204" pitchFamily="34" charset="0"/>
                <a:cs typeface="Times New Roman" panose="02020603050405020304" pitchFamily="18" charset="0"/>
              </a:rPr>
              <a:t>There </a:t>
            </a:r>
            <a:r>
              <a:rPr lang="en-US" sz="2000" dirty="0">
                <a:latin typeface="Palatino Linotype" panose="02040502050505030304" pitchFamily="18" charset="0"/>
                <a:ea typeface="Calibri" panose="020F0502020204030204" pitchFamily="34" charset="0"/>
                <a:cs typeface="Times New Roman" panose="02020603050405020304" pitchFamily="18" charset="0"/>
              </a:rPr>
              <a:t>is need to address conflicts between sectoral authorities and the competition authority by clearly demarcating the jurisdiction of each agency. </a:t>
            </a:r>
            <a:endParaRPr lang="en-US" sz="2000" dirty="0" smtClean="0">
              <a:latin typeface="Palatino Linotype" panose="02040502050505030304" pitchFamily="18" charset="0"/>
              <a:ea typeface="Calibri" panose="020F0502020204030204" pitchFamily="34" charset="0"/>
              <a:cs typeface="Times New Roman" panose="02020603050405020304" pitchFamily="18" charset="0"/>
            </a:endParaRPr>
          </a:p>
          <a:p>
            <a:pPr marL="514350" lvl="0" indent="-514350" algn="just">
              <a:lnSpc>
                <a:spcPct val="115000"/>
              </a:lnSpc>
              <a:spcAft>
                <a:spcPts val="0"/>
              </a:spcAft>
              <a:buFont typeface="Wingdings" panose="05000000000000000000" pitchFamily="2" charset="2"/>
              <a:buChar char="Ø"/>
            </a:pPr>
            <a:endParaRPr lang="en-US" sz="2000" dirty="0" smtClean="0">
              <a:latin typeface="Palatino Linotype" panose="02040502050505030304" pitchFamily="18" charset="0"/>
            </a:endParaRPr>
          </a:p>
        </p:txBody>
      </p:sp>
      <p:sp>
        <p:nvSpPr>
          <p:cNvPr id="3" name="Title 2"/>
          <p:cNvSpPr>
            <a:spLocks noGrp="1"/>
          </p:cNvSpPr>
          <p:nvPr>
            <p:ph type="title"/>
          </p:nvPr>
        </p:nvSpPr>
        <p:spPr/>
        <p:txBody>
          <a:bodyPr>
            <a:normAutofit/>
          </a:bodyPr>
          <a:lstStyle/>
          <a:p>
            <a:r>
              <a:rPr lang="en-US" sz="2400" dirty="0" smtClean="0">
                <a:solidFill>
                  <a:srgbClr val="996600"/>
                </a:solidFill>
                <a:latin typeface="Palatino Linotype" panose="02040502050505030304" pitchFamily="18" charset="0"/>
              </a:rPr>
              <a:t>Takeaways </a:t>
            </a:r>
            <a:r>
              <a:rPr lang="en-US" sz="2400" dirty="0">
                <a:solidFill>
                  <a:srgbClr val="996600"/>
                </a:solidFill>
                <a:latin typeface="Palatino Linotype" panose="02040502050505030304" pitchFamily="18" charset="0"/>
              </a:rPr>
              <a:t>and way </a:t>
            </a:r>
            <a:r>
              <a:rPr lang="en-US" sz="2400" dirty="0" smtClean="0">
                <a:solidFill>
                  <a:srgbClr val="996600"/>
                </a:solidFill>
                <a:latin typeface="Palatino Linotype" panose="02040502050505030304" pitchFamily="18" charset="0"/>
              </a:rPr>
              <a:t>forward </a:t>
            </a:r>
            <a:r>
              <a:rPr lang="en-US" sz="2400" dirty="0" err="1" smtClean="0">
                <a:solidFill>
                  <a:srgbClr val="996600"/>
                </a:solidFill>
                <a:latin typeface="Palatino Linotype" panose="02040502050505030304" pitchFamily="18" charset="0"/>
              </a:rPr>
              <a:t>cont</a:t>
            </a:r>
            <a:r>
              <a:rPr lang="en-US" sz="2400" dirty="0" smtClean="0">
                <a:solidFill>
                  <a:srgbClr val="996600"/>
                </a:solidFill>
                <a:latin typeface="Palatino Linotype" panose="02040502050505030304" pitchFamily="18" charset="0"/>
              </a:rPr>
              <a:t>…</a:t>
            </a:r>
            <a:endParaRPr lang="en-US" sz="2400" dirty="0">
              <a:solidFill>
                <a:srgbClr val="996600"/>
              </a:solidFill>
              <a:latin typeface="Palatino Linotype" panose="02040502050505030304" pitchFamily="18" charset="0"/>
            </a:endParaRP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14</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93494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1"/>
          <p:cNvSpPr>
            <a:spLocks noGrp="1"/>
          </p:cNvSpPr>
          <p:nvPr>
            <p:ph idx="1"/>
          </p:nvPr>
        </p:nvSpPr>
        <p:spPr>
          <a:xfrm>
            <a:off x="457200" y="762000"/>
            <a:ext cx="8229600" cy="5245100"/>
          </a:xfrm>
        </p:spPr>
        <p:txBody>
          <a:bodyPr/>
          <a:lstStyle/>
          <a:p>
            <a:pPr marL="109537" indent="0" eaLnBrk="1" fontAlgn="t" hangingPunct="1">
              <a:buNone/>
            </a:pPr>
            <a:endParaRPr lang="en-US" altLang="en-US" sz="2000" dirty="0" smtClean="0"/>
          </a:p>
          <a:p>
            <a:pPr eaLnBrk="1" fontAlgn="t" hangingPunct="1"/>
            <a:endParaRPr lang="en-US" altLang="en-US" sz="2000" dirty="0" smtClean="0"/>
          </a:p>
          <a:p>
            <a:pPr eaLnBrk="1" fontAlgn="t" hangingPunct="1"/>
            <a:endParaRPr lang="en-US" altLang="en-US" sz="2000" dirty="0" smtClean="0"/>
          </a:p>
          <a:p>
            <a:pPr eaLnBrk="1" fontAlgn="t" hangingPunct="1"/>
            <a:endParaRPr lang="en-US" altLang="en-US" sz="2000" dirty="0" smtClean="0"/>
          </a:p>
          <a:p>
            <a:pPr eaLnBrk="1" fontAlgn="t" hangingPunct="1"/>
            <a:endParaRPr lang="en-US" altLang="en-US" sz="2000" dirty="0" smtClean="0"/>
          </a:p>
          <a:p>
            <a:pPr marL="630238" lvl="2" indent="0" algn="ctr" eaLnBrk="1" fontAlgn="t" hangingPunct="1">
              <a:buFont typeface="Wingdings 2" panose="05020102010507070707" pitchFamily="18" charset="2"/>
              <a:buNone/>
            </a:pPr>
            <a:endParaRPr lang="en-US" altLang="en-US" sz="3400" dirty="0" smtClean="0">
              <a:latin typeface="Palatino Linotype" panose="02040502050505030304" pitchFamily="18" charset="0"/>
            </a:endParaRPr>
          </a:p>
          <a:p>
            <a:pPr eaLnBrk="1" fontAlgn="t" hangingPunct="1"/>
            <a:endParaRPr lang="en-US" altLang="en-US" sz="2000" dirty="0" smtClean="0"/>
          </a:p>
          <a:p>
            <a:pPr eaLnBrk="1" fontAlgn="t" hangingPunct="1"/>
            <a:endParaRPr lang="en-US" altLang="en-US" sz="2000" dirty="0" smtClean="0"/>
          </a:p>
          <a:p>
            <a:pPr eaLnBrk="1" fontAlgn="t" hangingPunct="1"/>
            <a:endParaRPr lang="en-US" altLang="en-US" sz="1800" dirty="0" smtClean="0">
              <a:latin typeface="Palatino Linotype" panose="02040502050505030304" pitchFamily="18" charset="0"/>
            </a:endParaRPr>
          </a:p>
          <a:p>
            <a:pPr eaLnBrk="1" fontAlgn="t" hangingPunct="1"/>
            <a:endParaRPr lang="en-US" altLang="en-US" sz="1800" dirty="0" smtClean="0">
              <a:latin typeface="Palatino Linotype" panose="02040502050505030304" pitchFamily="18" charset="0"/>
            </a:endParaRPr>
          </a:p>
          <a:p>
            <a:pPr eaLnBrk="1" fontAlgn="t" hangingPunct="1">
              <a:buFont typeface="Wingdings 3" panose="05040102010807070707" pitchFamily="18" charset="2"/>
              <a:buNone/>
            </a:pPr>
            <a:r>
              <a:rPr lang="en-US" altLang="en-US" sz="1800" b="1" dirty="0" smtClean="0"/>
              <a:t>	</a:t>
            </a:r>
          </a:p>
          <a:p>
            <a:pPr eaLnBrk="1" fontAlgn="t" hangingPunct="1"/>
            <a:endParaRPr lang="en-US" altLang="en-US" sz="1800" b="1" dirty="0" smtClean="0"/>
          </a:p>
          <a:p>
            <a:pPr eaLnBrk="1" fontAlgn="t" hangingPunct="1">
              <a:buFont typeface="Wingdings 3" panose="05040102010807070707" pitchFamily="18" charset="2"/>
              <a:buNone/>
            </a:pPr>
            <a:r>
              <a:rPr lang="en-US" altLang="en-US" sz="1800" dirty="0" smtClean="0"/>
              <a:t>	</a:t>
            </a:r>
          </a:p>
          <a:p>
            <a:pPr eaLnBrk="1" fontAlgn="t" hangingPunct="1">
              <a:buFont typeface="Wingdings 3" panose="05040102010807070707" pitchFamily="18" charset="2"/>
              <a:buNone/>
            </a:pPr>
            <a:r>
              <a:rPr lang="en-US" altLang="en-US" sz="1800" dirty="0" smtClean="0"/>
              <a:t>			</a:t>
            </a:r>
          </a:p>
          <a:p>
            <a:pPr eaLnBrk="1" fontAlgn="t" hangingPunct="1">
              <a:buFont typeface="Wingdings 3" panose="05040102010807070707" pitchFamily="18" charset="2"/>
              <a:buNone/>
            </a:pPr>
            <a:r>
              <a:rPr lang="en-US" altLang="en-US" sz="1800" dirty="0" smtClean="0"/>
              <a:t>			</a:t>
            </a:r>
          </a:p>
          <a:p>
            <a:pPr eaLnBrk="1" fontAlgn="t" hangingPunct="1"/>
            <a:endParaRPr lang="en-US" altLang="en-US" sz="2000" dirty="0" smtClean="0"/>
          </a:p>
          <a:p>
            <a:pPr eaLnBrk="1" fontAlgn="t" hangingPunct="1"/>
            <a:endParaRPr lang="en-US" altLang="en-US" sz="2000" dirty="0" smtClean="0"/>
          </a:p>
          <a:p>
            <a:pPr algn="just" eaLnBrk="1" hangingPunct="1"/>
            <a:endParaRPr lang="en-US" altLang="en-US" sz="2000" dirty="0" smtClean="0">
              <a:latin typeface="Palatino Linotype" panose="02040502050505030304" pitchFamily="18" charset="0"/>
            </a:endParaRPr>
          </a:p>
          <a:p>
            <a:pPr algn="just" eaLnBrk="1" hangingPunct="1"/>
            <a:endParaRPr lang="en-US" altLang="en-US" sz="2000" dirty="0" smtClean="0">
              <a:latin typeface="Palatino Linotype" panose="02040502050505030304" pitchFamily="18" charset="0"/>
            </a:endParaRPr>
          </a:p>
          <a:p>
            <a:pPr algn="just" eaLnBrk="1" hangingPunct="1"/>
            <a:endParaRPr lang="en-US" altLang="en-US" sz="2000" dirty="0" smtClean="0">
              <a:latin typeface="Palatino Linotype" panose="02040502050505030304" pitchFamily="18" charset="0"/>
            </a:endParaRPr>
          </a:p>
          <a:p>
            <a:pPr algn="just" eaLnBrk="1" hangingPunct="1"/>
            <a:endParaRPr lang="en-US" altLang="en-US" sz="2000" dirty="0" smtClean="0">
              <a:latin typeface="Palatino Linotype" panose="02040502050505030304" pitchFamily="18" charset="0"/>
            </a:endParaRPr>
          </a:p>
        </p:txBody>
      </p:sp>
      <p:sp>
        <p:nvSpPr>
          <p:cNvPr id="26629"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a:spcBef>
                <a:spcPct val="0"/>
              </a:spcBef>
              <a:buClrTx/>
              <a:buSzTx/>
              <a:buFontTx/>
              <a:buNone/>
            </a:pPr>
            <a:fld id="{C22C78C7-4AC6-4DBC-9E79-88E5F313F770}" type="slidenum">
              <a:rPr lang="en-US" altLang="en-US" sz="1000" smtClean="0"/>
              <a:pPr>
                <a:spcBef>
                  <a:spcPct val="0"/>
                </a:spcBef>
                <a:buClrTx/>
                <a:buSzTx/>
                <a:buFontTx/>
                <a:buNone/>
              </a:pPr>
              <a:t>15</a:t>
            </a:fld>
            <a:endParaRPr lang="en-US" altLang="en-US" sz="1000" smtClean="0"/>
          </a:p>
        </p:txBody>
      </p:sp>
      <p:sp>
        <p:nvSpPr>
          <p:cNvPr id="6" name="Title 5"/>
          <p:cNvSpPr>
            <a:spLocks noGrp="1"/>
          </p:cNvSpPr>
          <p:nvPr>
            <p:ph type="title"/>
          </p:nvPr>
        </p:nvSpPr>
        <p:spPr>
          <a:xfrm>
            <a:off x="268857" y="1081088"/>
            <a:ext cx="8229600" cy="5245100"/>
          </a:xfrm>
        </p:spPr>
        <p:txBody>
          <a:bodyPr/>
          <a:lstStyle/>
          <a:p>
            <a:pPr algn="ctr" eaLnBrk="1" fontAlgn="auto" hangingPunct="1">
              <a:spcAft>
                <a:spcPts val="0"/>
              </a:spcAft>
              <a:defRPr/>
            </a:pPr>
            <a:r>
              <a:rPr lang="en-US" sz="4000" dirty="0" smtClean="0">
                <a:latin typeface="Palatino Linotype" pitchFamily="18" charset="0"/>
              </a:rPr>
              <a:t/>
            </a:r>
            <a:br>
              <a:rPr lang="en-US" sz="4000" dirty="0" smtClean="0">
                <a:latin typeface="Palatino Linotype" pitchFamily="18" charset="0"/>
              </a:rPr>
            </a:br>
            <a:r>
              <a:rPr lang="en-US" sz="4000" dirty="0">
                <a:latin typeface="Palatino Linotype" pitchFamily="18" charset="0"/>
              </a:rPr>
              <a:t/>
            </a:r>
            <a:br>
              <a:rPr lang="en-US" sz="4000" dirty="0">
                <a:latin typeface="Palatino Linotype" pitchFamily="18" charset="0"/>
              </a:rPr>
            </a:br>
            <a:r>
              <a:rPr lang="en-US" sz="4000" dirty="0" smtClean="0">
                <a:solidFill>
                  <a:srgbClr val="996600"/>
                </a:solidFill>
                <a:latin typeface="Palatino Linotype" pitchFamily="18" charset="0"/>
              </a:rPr>
              <a:t>END</a:t>
            </a:r>
            <a:br>
              <a:rPr lang="en-US" sz="4000" dirty="0" smtClean="0">
                <a:solidFill>
                  <a:srgbClr val="996600"/>
                </a:solidFill>
                <a:latin typeface="Palatino Linotype" pitchFamily="18" charset="0"/>
              </a:rPr>
            </a:br>
            <a:r>
              <a:rPr lang="en-US" sz="4000" dirty="0" smtClean="0">
                <a:solidFill>
                  <a:srgbClr val="996600"/>
                </a:solidFill>
                <a:latin typeface="Palatino Linotype" pitchFamily="18" charset="0"/>
              </a:rPr>
              <a:t>THANK YOU!</a:t>
            </a:r>
            <a:endParaRPr lang="en-US" sz="4000" dirty="0">
              <a:solidFill>
                <a:srgbClr val="996600"/>
              </a:solidFill>
              <a:latin typeface="Palatino Linotype" pitchFamily="18" charset="0"/>
            </a:endParaRPr>
          </a:p>
        </p:txBody>
      </p:sp>
      <p:pic>
        <p:nvPicPr>
          <p:cNvPr id="26631" name="Picture 8" descr="http://cak.go.ke/images/signature/ca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2188" y="138113"/>
            <a:ext cx="15049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1381126"/>
            <a:ext cx="7543800" cy="1905434"/>
          </a:xfrm>
          <a:prstGeom prst="rect">
            <a:avLst/>
          </a:prstGeom>
        </p:spPr>
      </p:pic>
      <p:sp>
        <p:nvSpPr>
          <p:cNvPr id="9" name="Footer Placeholder 3"/>
          <p:cNvSpPr>
            <a:spLocks noGrp="1"/>
          </p:cNvSpPr>
          <p:nvPr>
            <p:ph type="ftr" sz="quarter" idx="11"/>
          </p:nvPr>
        </p:nvSpPr>
        <p:spPr bwMode="auto">
          <a:xfrm>
            <a:off x="3810000" y="6312933"/>
            <a:ext cx="3352800" cy="460930"/>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latin typeface="Palatino Linotype" pitchFamily="18" charset="0"/>
              </a:rPr>
              <a:t>"A Kenyan  economy with globally efficient markets and enhanced consumer welfare for shared Prosperity</a:t>
            </a:r>
            <a:r>
              <a:rPr lang="en-US" dirty="0" smtClean="0"/>
              <a:t>"</a:t>
            </a:r>
          </a:p>
        </p:txBody>
      </p:sp>
    </p:spTree>
    <p:extLst>
      <p:ext uri="{BB962C8B-B14F-4D97-AF65-F5344CB8AC3E}">
        <p14:creationId xmlns:p14="http://schemas.microsoft.com/office/powerpoint/2010/main" val="40582919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1"/>
          <p:cNvSpPr>
            <a:spLocks noGrp="1"/>
          </p:cNvSpPr>
          <p:nvPr>
            <p:ph idx="1"/>
          </p:nvPr>
        </p:nvSpPr>
        <p:spPr>
          <a:xfrm>
            <a:off x="457200" y="762000"/>
            <a:ext cx="8229600" cy="5245100"/>
          </a:xfrm>
        </p:spPr>
        <p:txBody>
          <a:bodyPr/>
          <a:lstStyle/>
          <a:p>
            <a:pPr marL="109537" indent="0" eaLnBrk="1" fontAlgn="t" hangingPunct="1">
              <a:buNone/>
            </a:pPr>
            <a:endParaRPr lang="en-US" altLang="en-US" sz="2000" dirty="0" smtClean="0"/>
          </a:p>
          <a:p>
            <a:pPr eaLnBrk="1" fontAlgn="t" hangingPunct="1"/>
            <a:endParaRPr lang="en-US" altLang="en-US" sz="2000" dirty="0" smtClean="0"/>
          </a:p>
          <a:p>
            <a:pPr eaLnBrk="1" fontAlgn="t" hangingPunct="1"/>
            <a:endParaRPr lang="en-US" altLang="en-US" sz="2000" dirty="0" smtClean="0"/>
          </a:p>
          <a:p>
            <a:pPr eaLnBrk="1" fontAlgn="t" hangingPunct="1"/>
            <a:endParaRPr lang="en-US" altLang="en-US" sz="2000" dirty="0" smtClean="0"/>
          </a:p>
          <a:p>
            <a:pPr eaLnBrk="1" fontAlgn="t" hangingPunct="1"/>
            <a:endParaRPr lang="en-US" altLang="en-US" sz="2000" dirty="0" smtClean="0"/>
          </a:p>
          <a:p>
            <a:pPr marL="630238" lvl="2" indent="0" algn="ctr" eaLnBrk="1" fontAlgn="t" hangingPunct="1">
              <a:buFont typeface="Wingdings 2" panose="05020102010507070707" pitchFamily="18" charset="2"/>
              <a:buNone/>
            </a:pPr>
            <a:endParaRPr lang="en-US" altLang="en-US" sz="3400" dirty="0" smtClean="0">
              <a:latin typeface="Palatino Linotype" panose="02040502050505030304" pitchFamily="18" charset="0"/>
            </a:endParaRPr>
          </a:p>
          <a:p>
            <a:pPr eaLnBrk="1" fontAlgn="t" hangingPunct="1"/>
            <a:endParaRPr lang="en-US" altLang="en-US" sz="2000" dirty="0" smtClean="0"/>
          </a:p>
          <a:p>
            <a:pPr eaLnBrk="1" fontAlgn="t" hangingPunct="1"/>
            <a:endParaRPr lang="en-US" altLang="en-US" sz="2000" dirty="0" smtClean="0"/>
          </a:p>
          <a:p>
            <a:pPr eaLnBrk="1" fontAlgn="t" hangingPunct="1"/>
            <a:endParaRPr lang="en-US" altLang="en-US" sz="1800" dirty="0" smtClean="0">
              <a:latin typeface="Palatino Linotype" panose="02040502050505030304" pitchFamily="18" charset="0"/>
            </a:endParaRPr>
          </a:p>
          <a:p>
            <a:pPr eaLnBrk="1" fontAlgn="t" hangingPunct="1"/>
            <a:endParaRPr lang="en-US" altLang="en-US" sz="1800" dirty="0" smtClean="0">
              <a:latin typeface="Palatino Linotype" panose="02040502050505030304" pitchFamily="18" charset="0"/>
            </a:endParaRPr>
          </a:p>
          <a:p>
            <a:pPr eaLnBrk="1" fontAlgn="t" hangingPunct="1">
              <a:buFont typeface="Wingdings 3" panose="05040102010807070707" pitchFamily="18" charset="2"/>
              <a:buNone/>
            </a:pPr>
            <a:r>
              <a:rPr lang="en-US" altLang="en-US" sz="1800" b="1" dirty="0" smtClean="0"/>
              <a:t>	</a:t>
            </a:r>
          </a:p>
          <a:p>
            <a:pPr eaLnBrk="1" fontAlgn="t" hangingPunct="1"/>
            <a:endParaRPr lang="en-US" altLang="en-US" sz="1800" b="1" dirty="0" smtClean="0"/>
          </a:p>
          <a:p>
            <a:pPr eaLnBrk="1" fontAlgn="t" hangingPunct="1">
              <a:buFont typeface="Wingdings 3" panose="05040102010807070707" pitchFamily="18" charset="2"/>
              <a:buNone/>
            </a:pPr>
            <a:r>
              <a:rPr lang="en-US" altLang="en-US" sz="1800" dirty="0" smtClean="0"/>
              <a:t>	</a:t>
            </a:r>
          </a:p>
          <a:p>
            <a:pPr eaLnBrk="1" fontAlgn="t" hangingPunct="1">
              <a:buFont typeface="Wingdings 3" panose="05040102010807070707" pitchFamily="18" charset="2"/>
              <a:buNone/>
            </a:pPr>
            <a:r>
              <a:rPr lang="en-US" altLang="en-US" sz="1800" dirty="0" smtClean="0"/>
              <a:t>			</a:t>
            </a:r>
          </a:p>
          <a:p>
            <a:pPr eaLnBrk="1" fontAlgn="t" hangingPunct="1">
              <a:buFont typeface="Wingdings 3" panose="05040102010807070707" pitchFamily="18" charset="2"/>
              <a:buNone/>
            </a:pPr>
            <a:r>
              <a:rPr lang="en-US" altLang="en-US" sz="1800" dirty="0" smtClean="0"/>
              <a:t>			</a:t>
            </a:r>
          </a:p>
          <a:p>
            <a:pPr eaLnBrk="1" fontAlgn="t" hangingPunct="1"/>
            <a:endParaRPr lang="en-US" altLang="en-US" sz="2000" dirty="0" smtClean="0"/>
          </a:p>
          <a:p>
            <a:pPr eaLnBrk="1" fontAlgn="t" hangingPunct="1"/>
            <a:endParaRPr lang="en-US" altLang="en-US" sz="2000" dirty="0" smtClean="0"/>
          </a:p>
          <a:p>
            <a:pPr algn="just" eaLnBrk="1" hangingPunct="1"/>
            <a:endParaRPr lang="en-US" altLang="en-US" sz="2000" dirty="0" smtClean="0">
              <a:latin typeface="Palatino Linotype" panose="02040502050505030304" pitchFamily="18" charset="0"/>
            </a:endParaRPr>
          </a:p>
          <a:p>
            <a:pPr algn="just" eaLnBrk="1" hangingPunct="1"/>
            <a:endParaRPr lang="en-US" altLang="en-US" sz="2000" dirty="0" smtClean="0">
              <a:latin typeface="Palatino Linotype" panose="02040502050505030304" pitchFamily="18" charset="0"/>
            </a:endParaRPr>
          </a:p>
          <a:p>
            <a:pPr algn="just" eaLnBrk="1" hangingPunct="1"/>
            <a:endParaRPr lang="en-US" altLang="en-US" sz="2000" dirty="0" smtClean="0">
              <a:latin typeface="Palatino Linotype" panose="02040502050505030304" pitchFamily="18" charset="0"/>
            </a:endParaRPr>
          </a:p>
          <a:p>
            <a:pPr algn="just" eaLnBrk="1" hangingPunct="1"/>
            <a:endParaRPr lang="en-US" altLang="en-US" sz="2000" dirty="0" smtClean="0">
              <a:latin typeface="Palatino Linotype" panose="02040502050505030304" pitchFamily="18" charset="0"/>
            </a:endParaRPr>
          </a:p>
        </p:txBody>
      </p:sp>
      <p:sp>
        <p:nvSpPr>
          <p:cNvPr id="26629"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a:spcBef>
                <a:spcPct val="0"/>
              </a:spcBef>
              <a:buClrTx/>
              <a:buSzTx/>
              <a:buFontTx/>
              <a:buNone/>
            </a:pPr>
            <a:fld id="{C22C78C7-4AC6-4DBC-9E79-88E5F313F770}" type="slidenum">
              <a:rPr lang="en-US" altLang="en-US" sz="1000" smtClean="0"/>
              <a:pPr>
                <a:spcBef>
                  <a:spcPct val="0"/>
                </a:spcBef>
                <a:buClrTx/>
                <a:buSzTx/>
                <a:buFontTx/>
                <a:buNone/>
              </a:pPr>
              <a:t>16</a:t>
            </a:fld>
            <a:endParaRPr lang="en-US" altLang="en-US" sz="1000" smtClean="0"/>
          </a:p>
        </p:txBody>
      </p:sp>
      <p:sp>
        <p:nvSpPr>
          <p:cNvPr id="6" name="Title 5"/>
          <p:cNvSpPr>
            <a:spLocks noGrp="1"/>
          </p:cNvSpPr>
          <p:nvPr>
            <p:ph type="title"/>
          </p:nvPr>
        </p:nvSpPr>
        <p:spPr>
          <a:xfrm>
            <a:off x="268857" y="1081088"/>
            <a:ext cx="8229600" cy="5245100"/>
          </a:xfrm>
        </p:spPr>
        <p:txBody>
          <a:bodyPr/>
          <a:lstStyle/>
          <a:p>
            <a:pPr algn="ctr" eaLnBrk="1" fontAlgn="auto" hangingPunct="1">
              <a:spcAft>
                <a:spcPts val="0"/>
              </a:spcAft>
              <a:defRPr/>
            </a:pPr>
            <a:r>
              <a:rPr lang="en-US" sz="4000" dirty="0" smtClean="0">
                <a:latin typeface="Palatino Linotype" pitchFamily="18" charset="0"/>
              </a:rPr>
              <a:t/>
            </a:r>
            <a:br>
              <a:rPr lang="en-US" sz="4000" dirty="0" smtClean="0">
                <a:latin typeface="Palatino Linotype" pitchFamily="18" charset="0"/>
              </a:rPr>
            </a:br>
            <a:r>
              <a:rPr lang="en-US" sz="4000" dirty="0">
                <a:latin typeface="Palatino Linotype" pitchFamily="18" charset="0"/>
              </a:rPr>
              <a:t/>
            </a:r>
            <a:br>
              <a:rPr lang="en-US" sz="4000" dirty="0">
                <a:latin typeface="Palatino Linotype" pitchFamily="18" charset="0"/>
              </a:rPr>
            </a:br>
            <a:endParaRPr lang="en-US" sz="4000" dirty="0">
              <a:solidFill>
                <a:srgbClr val="92D050"/>
              </a:solidFill>
              <a:latin typeface="Palatino Linotype" pitchFamily="18" charset="0"/>
            </a:endParaRPr>
          </a:p>
        </p:txBody>
      </p:sp>
      <p:pic>
        <p:nvPicPr>
          <p:cNvPr id="26631" name="Picture 8" descr="http://cak.go.ke/images/signature/ca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2188" y="138113"/>
            <a:ext cx="15049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3"/>
          <p:cNvSpPr>
            <a:spLocks noGrp="1"/>
          </p:cNvSpPr>
          <p:nvPr>
            <p:ph type="ftr" sz="quarter" idx="11"/>
          </p:nvPr>
        </p:nvSpPr>
        <p:spPr bwMode="auto">
          <a:xfrm>
            <a:off x="3810000" y="6170057"/>
            <a:ext cx="3352800" cy="460930"/>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latin typeface="Palatino Linotype" pitchFamily="18" charset="0"/>
              </a:rPr>
              <a:t>"A Kenyan  economy with globally efficient markets and enhanced consumer welfare for shared Prosperity</a:t>
            </a:r>
            <a:r>
              <a:rPr lang="en-US" dirty="0" smtClean="0"/>
              <a:t>"</a:t>
            </a:r>
          </a:p>
        </p:txBody>
      </p:sp>
      <p:pic>
        <p:nvPicPr>
          <p:cNvPr id="8" name="Content Placeholder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1913507" y="733425"/>
            <a:ext cx="4940300" cy="494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75162" y="5769699"/>
            <a:ext cx="1168400" cy="800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5261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481138"/>
            <a:ext cx="8556625" cy="4525962"/>
          </a:xfrm>
        </p:spPr>
        <p:txBody>
          <a:bodyPr/>
          <a:lstStyle/>
          <a:p>
            <a:pPr marL="457200">
              <a:lnSpc>
                <a:spcPct val="115000"/>
              </a:lnSpc>
              <a:spcAft>
                <a:spcPts val="1000"/>
              </a:spcAft>
            </a:pPr>
            <a:endParaRPr lang="en-ZA" sz="2400" dirty="0" smtClean="0">
              <a:latin typeface="Palatino Linotype" panose="02040502050505030304" pitchFamily="18" charset="0"/>
              <a:ea typeface="Times New Roman" panose="02020603050405020304" pitchFamily="18" charset="0"/>
              <a:cs typeface="Times New Roman" panose="02020603050405020304" pitchFamily="18" charset="0"/>
            </a:endParaRPr>
          </a:p>
          <a:p>
            <a:pPr marL="457200">
              <a:lnSpc>
                <a:spcPct val="115000"/>
              </a:lnSpc>
              <a:spcAft>
                <a:spcPts val="1000"/>
              </a:spcAft>
            </a:pPr>
            <a:r>
              <a:rPr lang="en-ZA" sz="2400" dirty="0" smtClean="0">
                <a:latin typeface="Palatino Linotype" panose="02040502050505030304" pitchFamily="18" charset="0"/>
                <a:ea typeface="Times New Roman" panose="02020603050405020304" pitchFamily="18" charset="0"/>
                <a:cs typeface="Times New Roman" panose="02020603050405020304" pitchFamily="18" charset="0"/>
              </a:rPr>
              <a:t>Brief </a:t>
            </a:r>
            <a:r>
              <a:rPr lang="en-ZA" sz="2400" dirty="0">
                <a:latin typeface="Palatino Linotype" panose="02040502050505030304" pitchFamily="18" charset="0"/>
                <a:ea typeface="Times New Roman" panose="02020603050405020304" pitchFamily="18" charset="0"/>
                <a:cs typeface="Times New Roman" panose="02020603050405020304" pitchFamily="18" charset="0"/>
              </a:rPr>
              <a:t>introduction on -Competition in the Post-Pandemic Digital </a:t>
            </a:r>
            <a:r>
              <a:rPr lang="en-ZA" sz="2400" dirty="0" smtClean="0">
                <a:latin typeface="Palatino Linotype" panose="02040502050505030304" pitchFamily="18" charset="0"/>
                <a:ea typeface="Times New Roman" panose="02020603050405020304" pitchFamily="18" charset="0"/>
                <a:cs typeface="Times New Roman" panose="02020603050405020304" pitchFamily="18" charset="0"/>
              </a:rPr>
              <a:t>Era.</a:t>
            </a:r>
          </a:p>
          <a:p>
            <a:pPr marL="201612" indent="0" algn="just">
              <a:lnSpc>
                <a:spcPct val="115000"/>
              </a:lnSpc>
              <a:spcAft>
                <a:spcPts val="1000"/>
              </a:spcAft>
              <a:buNone/>
            </a:pPr>
            <a:endParaRPr lang="en-ZA" sz="2400" dirty="0" smtClean="0">
              <a:latin typeface="Palatino Linotype" panose="02040502050505030304" pitchFamily="18" charset="0"/>
              <a:ea typeface="Times New Roman" panose="02020603050405020304" pitchFamily="18" charset="0"/>
              <a:cs typeface="Arial" panose="020B0604020202020204" pitchFamily="34" charset="0"/>
            </a:endParaRPr>
          </a:p>
          <a:p>
            <a:pPr marL="457200" algn="just">
              <a:lnSpc>
                <a:spcPct val="115000"/>
              </a:lnSpc>
              <a:spcAft>
                <a:spcPts val="1000"/>
              </a:spcAft>
            </a:pPr>
            <a:r>
              <a:rPr lang="en-ZA" sz="2400" dirty="0" smtClean="0">
                <a:latin typeface="Palatino Linotype" panose="02040502050505030304" pitchFamily="18" charset="0"/>
                <a:ea typeface="Times New Roman" panose="02020603050405020304" pitchFamily="18" charset="0"/>
                <a:cs typeface="Arial" panose="020B0604020202020204" pitchFamily="34" charset="0"/>
              </a:rPr>
              <a:t>Competition </a:t>
            </a:r>
            <a:r>
              <a:rPr lang="en-ZA" sz="2400" dirty="0">
                <a:latin typeface="Palatino Linotype" panose="02040502050505030304" pitchFamily="18" charset="0"/>
                <a:ea typeface="Times New Roman" panose="02020603050405020304" pitchFamily="18" charset="0"/>
                <a:cs typeface="Arial" panose="020B0604020202020204" pitchFamily="34" charset="0"/>
              </a:rPr>
              <a:t>Enforcement in Sectors That Are Critical for Economic Recovery (Including The Digital Economy) </a:t>
            </a:r>
            <a:endParaRPr lang="en-US" sz="2400" dirty="0">
              <a:latin typeface="Calibri" panose="020F0502020204030204" pitchFamily="34" charset="0"/>
              <a:ea typeface="Times New Roman" panose="02020603050405020304" pitchFamily="18" charset="0"/>
              <a:cs typeface="Times New Roman" panose="02020603050405020304" pitchFamily="18" charset="0"/>
            </a:endParaRPr>
          </a:p>
          <a:p>
            <a:pPr marL="457200">
              <a:lnSpc>
                <a:spcPct val="115000"/>
              </a:lnSpc>
              <a:spcAft>
                <a:spcPts val="1000"/>
              </a:spcAft>
            </a:pPr>
            <a:endParaRPr lang="en-US" sz="2800" dirty="0">
              <a:latin typeface="Calibri" panose="020F0502020204030204" pitchFamily="34" charset="0"/>
              <a:ea typeface="Times New Roman" panose="02020603050405020304" pitchFamily="18" charset="0"/>
              <a:cs typeface="Times New Roman" panose="02020603050405020304" pitchFamily="18" charset="0"/>
            </a:endParaRPr>
          </a:p>
          <a:p>
            <a:pPr marL="457200">
              <a:lnSpc>
                <a:spcPct val="115000"/>
              </a:lnSpc>
              <a:spcAft>
                <a:spcPts val="1000"/>
              </a:spcAft>
            </a:pPr>
            <a:endParaRPr lang="en-US" sz="2800" dirty="0">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3" name="Title 2"/>
          <p:cNvSpPr>
            <a:spLocks noGrp="1"/>
          </p:cNvSpPr>
          <p:nvPr>
            <p:ph type="title"/>
          </p:nvPr>
        </p:nvSpPr>
        <p:spPr/>
        <p:txBody>
          <a:bodyPr/>
          <a:lstStyle/>
          <a:p>
            <a:r>
              <a:rPr lang="en-US" sz="2800" dirty="0">
                <a:solidFill>
                  <a:srgbClr val="996600"/>
                </a:solidFill>
                <a:latin typeface="Palatino Linotype" panose="02040502050505030304" pitchFamily="18" charset="0"/>
              </a:rPr>
              <a:t>Outline of </a:t>
            </a:r>
            <a:r>
              <a:rPr lang="en-US" sz="2800" dirty="0" smtClean="0">
                <a:solidFill>
                  <a:srgbClr val="996600"/>
                </a:solidFill>
                <a:latin typeface="Palatino Linotype" panose="02040502050505030304" pitchFamily="18" charset="0"/>
              </a:rPr>
              <a:t>Presentation</a:t>
            </a:r>
            <a:endParaRPr lang="en-US" dirty="0"/>
          </a:p>
        </p:txBody>
      </p:sp>
      <p:sp>
        <p:nvSpPr>
          <p:cNvPr id="5" name="Footer Placeholder 4"/>
          <p:cNvSpPr>
            <a:spLocks noGrp="1"/>
          </p:cNvSpPr>
          <p:nvPr>
            <p:ph type="ftr" sz="quarter" idx="11"/>
          </p:nvPr>
        </p:nvSpPr>
        <p:spPr>
          <a:xfrm>
            <a:off x="1676401" y="6070600"/>
            <a:ext cx="4953000" cy="703263"/>
          </a:xfrm>
        </p:spPr>
        <p:txBody>
          <a:bodyPr/>
          <a:lstStyle/>
          <a:p>
            <a:pPr>
              <a:defRPr/>
            </a:pPr>
            <a:r>
              <a:rPr lang="en-US" dirty="0" smtClean="0"/>
              <a:t>Vision: "A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2</a:t>
            </a:fld>
            <a:endParaRPr lang="en-US" altLang="en-US"/>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36080" y="152400"/>
            <a:ext cx="15566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55384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533400"/>
            <a:ext cx="8229600" cy="947738"/>
          </a:xfrm>
        </p:spPr>
        <p:txBody>
          <a:bodyPr>
            <a:normAutofit/>
          </a:bodyPr>
          <a:lstStyle/>
          <a:p>
            <a:pPr algn="ctr"/>
            <a:r>
              <a:rPr lang="en-US" sz="2800" dirty="0">
                <a:solidFill>
                  <a:srgbClr val="996600"/>
                </a:solidFill>
                <a:latin typeface="Palatino Linotype" pitchFamily="18" charset="0"/>
              </a:rPr>
              <a:t>Competition in the Post-Pandemic Digital Era.</a:t>
            </a:r>
            <a:br>
              <a:rPr lang="en-US" sz="2800" dirty="0">
                <a:solidFill>
                  <a:srgbClr val="996600"/>
                </a:solidFill>
                <a:latin typeface="Palatino Linotype" pitchFamily="18" charset="0"/>
              </a:rPr>
            </a:br>
            <a:endParaRPr lang="en-US" sz="2800" dirty="0">
              <a:solidFill>
                <a:srgbClr val="996600"/>
              </a:solidFill>
              <a:latin typeface="Palatino Linotype" pitchFamily="18" charset="0"/>
            </a:endParaRPr>
          </a:p>
        </p:txBody>
      </p:sp>
      <p:pic>
        <p:nvPicPr>
          <p:cNvPr id="8" name="Picture 7" descr="http://cak.go.ke/images/signature/ca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6080" y="152400"/>
            <a:ext cx="15566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ooter Placeholder 3"/>
          <p:cNvSpPr>
            <a:spLocks noGrp="1"/>
          </p:cNvSpPr>
          <p:nvPr>
            <p:ph type="ftr" sz="quarter" idx="11"/>
          </p:nvPr>
        </p:nvSpPr>
        <p:spPr bwMode="auto">
          <a:xfrm>
            <a:off x="3810000" y="6312933"/>
            <a:ext cx="3352800" cy="460930"/>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latin typeface="Palatino Linotype" pitchFamily="18" charset="0"/>
              </a:rPr>
              <a:t>"A Kenyan  economy with globally efficient markets and enhanced consumer welfare for shared Prosperity</a:t>
            </a:r>
            <a:r>
              <a:rPr lang="en-US" dirty="0" smtClean="0"/>
              <a:t>"</a:t>
            </a:r>
          </a:p>
        </p:txBody>
      </p:sp>
      <p:sp>
        <p:nvSpPr>
          <p:cNvPr id="2" name="Content Placeholder 1"/>
          <p:cNvSpPr>
            <a:spLocks noGrp="1"/>
          </p:cNvSpPr>
          <p:nvPr>
            <p:ph idx="1"/>
          </p:nvPr>
        </p:nvSpPr>
        <p:spPr>
          <a:xfrm>
            <a:off x="457200" y="1131333"/>
            <a:ext cx="8229600" cy="5181600"/>
          </a:xfrm>
        </p:spPr>
        <p:txBody>
          <a:bodyPr/>
          <a:lstStyle/>
          <a:p>
            <a:pPr algn="just">
              <a:buFont typeface="Wingdings" panose="05000000000000000000" pitchFamily="2" charset="2"/>
              <a:buChar char="Ø"/>
            </a:pPr>
            <a:r>
              <a:rPr lang="en-ZA" sz="2400" dirty="0">
                <a:latin typeface="Palatino Linotype" panose="02040502050505030304" pitchFamily="18" charset="0"/>
              </a:rPr>
              <a:t>The emergence of disruptive technologies and innovations as a result of the microelectronic revolution (computers, Internet, robots and artificial intelligence) has led to a consensus on what is known as the era of the digital </a:t>
            </a:r>
            <a:r>
              <a:rPr lang="en-ZA" sz="2400" dirty="0" smtClean="0">
                <a:latin typeface="Palatino Linotype" panose="02040502050505030304" pitchFamily="18" charset="0"/>
              </a:rPr>
              <a:t>economy.</a:t>
            </a:r>
          </a:p>
          <a:p>
            <a:pPr algn="just">
              <a:buFont typeface="Wingdings" panose="05000000000000000000" pitchFamily="2" charset="2"/>
              <a:buChar char="Ø"/>
            </a:pPr>
            <a:endParaRPr lang="en-US" sz="2800" dirty="0" smtClean="0">
              <a:latin typeface="Palatino Linotype" panose="02040502050505030304" pitchFamily="18" charset="0"/>
            </a:endParaRPr>
          </a:p>
        </p:txBody>
      </p:sp>
      <p:pic>
        <p:nvPicPr>
          <p:cNvPr id="13" name="Picture 12" descr="Market Power - Definition, Factors, Measurement Tools"/>
          <p:cNvPicPr/>
          <p:nvPr/>
        </p:nvPicPr>
        <p:blipFill>
          <a:blip r:embed="rId4">
            <a:extLst>
              <a:ext uri="{28A0092B-C50C-407E-A947-70E740481C1C}">
                <a14:useLocalDpi xmlns:a14="http://schemas.microsoft.com/office/drawing/2010/main" val="0"/>
              </a:ext>
            </a:extLst>
          </a:blip>
          <a:srcRect/>
          <a:stretch>
            <a:fillRect/>
          </a:stretch>
        </p:blipFill>
        <p:spPr bwMode="auto">
          <a:xfrm>
            <a:off x="1219200" y="3400097"/>
            <a:ext cx="6485370" cy="2883933"/>
          </a:xfrm>
          <a:prstGeom prst="rect">
            <a:avLst/>
          </a:prstGeom>
          <a:noFill/>
          <a:ln>
            <a:noFill/>
          </a:ln>
        </p:spPr>
      </p:pic>
    </p:spTree>
    <p:extLst>
      <p:ext uri="{BB962C8B-B14F-4D97-AF65-F5344CB8AC3E}">
        <p14:creationId xmlns:p14="http://schemas.microsoft.com/office/powerpoint/2010/main" val="14761602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16500"/>
          </a:xfrm>
        </p:spPr>
        <p:txBody>
          <a:bodyPr/>
          <a:lstStyle/>
          <a:p>
            <a:pPr algn="just"/>
            <a:endParaRPr lang="en-US" sz="2400" dirty="0" smtClean="0">
              <a:latin typeface="Palatino Linotype" panose="02040502050505030304" pitchFamily="18" charset="0"/>
            </a:endParaRPr>
          </a:p>
          <a:p>
            <a:pPr marL="342900" lvl="0" indent="-342900" algn="just">
              <a:lnSpc>
                <a:spcPct val="115000"/>
              </a:lnSpc>
              <a:spcAft>
                <a:spcPts val="1000"/>
              </a:spcAft>
              <a:buFont typeface="Wingdings" panose="05000000000000000000" pitchFamily="2" charset="2"/>
              <a:buChar char=""/>
              <a:tabLst>
                <a:tab pos="457200" algn="l"/>
              </a:tabLst>
            </a:pPr>
            <a:r>
              <a:rPr lang="en-US" sz="2400" dirty="0">
                <a:latin typeface="Palatino Linotype" panose="02040502050505030304" pitchFamily="18" charset="0"/>
                <a:ea typeface="Times New Roman" panose="02020603050405020304" pitchFamily="18" charset="0"/>
                <a:cs typeface="Arial" panose="020B0604020202020204" pitchFamily="34" charset="0"/>
              </a:rPr>
              <a:t>The current crisis deriving from the coronavirus disease (COVID-19) pandemic marks a clear turning point and highlights the urgency of reshaping the </a:t>
            </a:r>
            <a:r>
              <a:rPr lang="en-US" sz="2400" dirty="0" smtClean="0">
                <a:latin typeface="Palatino Linotype" panose="02040502050505030304" pitchFamily="18" charset="0"/>
                <a:ea typeface="Times New Roman" panose="02020603050405020304" pitchFamily="18" charset="0"/>
                <a:cs typeface="Arial" panose="020B0604020202020204" pitchFamily="34" charset="0"/>
              </a:rPr>
              <a:t>markets.</a:t>
            </a:r>
            <a:endParaRPr lang="en-US" sz="2400" dirty="0" smtClean="0">
              <a:latin typeface="Palatino Linotype" panose="02040502050505030304" pitchFamily="18" charset="0"/>
            </a:endParaRPr>
          </a:p>
          <a:p>
            <a:pPr marL="342900" lvl="0" indent="-342900" algn="just">
              <a:lnSpc>
                <a:spcPct val="115000"/>
              </a:lnSpc>
              <a:spcAft>
                <a:spcPts val="1000"/>
              </a:spcAft>
              <a:buFont typeface="Wingdings" panose="05000000000000000000" pitchFamily="2" charset="2"/>
              <a:buChar char=""/>
              <a:tabLst>
                <a:tab pos="457200" algn="l"/>
              </a:tabLst>
            </a:pPr>
            <a:r>
              <a:rPr lang="en-US" sz="2400" dirty="0" smtClean="0">
                <a:latin typeface="Palatino Linotype" panose="02040502050505030304" pitchFamily="18" charset="0"/>
              </a:rPr>
              <a:t>At </a:t>
            </a:r>
            <a:r>
              <a:rPr lang="en-US" sz="2400" dirty="0">
                <a:latin typeface="Palatino Linotype" panose="02040502050505030304" pitchFamily="18" charset="0"/>
              </a:rPr>
              <a:t>the </a:t>
            </a:r>
            <a:r>
              <a:rPr lang="en-US" sz="2400" dirty="0" smtClean="0">
                <a:latin typeface="Palatino Linotype" panose="02040502050505030304" pitchFamily="18" charset="0"/>
              </a:rPr>
              <a:t>center </a:t>
            </a:r>
            <a:r>
              <a:rPr lang="en-US" sz="2400" dirty="0">
                <a:latin typeface="Palatino Linotype" panose="02040502050505030304" pitchFamily="18" charset="0"/>
              </a:rPr>
              <a:t>of the disruptions lie the “Big Tech” companies, due to their controversial business strategies and the substantial market power that they have achieved over time. </a:t>
            </a:r>
            <a:endParaRPr lang="en-US" sz="2400" dirty="0" smtClean="0">
              <a:latin typeface="Palatino Linotype" panose="02040502050505030304" pitchFamily="18" charset="0"/>
            </a:endParaRPr>
          </a:p>
          <a:p>
            <a:pPr marL="342900" lvl="0" indent="-342900" algn="just">
              <a:lnSpc>
                <a:spcPct val="115000"/>
              </a:lnSpc>
              <a:spcAft>
                <a:spcPts val="1000"/>
              </a:spcAft>
              <a:buFont typeface="Wingdings" panose="05000000000000000000" pitchFamily="2" charset="2"/>
              <a:buChar char=""/>
              <a:tabLst>
                <a:tab pos="457200" algn="l"/>
              </a:tabLst>
            </a:pPr>
            <a:r>
              <a:rPr lang="en-ZA" sz="2400" dirty="0" smtClean="0">
                <a:latin typeface="Palatino Linotype" panose="02040502050505030304" pitchFamily="18" charset="0"/>
                <a:ea typeface="Times New Roman" panose="02020603050405020304" pitchFamily="18" charset="0"/>
                <a:cs typeface="Arial" panose="020B0604020202020204" pitchFamily="34" charset="0"/>
              </a:rPr>
              <a:t>The </a:t>
            </a:r>
            <a:r>
              <a:rPr lang="en-ZA" sz="2400" dirty="0">
                <a:latin typeface="Palatino Linotype" panose="02040502050505030304" pitchFamily="18" charset="0"/>
                <a:ea typeface="Times New Roman" panose="02020603050405020304" pitchFamily="18" charset="0"/>
                <a:cs typeface="Arial" panose="020B0604020202020204" pitchFamily="34" charset="0"/>
              </a:rPr>
              <a:t>relationship between innovation and market power has intensified to an alarming degree. </a:t>
            </a:r>
            <a:endParaRPr lang="en-US" sz="2400" dirty="0">
              <a:latin typeface="Palatino Linotype" panose="02040502050505030304" pitchFamily="18" charset="0"/>
              <a:ea typeface="Times New Roman" panose="02020603050405020304" pitchFamily="18" charset="0"/>
              <a:cs typeface="Times New Roman" panose="02020603050405020304" pitchFamily="18" charset="0"/>
            </a:endParaRPr>
          </a:p>
          <a:p>
            <a:pPr algn="just"/>
            <a:endParaRPr lang="en-US" sz="2800" dirty="0">
              <a:latin typeface="Palatino Linotype" panose="02040502050505030304" pitchFamily="18" charset="0"/>
            </a:endParaRPr>
          </a:p>
        </p:txBody>
      </p:sp>
      <p:sp>
        <p:nvSpPr>
          <p:cNvPr id="3" name="Title 2"/>
          <p:cNvSpPr>
            <a:spLocks noGrp="1"/>
          </p:cNvSpPr>
          <p:nvPr>
            <p:ph type="title"/>
          </p:nvPr>
        </p:nvSpPr>
        <p:spPr>
          <a:xfrm>
            <a:off x="457199" y="274638"/>
            <a:ext cx="8556625" cy="1143000"/>
          </a:xfrm>
        </p:spPr>
        <p:txBody>
          <a:bodyPr/>
          <a:lstStyle/>
          <a:p>
            <a:r>
              <a:rPr lang="en-US" sz="2800" dirty="0">
                <a:solidFill>
                  <a:srgbClr val="996600"/>
                </a:solidFill>
                <a:latin typeface="Palatino Linotype" pitchFamily="18" charset="0"/>
              </a:rPr>
              <a:t>Competition in the Post-Pandemic </a:t>
            </a:r>
            <a:r>
              <a:rPr lang="en-US" sz="2800" dirty="0" smtClean="0">
                <a:solidFill>
                  <a:srgbClr val="996600"/>
                </a:solidFill>
                <a:latin typeface="Palatino Linotype" pitchFamily="18" charset="0"/>
              </a:rPr>
              <a:t>Digital Cont…</a:t>
            </a:r>
            <a:endParaRPr lang="en-US" dirty="0"/>
          </a:p>
        </p:txBody>
      </p:sp>
      <p:sp>
        <p:nvSpPr>
          <p:cNvPr id="5" name="Footer Placeholder 4"/>
          <p:cNvSpPr>
            <a:spLocks noGrp="1"/>
          </p:cNvSpPr>
          <p:nvPr>
            <p:ph type="ftr" sz="quarter" idx="11"/>
          </p:nvPr>
        </p:nvSpPr>
        <p:spPr>
          <a:xfrm>
            <a:off x="2667000" y="6007100"/>
            <a:ext cx="4876799" cy="766763"/>
          </a:xfrm>
        </p:spPr>
        <p:txBody>
          <a:bodyPr/>
          <a:lstStyle/>
          <a:p>
            <a:pPr>
              <a:defRPr/>
            </a:pPr>
            <a:r>
              <a:rPr lang="en-US" dirty="0" smtClean="0"/>
              <a:t>Vision:"A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4</a:t>
            </a:fld>
            <a:endParaRPr lang="en-US" altLang="en-US"/>
          </a:p>
        </p:txBody>
      </p:sp>
      <p:pic>
        <p:nvPicPr>
          <p:cNvPr id="7" name="Picture 6" descr="http://cak.go.ke/images/signature/ca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19756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17638"/>
            <a:ext cx="8229600" cy="4678362"/>
          </a:xfrm>
        </p:spPr>
        <p:txBody>
          <a:bodyPr/>
          <a:lstStyle/>
          <a:p>
            <a:pPr marL="425053" indent="-342900" algn="just">
              <a:buFont typeface="Wingdings" panose="05000000000000000000" pitchFamily="2" charset="2"/>
              <a:buChar char="Ø"/>
            </a:pPr>
            <a:r>
              <a:rPr lang="en-ZA" sz="2400" dirty="0">
                <a:latin typeface="Palatino Linotype" panose="02040502050505030304" pitchFamily="18" charset="0"/>
                <a:ea typeface="Times New Roman" panose="02020603050405020304" pitchFamily="18" charset="0"/>
                <a:cs typeface="Arial" panose="020B0604020202020204" pitchFamily="34" charset="0"/>
              </a:rPr>
              <a:t>There are limitations of the methods used by the regulatory institutions that oversee competition. </a:t>
            </a:r>
          </a:p>
          <a:p>
            <a:pPr marL="425053" indent="-342900" algn="just">
              <a:buFont typeface="Wingdings" panose="05000000000000000000" pitchFamily="2" charset="2"/>
              <a:buChar char="Ø"/>
            </a:pPr>
            <a:endParaRPr lang="en-ZA" sz="2400" dirty="0" smtClean="0">
              <a:latin typeface="Palatino Linotype" panose="02040502050505030304" pitchFamily="18" charset="0"/>
              <a:ea typeface="Times New Roman" panose="02020603050405020304" pitchFamily="18" charset="0"/>
              <a:cs typeface="Arial" panose="020B0604020202020204" pitchFamily="34" charset="0"/>
            </a:endParaRPr>
          </a:p>
          <a:p>
            <a:pPr marL="425053" indent="-342900" algn="just">
              <a:buFont typeface="Wingdings" panose="05000000000000000000" pitchFamily="2" charset="2"/>
              <a:buChar char="Ø"/>
            </a:pPr>
            <a:r>
              <a:rPr lang="en-ZA" sz="2400" dirty="0">
                <a:latin typeface="Palatino Linotype" panose="02040502050505030304" pitchFamily="18" charset="0"/>
                <a:ea typeface="Times New Roman" panose="02020603050405020304" pitchFamily="18" charset="0"/>
                <a:cs typeface="Arial" panose="020B0604020202020204" pitchFamily="34" charset="0"/>
              </a:rPr>
              <a:t>T</a:t>
            </a:r>
            <a:r>
              <a:rPr lang="en-ZA" sz="2400" dirty="0" smtClean="0">
                <a:latin typeface="Palatino Linotype" panose="02040502050505030304" pitchFamily="18" charset="0"/>
                <a:ea typeface="Times New Roman" panose="02020603050405020304" pitchFamily="18" charset="0"/>
                <a:cs typeface="Arial" panose="020B0604020202020204" pitchFamily="34" charset="0"/>
              </a:rPr>
              <a:t>he </a:t>
            </a:r>
            <a:r>
              <a:rPr lang="en-ZA" sz="2400" dirty="0">
                <a:latin typeface="Palatino Linotype" panose="02040502050505030304" pitchFamily="18" charset="0"/>
                <a:ea typeface="Times New Roman" panose="02020603050405020304" pitchFamily="18" charset="0"/>
                <a:cs typeface="Arial" panose="020B0604020202020204" pitchFamily="34" charset="0"/>
              </a:rPr>
              <a:t>analysis must include non-price aspects of competition, such as quality, variety and innovation. </a:t>
            </a:r>
            <a:endParaRPr lang="en-ZA" sz="2400" dirty="0" smtClean="0">
              <a:latin typeface="Palatino Linotype" panose="02040502050505030304" pitchFamily="18" charset="0"/>
              <a:ea typeface="Times New Roman" panose="02020603050405020304" pitchFamily="18" charset="0"/>
              <a:cs typeface="Arial" panose="020B0604020202020204" pitchFamily="34" charset="0"/>
            </a:endParaRPr>
          </a:p>
          <a:p>
            <a:pPr marL="425053" indent="-342900" algn="just">
              <a:buFont typeface="Wingdings" panose="05000000000000000000" pitchFamily="2" charset="2"/>
              <a:buChar char="Ø"/>
            </a:pPr>
            <a:endParaRPr lang="en-ZA" sz="2400" dirty="0">
              <a:latin typeface="Palatino Linotype" panose="02040502050505030304" pitchFamily="18" charset="0"/>
              <a:cs typeface="Arial" panose="020B0604020202020204" pitchFamily="34" charset="0"/>
            </a:endParaRPr>
          </a:p>
          <a:p>
            <a:pPr marL="425053" indent="-342900" algn="just">
              <a:buFont typeface="Wingdings" panose="05000000000000000000" pitchFamily="2" charset="2"/>
              <a:buChar char="Ø"/>
            </a:pPr>
            <a:r>
              <a:rPr lang="en-ZA" sz="2400" dirty="0">
                <a:latin typeface="Palatino Linotype" panose="02040502050505030304" pitchFamily="18" charset="0"/>
                <a:ea typeface="Times New Roman" panose="02020603050405020304" pitchFamily="18" charset="0"/>
                <a:cs typeface="Arial" panose="020B0604020202020204" pitchFamily="34" charset="0"/>
              </a:rPr>
              <a:t>Proposals for addressing the challenges of the digital economy include incorporating the perspective of smaller firms in the discussion on the protection of competition and guaranteeing their survival, insertion and evolution in the value </a:t>
            </a:r>
            <a:r>
              <a:rPr lang="en-ZA" sz="2400" dirty="0" smtClean="0">
                <a:latin typeface="Palatino Linotype" panose="02040502050505030304" pitchFamily="18" charset="0"/>
                <a:ea typeface="Times New Roman" panose="02020603050405020304" pitchFamily="18" charset="0"/>
                <a:cs typeface="Arial" panose="020B0604020202020204" pitchFamily="34" charset="0"/>
              </a:rPr>
              <a:t>chain.</a:t>
            </a:r>
            <a:endParaRPr lang="en-US" sz="2400" dirty="0">
              <a:latin typeface="Palatino Linotype" panose="02040502050505030304" pitchFamily="18" charset="0"/>
            </a:endParaRPr>
          </a:p>
        </p:txBody>
      </p:sp>
      <p:sp>
        <p:nvSpPr>
          <p:cNvPr id="3" name="Title 2"/>
          <p:cNvSpPr>
            <a:spLocks noGrp="1"/>
          </p:cNvSpPr>
          <p:nvPr>
            <p:ph type="title"/>
          </p:nvPr>
        </p:nvSpPr>
        <p:spPr>
          <a:xfrm>
            <a:off x="304800" y="274638"/>
            <a:ext cx="8382000" cy="1143000"/>
          </a:xfrm>
        </p:spPr>
        <p:txBody>
          <a:bodyPr>
            <a:normAutofit/>
          </a:bodyPr>
          <a:lstStyle/>
          <a:p>
            <a:r>
              <a:rPr lang="en-US" sz="2800" dirty="0">
                <a:solidFill>
                  <a:srgbClr val="996600"/>
                </a:solidFill>
                <a:latin typeface="Palatino Linotype" pitchFamily="18" charset="0"/>
              </a:rPr>
              <a:t>Competition in the Post-Pandemic Digital Cont…</a:t>
            </a: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5</a:t>
            </a:fld>
            <a:endParaRPr lang="en-US" altLang="en-US">
              <a:solidFill>
                <a:prstClr val="black"/>
              </a:solidFill>
              <a:cs typeface="Arial" panose="020B0604020202020204" pitchFamily="34" charset="0"/>
            </a:endParaRPr>
          </a:p>
        </p:txBody>
      </p:sp>
      <p:pic>
        <p:nvPicPr>
          <p:cNvPr id="7" name="Picture 6" descr="http://cak.go.ke/images/signature/ca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67789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17638"/>
            <a:ext cx="8229600" cy="4705352"/>
          </a:xfrm>
        </p:spPr>
        <p:txBody>
          <a:bodyPr/>
          <a:lstStyle/>
          <a:p>
            <a:pPr marL="82153" indent="0" algn="just">
              <a:buNone/>
            </a:pPr>
            <a:r>
              <a:rPr lang="en-ZA" sz="2000" b="1" dirty="0">
                <a:latin typeface="Palatino Linotype" panose="02040502050505030304" pitchFamily="18" charset="0"/>
                <a:ea typeface="Times New Roman" panose="02020603050405020304" pitchFamily="18" charset="0"/>
                <a:cs typeface="Arial" panose="020B0604020202020204" pitchFamily="34" charset="0"/>
              </a:rPr>
              <a:t>Retired Judge President Dennis Davis </a:t>
            </a:r>
            <a:endParaRPr lang="en-ZA" sz="2000" b="1" dirty="0" smtClean="0">
              <a:latin typeface="Palatino Linotype" panose="02040502050505030304" pitchFamily="18" charset="0"/>
              <a:ea typeface="Times New Roman" panose="02020603050405020304" pitchFamily="18" charset="0"/>
              <a:cs typeface="Arial" panose="020B0604020202020204" pitchFamily="34" charset="0"/>
            </a:endParaRPr>
          </a:p>
          <a:p>
            <a:pPr marL="82153" indent="0" algn="just">
              <a:buNone/>
            </a:pPr>
            <a:endParaRPr lang="en-ZA" sz="2000" b="1" dirty="0">
              <a:latin typeface="Palatino Linotype" panose="02040502050505030304" pitchFamily="18" charset="0"/>
              <a:cs typeface="Arial" panose="020B0604020202020204" pitchFamily="34" charset="0"/>
            </a:endParaRPr>
          </a:p>
          <a:p>
            <a:pPr marL="425053" indent="-342900" algn="just">
              <a:buFont typeface="Wingdings" panose="05000000000000000000" pitchFamily="2" charset="2"/>
              <a:buChar char="Ø"/>
            </a:pPr>
            <a:r>
              <a:rPr lang="en-ZA" sz="2000" dirty="0" smtClean="0">
                <a:latin typeface="Palatino Linotype" panose="02040502050505030304" pitchFamily="18" charset="0"/>
                <a:ea typeface="Times New Roman" panose="02020603050405020304" pitchFamily="18" charset="0"/>
                <a:cs typeface="Arial" panose="020B0604020202020204" pitchFamily="34" charset="0"/>
              </a:rPr>
              <a:t>In </a:t>
            </a:r>
            <a:r>
              <a:rPr lang="en-ZA" sz="2000" dirty="0">
                <a:latin typeface="Palatino Linotype" panose="02040502050505030304" pitchFamily="18" charset="0"/>
                <a:ea typeface="Times New Roman" panose="02020603050405020304" pitchFamily="18" charset="0"/>
                <a:cs typeface="Arial" panose="020B0604020202020204" pitchFamily="34" charset="0"/>
              </a:rPr>
              <a:t>South Africa, one of the greatest challenge they have faced in the competition law over the lengthy period of their 20 years, is firstly a conservative legal culture which to a large degree focused more on legal concept at a broader perspective</a:t>
            </a:r>
            <a:r>
              <a:rPr lang="en-ZA" sz="2000" dirty="0" smtClean="0">
                <a:latin typeface="Palatino Linotype" panose="02040502050505030304" pitchFamily="18" charset="0"/>
                <a:ea typeface="Times New Roman" panose="02020603050405020304" pitchFamily="18" charset="0"/>
                <a:cs typeface="Arial" panose="020B0604020202020204" pitchFamily="34" charset="0"/>
              </a:rPr>
              <a:t>.</a:t>
            </a:r>
          </a:p>
          <a:p>
            <a:pPr marL="425053" indent="-342900" algn="just">
              <a:buFont typeface="Wingdings" panose="05000000000000000000" pitchFamily="2" charset="2"/>
              <a:buChar char="Ø"/>
            </a:pPr>
            <a:endParaRPr lang="en-US" sz="2000" dirty="0" smtClean="0">
              <a:latin typeface="Palatino Linotype" panose="02040502050505030304" pitchFamily="18" charset="0"/>
            </a:endParaRPr>
          </a:p>
          <a:p>
            <a:pPr marL="425053" indent="-342900" algn="just">
              <a:buFont typeface="Wingdings" panose="05000000000000000000" pitchFamily="2" charset="2"/>
              <a:buChar char="Ø"/>
            </a:pPr>
            <a:r>
              <a:rPr lang="en-US" sz="2000" dirty="0" smtClean="0">
                <a:latin typeface="Palatino Linotype" panose="02040502050505030304" pitchFamily="18" charset="0"/>
              </a:rPr>
              <a:t>He </a:t>
            </a:r>
            <a:r>
              <a:rPr lang="en-US" sz="2000" dirty="0">
                <a:latin typeface="Palatino Linotype" panose="02040502050505030304" pitchFamily="18" charset="0"/>
              </a:rPr>
              <a:t>argued that </a:t>
            </a:r>
            <a:r>
              <a:rPr lang="en-US" sz="2000" dirty="0" smtClean="0">
                <a:latin typeface="Palatino Linotype" panose="02040502050505030304" pitchFamily="18" charset="0"/>
              </a:rPr>
              <a:t>most of the economic professionals </a:t>
            </a:r>
            <a:r>
              <a:rPr lang="en-US" sz="2000" dirty="0">
                <a:latin typeface="Palatino Linotype" panose="02040502050505030304" pitchFamily="18" charset="0"/>
              </a:rPr>
              <a:t>in South </a:t>
            </a:r>
            <a:r>
              <a:rPr lang="en-US" sz="2000" dirty="0" smtClean="0">
                <a:latin typeface="Palatino Linotype" panose="02040502050505030304" pitchFamily="18" charset="0"/>
              </a:rPr>
              <a:t>Africa have </a:t>
            </a:r>
            <a:r>
              <a:rPr lang="en-US" sz="2000" dirty="0">
                <a:latin typeface="Palatino Linotype" panose="02040502050505030304" pitchFamily="18" charset="0"/>
              </a:rPr>
              <a:t>not been supported to the extent they should be. </a:t>
            </a:r>
            <a:endParaRPr lang="en-US" sz="2000" dirty="0" smtClean="0">
              <a:latin typeface="Palatino Linotype" panose="02040502050505030304" pitchFamily="18" charset="0"/>
            </a:endParaRPr>
          </a:p>
          <a:p>
            <a:pPr marL="425053" indent="-342900" algn="just">
              <a:buFont typeface="Wingdings" panose="05000000000000000000" pitchFamily="2" charset="2"/>
              <a:buChar char="Ø"/>
            </a:pPr>
            <a:endParaRPr lang="en-US" sz="2000" dirty="0">
              <a:latin typeface="Palatino Linotype" panose="02040502050505030304" pitchFamily="18" charset="0"/>
            </a:endParaRPr>
          </a:p>
          <a:p>
            <a:pPr marL="425053" indent="-342900" algn="just">
              <a:buFont typeface="Wingdings" panose="05000000000000000000" pitchFamily="2" charset="2"/>
              <a:buChar char="Ø"/>
            </a:pPr>
            <a:r>
              <a:rPr lang="en-US" sz="2000" dirty="0" smtClean="0">
                <a:latin typeface="Palatino Linotype" panose="02040502050505030304" pitchFamily="18" charset="0"/>
              </a:rPr>
              <a:t>According </a:t>
            </a:r>
            <a:r>
              <a:rPr lang="en-US" sz="2000" dirty="0">
                <a:latin typeface="Palatino Linotype" panose="02040502050505030304" pitchFamily="18" charset="0"/>
              </a:rPr>
              <a:t>to him the past decades has been </a:t>
            </a:r>
            <a:r>
              <a:rPr lang="en-US" sz="2000" dirty="0" err="1">
                <a:latin typeface="Palatino Linotype" panose="02040502050505030304" pitchFamily="18" charset="0"/>
              </a:rPr>
              <a:t>characterised</a:t>
            </a:r>
            <a:r>
              <a:rPr lang="en-US" sz="2000" dirty="0">
                <a:latin typeface="Palatino Linotype" panose="02040502050505030304" pitchFamily="18" charset="0"/>
              </a:rPr>
              <a:t> by a large tech companies that have exacerbated social wide income debts, established monopolies that can and overpower the national government. </a:t>
            </a:r>
          </a:p>
        </p:txBody>
      </p:sp>
      <p:sp>
        <p:nvSpPr>
          <p:cNvPr id="3" name="Title 2"/>
          <p:cNvSpPr>
            <a:spLocks noGrp="1"/>
          </p:cNvSpPr>
          <p:nvPr>
            <p:ph type="title"/>
          </p:nvPr>
        </p:nvSpPr>
        <p:spPr/>
        <p:txBody>
          <a:bodyPr>
            <a:normAutofit/>
          </a:bodyPr>
          <a:lstStyle/>
          <a:p>
            <a:r>
              <a:rPr lang="en-US" sz="2400" dirty="0">
                <a:solidFill>
                  <a:srgbClr val="996600"/>
                </a:solidFill>
                <a:latin typeface="Palatino Linotype" panose="02040502050505030304" pitchFamily="18" charset="0"/>
              </a:rPr>
              <a:t>Competition Enforcement in Sectors t</a:t>
            </a:r>
            <a:r>
              <a:rPr lang="en-US" sz="2400" dirty="0" smtClean="0">
                <a:solidFill>
                  <a:srgbClr val="996600"/>
                </a:solidFill>
                <a:latin typeface="Palatino Linotype" panose="02040502050505030304" pitchFamily="18" charset="0"/>
              </a:rPr>
              <a:t>hat are </a:t>
            </a:r>
            <a:r>
              <a:rPr lang="en-US" sz="2400" dirty="0">
                <a:solidFill>
                  <a:srgbClr val="996600"/>
                </a:solidFill>
                <a:latin typeface="Palatino Linotype" panose="02040502050505030304" pitchFamily="18" charset="0"/>
              </a:rPr>
              <a:t>Critical for Economic Recovery </a:t>
            </a: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6</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1823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17638"/>
            <a:ext cx="8229600" cy="4705352"/>
          </a:xfrm>
        </p:spPr>
        <p:txBody>
          <a:bodyPr/>
          <a:lstStyle/>
          <a:p>
            <a:pPr marL="82153" indent="0" algn="just">
              <a:buNone/>
            </a:pPr>
            <a:r>
              <a:rPr lang="en-ZA" sz="2000" b="1" dirty="0">
                <a:latin typeface="Palatino Linotype" panose="02040502050505030304" pitchFamily="18" charset="0"/>
                <a:ea typeface="Times New Roman" panose="02020603050405020304" pitchFamily="18" charset="0"/>
                <a:cs typeface="Arial" panose="020B0604020202020204" pitchFamily="34" charset="0"/>
              </a:rPr>
              <a:t>Retired Judge President Dennis Davis </a:t>
            </a:r>
            <a:endParaRPr lang="en-ZA" sz="2000" b="1" dirty="0" smtClean="0">
              <a:latin typeface="Palatino Linotype" panose="02040502050505030304" pitchFamily="18" charset="0"/>
              <a:ea typeface="Times New Roman" panose="02020603050405020304" pitchFamily="18" charset="0"/>
              <a:cs typeface="Arial" panose="020B0604020202020204" pitchFamily="34" charset="0"/>
            </a:endParaRPr>
          </a:p>
          <a:p>
            <a:pPr marL="82153" indent="0" algn="just">
              <a:buNone/>
            </a:pPr>
            <a:endParaRPr lang="en-ZA" sz="2000" b="1" dirty="0">
              <a:latin typeface="Palatino Linotype" panose="02040502050505030304" pitchFamily="18" charset="0"/>
              <a:cs typeface="Arial" panose="020B0604020202020204" pitchFamily="34" charset="0"/>
            </a:endParaRPr>
          </a:p>
          <a:p>
            <a:pPr marL="425053" indent="-342900" algn="just">
              <a:buFont typeface="Wingdings" panose="05000000000000000000" pitchFamily="2" charset="2"/>
              <a:buChar char="Ø"/>
            </a:pPr>
            <a:r>
              <a:rPr lang="en-US" sz="2000" dirty="0" smtClean="0">
                <a:latin typeface="Palatino Linotype" panose="02040502050505030304" pitchFamily="18" charset="0"/>
                <a:ea typeface="Times New Roman" panose="02020603050405020304" pitchFamily="18" charset="0"/>
                <a:cs typeface="Arial" panose="020B0604020202020204" pitchFamily="34" charset="0"/>
              </a:rPr>
              <a:t>He noted </a:t>
            </a:r>
            <a:r>
              <a:rPr lang="en-US" sz="2000" dirty="0">
                <a:latin typeface="Palatino Linotype" panose="02040502050505030304" pitchFamily="18" charset="0"/>
                <a:ea typeface="Times New Roman" panose="02020603050405020304" pitchFamily="18" charset="0"/>
                <a:cs typeface="Arial" panose="020B0604020202020204" pitchFamily="34" charset="0"/>
              </a:rPr>
              <a:t>that there are contradictory implications as result of economy moving into this new era of technology.</a:t>
            </a:r>
            <a:endParaRPr lang="en-US" sz="2000" dirty="0" smtClean="0">
              <a:latin typeface="Palatino Linotype" panose="02040502050505030304" pitchFamily="18" charset="0"/>
            </a:endParaRPr>
          </a:p>
          <a:p>
            <a:pPr marL="425053" indent="-342900" algn="just">
              <a:buFont typeface="Wingdings" panose="05000000000000000000" pitchFamily="2" charset="2"/>
              <a:buChar char="Ø"/>
            </a:pPr>
            <a:endParaRPr lang="en-ZA" sz="2000" dirty="0" smtClean="0">
              <a:latin typeface="Palatino Linotype" panose="02040502050505030304" pitchFamily="18" charset="0"/>
              <a:ea typeface="Times New Roman" panose="02020603050405020304" pitchFamily="18" charset="0"/>
              <a:cs typeface="Arial" panose="020B0604020202020204" pitchFamily="34" charset="0"/>
            </a:endParaRPr>
          </a:p>
          <a:p>
            <a:pPr marL="425053" indent="-342900" algn="just">
              <a:buFont typeface="Wingdings" panose="05000000000000000000" pitchFamily="2" charset="2"/>
              <a:buChar char="Ø"/>
            </a:pPr>
            <a:endParaRPr lang="en-ZA" sz="2000" dirty="0">
              <a:latin typeface="Palatino Linotype" panose="02040502050505030304" pitchFamily="18" charset="0"/>
              <a:ea typeface="Times New Roman" panose="02020603050405020304" pitchFamily="18" charset="0"/>
              <a:cs typeface="Arial" panose="020B0604020202020204" pitchFamily="34" charset="0"/>
            </a:endParaRPr>
          </a:p>
          <a:p>
            <a:pPr marL="425053" indent="-342900" algn="just">
              <a:buFont typeface="Wingdings" panose="05000000000000000000" pitchFamily="2" charset="2"/>
              <a:buChar char="Ø"/>
            </a:pPr>
            <a:r>
              <a:rPr lang="en-ZA" sz="2000" dirty="0" smtClean="0">
                <a:latin typeface="Palatino Linotype" panose="02040502050505030304" pitchFamily="18" charset="0"/>
                <a:ea typeface="Times New Roman" panose="02020603050405020304" pitchFamily="18" charset="0"/>
                <a:cs typeface="Arial" panose="020B0604020202020204" pitchFamily="34" charset="0"/>
              </a:rPr>
              <a:t>The </a:t>
            </a:r>
            <a:r>
              <a:rPr lang="en-ZA" sz="2000" dirty="0">
                <a:latin typeface="Palatino Linotype" panose="02040502050505030304" pitchFamily="18" charset="0"/>
                <a:ea typeface="Times New Roman" panose="02020603050405020304" pitchFamily="18" charset="0"/>
                <a:cs typeface="Arial" panose="020B0604020202020204" pitchFamily="34" charset="0"/>
              </a:rPr>
              <a:t>rapid rate of technological change and innovation provides steps for markets description to new entry of new products to the benefits of consumers but at the same time it is proved to be a rich soil for conglomerate concentration to be generated </a:t>
            </a:r>
            <a:endParaRPr lang="en-US" sz="2000" dirty="0">
              <a:latin typeface="Palatino Linotype" panose="02040502050505030304" pitchFamily="18" charset="0"/>
            </a:endParaRPr>
          </a:p>
        </p:txBody>
      </p:sp>
      <p:sp>
        <p:nvSpPr>
          <p:cNvPr id="3" name="Title 2"/>
          <p:cNvSpPr>
            <a:spLocks noGrp="1"/>
          </p:cNvSpPr>
          <p:nvPr>
            <p:ph type="title"/>
          </p:nvPr>
        </p:nvSpPr>
        <p:spPr/>
        <p:txBody>
          <a:bodyPr>
            <a:normAutofit/>
          </a:bodyPr>
          <a:lstStyle/>
          <a:p>
            <a:r>
              <a:rPr lang="en-US" sz="2400" dirty="0">
                <a:solidFill>
                  <a:srgbClr val="996600"/>
                </a:solidFill>
                <a:latin typeface="Palatino Linotype" panose="02040502050505030304" pitchFamily="18" charset="0"/>
              </a:rPr>
              <a:t>Competition Enforcement in Sectors t</a:t>
            </a:r>
            <a:r>
              <a:rPr lang="en-US" sz="2400" dirty="0" smtClean="0">
                <a:solidFill>
                  <a:srgbClr val="996600"/>
                </a:solidFill>
                <a:latin typeface="Palatino Linotype" panose="02040502050505030304" pitchFamily="18" charset="0"/>
              </a:rPr>
              <a:t>hat are </a:t>
            </a:r>
            <a:r>
              <a:rPr lang="en-US" sz="2400" dirty="0">
                <a:solidFill>
                  <a:srgbClr val="996600"/>
                </a:solidFill>
                <a:latin typeface="Palatino Linotype" panose="02040502050505030304" pitchFamily="18" charset="0"/>
              </a:rPr>
              <a:t>Critical for Economic Recovery </a:t>
            </a:r>
            <a:r>
              <a:rPr lang="en-US" sz="2400" dirty="0" err="1" smtClean="0">
                <a:solidFill>
                  <a:srgbClr val="996600"/>
                </a:solidFill>
                <a:latin typeface="Palatino Linotype" panose="02040502050505030304" pitchFamily="18" charset="0"/>
              </a:rPr>
              <a:t>Cont</a:t>
            </a:r>
            <a:r>
              <a:rPr lang="en-US" sz="2400" dirty="0" smtClean="0">
                <a:solidFill>
                  <a:srgbClr val="996600"/>
                </a:solidFill>
                <a:latin typeface="Palatino Linotype" panose="02040502050505030304" pitchFamily="18" charset="0"/>
              </a:rPr>
              <a:t>…</a:t>
            </a:r>
            <a:endParaRPr lang="en-US" sz="2400" dirty="0">
              <a:solidFill>
                <a:srgbClr val="996600"/>
              </a:solidFill>
              <a:latin typeface="Palatino Linotype" panose="02040502050505030304" pitchFamily="18" charset="0"/>
            </a:endParaRP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7</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2699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903790"/>
          </a:xfrm>
        </p:spPr>
        <p:txBody>
          <a:bodyPr/>
          <a:lstStyle/>
          <a:p>
            <a:pPr marL="201612" indent="0" algn="just">
              <a:lnSpc>
                <a:spcPct val="115000"/>
              </a:lnSpc>
              <a:spcAft>
                <a:spcPts val="0"/>
              </a:spcAft>
              <a:buNone/>
            </a:pP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Ms. </a:t>
            </a:r>
            <a:r>
              <a:rPr lang="en-ZA" sz="2000" b="1" dirty="0" err="1" smtClean="0">
                <a:latin typeface="Palatino Linotype" panose="02040502050505030304" pitchFamily="18" charset="0"/>
                <a:ea typeface="Times New Roman" panose="02020603050405020304" pitchFamily="18" charset="0"/>
                <a:cs typeface="Arial" panose="020B0604020202020204" pitchFamily="34" charset="0"/>
              </a:rPr>
              <a:t>Kanisa</a:t>
            </a: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 </a:t>
            </a:r>
            <a:r>
              <a:rPr lang="en-ZA" sz="2000" b="1" dirty="0" err="1">
                <a:latin typeface="Palatino Linotype" panose="02040502050505030304" pitchFamily="18" charset="0"/>
                <a:ea typeface="Times New Roman" panose="02020603050405020304" pitchFamily="18" charset="0"/>
                <a:cs typeface="Arial" panose="020B0604020202020204" pitchFamily="34" charset="0"/>
              </a:rPr>
              <a:t>Qobo</a:t>
            </a:r>
            <a:endParaRPr lang="en-US" sz="2000" dirty="0">
              <a:latin typeface="Calibri" panose="020F0502020204030204" pitchFamily="34" charset="0"/>
              <a:ea typeface="Times New Roman" panose="02020603050405020304" pitchFamily="18" charset="0"/>
              <a:cs typeface="Times New Roman" panose="02020603050405020304" pitchFamily="18" charset="0"/>
            </a:endParaRPr>
          </a:p>
          <a:p>
            <a:pPr marL="0" lvl="0" indent="0" algn="just">
              <a:lnSpc>
                <a:spcPct val="115000"/>
              </a:lnSpc>
              <a:spcAft>
                <a:spcPts val="0"/>
              </a:spcAft>
              <a:buNone/>
            </a:pP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Agriculture  </a:t>
            </a:r>
            <a:endParaRPr lang="en-ZA" sz="2000" dirty="0">
              <a:latin typeface="Palatino Linotype" panose="02040502050505030304" pitchFamily="18" charset="0"/>
              <a:ea typeface="Times New Roman" panose="02020603050405020304" pitchFamily="18" charset="0"/>
              <a:cs typeface="Arial" panose="020B0604020202020204" pitchFamily="34" charset="0"/>
            </a:endParaRPr>
          </a:p>
          <a:p>
            <a:pPr marL="425053" indent="-342900" algn="just">
              <a:buFont typeface="Wingdings" panose="05000000000000000000" pitchFamily="2" charset="2"/>
              <a:buChar char="Ø"/>
            </a:pPr>
            <a:r>
              <a:rPr lang="en-US" sz="2000" dirty="0">
                <a:latin typeface="Palatino Linotype" panose="02040502050505030304" pitchFamily="18" charset="0"/>
                <a:ea typeface="Times New Roman" panose="02020603050405020304" pitchFamily="18" charset="0"/>
                <a:cs typeface="Arial" panose="020B0604020202020204" pitchFamily="34" charset="0"/>
              </a:rPr>
              <a:t>Agriculture has been on the </a:t>
            </a:r>
            <a:r>
              <a:rPr lang="en-US" sz="2000" dirty="0" smtClean="0">
                <a:latin typeface="Palatino Linotype" panose="02040502050505030304" pitchFamily="18" charset="0"/>
                <a:ea typeface="Times New Roman" panose="02020603050405020304" pitchFamily="18" charset="0"/>
                <a:cs typeface="Arial" panose="020B0604020202020204" pitchFamily="34" charset="0"/>
              </a:rPr>
              <a:t>center </a:t>
            </a:r>
            <a:r>
              <a:rPr lang="en-US" sz="2000" dirty="0">
                <a:latin typeface="Palatino Linotype" panose="02040502050505030304" pitchFamily="18" charset="0"/>
                <a:ea typeface="Times New Roman" panose="02020603050405020304" pitchFamily="18" charset="0"/>
                <a:cs typeface="Arial" panose="020B0604020202020204" pitchFamily="34" charset="0"/>
              </a:rPr>
              <a:t>stage during pandemic period, this range from issues of food prices and food security which translated to many complaints that they have received from the public. </a:t>
            </a:r>
            <a:endParaRPr lang="en-US" sz="2000" dirty="0" smtClean="0">
              <a:latin typeface="Palatino Linotype" panose="02040502050505030304" pitchFamily="18" charset="0"/>
              <a:ea typeface="Times New Roman" panose="02020603050405020304" pitchFamily="18" charset="0"/>
              <a:cs typeface="Arial" panose="020B0604020202020204" pitchFamily="34" charset="0"/>
            </a:endParaRPr>
          </a:p>
          <a:p>
            <a:pPr marL="425053" indent="-342900" algn="just">
              <a:buFont typeface="Wingdings" panose="05000000000000000000" pitchFamily="2" charset="2"/>
              <a:buChar char="Ø"/>
            </a:pPr>
            <a:endParaRPr lang="en-US" sz="2000" dirty="0">
              <a:latin typeface="Palatino Linotype" panose="02040502050505030304" pitchFamily="18" charset="0"/>
            </a:endParaRPr>
          </a:p>
          <a:p>
            <a:pPr marL="425053" indent="-342900" algn="just">
              <a:buFont typeface="Wingdings" panose="05000000000000000000" pitchFamily="2" charset="2"/>
              <a:buChar char="Ø"/>
            </a:pPr>
            <a:r>
              <a:rPr lang="en-US" sz="2000" dirty="0" smtClean="0">
                <a:latin typeface="Palatino Linotype" panose="02040502050505030304" pitchFamily="18" charset="0"/>
              </a:rPr>
              <a:t>The </a:t>
            </a:r>
            <a:r>
              <a:rPr lang="en-US" sz="2000" dirty="0">
                <a:latin typeface="Palatino Linotype" panose="02040502050505030304" pitchFamily="18" charset="0"/>
              </a:rPr>
              <a:t>bulk of their </a:t>
            </a:r>
            <a:r>
              <a:rPr lang="en-US" sz="2000" dirty="0" smtClean="0">
                <a:latin typeface="Palatino Linotype" panose="02040502050505030304" pitchFamily="18" charset="0"/>
              </a:rPr>
              <a:t>complaints </a:t>
            </a:r>
            <a:r>
              <a:rPr lang="en-US" sz="2000" dirty="0">
                <a:latin typeface="Palatino Linotype" panose="02040502050505030304" pitchFamily="18" charset="0"/>
              </a:rPr>
              <a:t>(about 50%) were in relation to agro-related food products e.g. bread, rice, maize, fruits and vegetables, garlic and ginger. </a:t>
            </a:r>
            <a:endParaRPr lang="en-US" sz="2000" dirty="0" smtClean="0">
              <a:latin typeface="Palatino Linotype" panose="02040502050505030304" pitchFamily="18" charset="0"/>
            </a:endParaRPr>
          </a:p>
          <a:p>
            <a:pPr marL="425053" indent="-342900" algn="just">
              <a:buFont typeface="Wingdings" panose="05000000000000000000" pitchFamily="2" charset="2"/>
              <a:buChar char="Ø"/>
            </a:pPr>
            <a:endParaRPr lang="en-US" sz="2000" dirty="0" smtClean="0">
              <a:latin typeface="Palatino Linotype" panose="02040502050505030304" pitchFamily="18" charset="0"/>
            </a:endParaRPr>
          </a:p>
          <a:p>
            <a:pPr marL="425053" indent="-342900" algn="just">
              <a:buFont typeface="Wingdings" panose="05000000000000000000" pitchFamily="2" charset="2"/>
              <a:buChar char="Ø"/>
            </a:pPr>
            <a:r>
              <a:rPr lang="en-US" sz="2000" dirty="0" smtClean="0">
                <a:latin typeface="Palatino Linotype" panose="02040502050505030304" pitchFamily="18" charset="0"/>
              </a:rPr>
              <a:t>In </a:t>
            </a:r>
            <a:r>
              <a:rPr lang="en-US" sz="2000" dirty="0">
                <a:latin typeface="Palatino Linotype" panose="02040502050505030304" pitchFamily="18" charset="0"/>
              </a:rPr>
              <a:t>probing these price hikes that came through during pandemic, they found instances of price gouging which resulted into a successful prosecution of offenders. </a:t>
            </a:r>
          </a:p>
        </p:txBody>
      </p:sp>
      <p:sp>
        <p:nvSpPr>
          <p:cNvPr id="3" name="Title 2"/>
          <p:cNvSpPr>
            <a:spLocks noGrp="1"/>
          </p:cNvSpPr>
          <p:nvPr>
            <p:ph type="title"/>
          </p:nvPr>
        </p:nvSpPr>
        <p:spPr/>
        <p:txBody>
          <a:bodyPr>
            <a:normAutofit/>
          </a:bodyPr>
          <a:lstStyle/>
          <a:p>
            <a:r>
              <a:rPr lang="en-US" sz="2400" dirty="0">
                <a:solidFill>
                  <a:srgbClr val="996600"/>
                </a:solidFill>
                <a:latin typeface="Palatino Linotype" panose="02040502050505030304" pitchFamily="18" charset="0"/>
              </a:rPr>
              <a:t>Competition Enforcement in Sectors t</a:t>
            </a:r>
            <a:r>
              <a:rPr lang="en-US" sz="2400" dirty="0" smtClean="0">
                <a:solidFill>
                  <a:srgbClr val="996600"/>
                </a:solidFill>
                <a:latin typeface="Palatino Linotype" panose="02040502050505030304" pitchFamily="18" charset="0"/>
              </a:rPr>
              <a:t>hat are </a:t>
            </a:r>
            <a:r>
              <a:rPr lang="en-US" sz="2400" dirty="0">
                <a:solidFill>
                  <a:srgbClr val="996600"/>
                </a:solidFill>
                <a:latin typeface="Palatino Linotype" panose="02040502050505030304" pitchFamily="18" charset="0"/>
              </a:rPr>
              <a:t>Critical for Economic Recovery </a:t>
            </a:r>
            <a:r>
              <a:rPr lang="en-US" sz="2400" dirty="0" err="1" smtClean="0">
                <a:solidFill>
                  <a:srgbClr val="996600"/>
                </a:solidFill>
                <a:latin typeface="Palatino Linotype" panose="02040502050505030304" pitchFamily="18" charset="0"/>
              </a:rPr>
              <a:t>Cont</a:t>
            </a:r>
            <a:r>
              <a:rPr lang="en-US" sz="2400" dirty="0" smtClean="0">
                <a:solidFill>
                  <a:srgbClr val="996600"/>
                </a:solidFill>
                <a:latin typeface="Palatino Linotype" panose="02040502050505030304" pitchFamily="18" charset="0"/>
              </a:rPr>
              <a:t>…</a:t>
            </a:r>
            <a:endParaRPr lang="en-US" sz="2400" dirty="0">
              <a:solidFill>
                <a:srgbClr val="996600"/>
              </a:solidFill>
              <a:latin typeface="Palatino Linotype" panose="02040502050505030304" pitchFamily="18" charset="0"/>
            </a:endParaRP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8</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20841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903790"/>
          </a:xfrm>
        </p:spPr>
        <p:txBody>
          <a:bodyPr/>
          <a:lstStyle/>
          <a:p>
            <a:pPr marL="201612" indent="0" algn="just">
              <a:lnSpc>
                <a:spcPct val="115000"/>
              </a:lnSpc>
              <a:spcAft>
                <a:spcPts val="0"/>
              </a:spcAft>
              <a:buNone/>
            </a:pP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Ms. </a:t>
            </a:r>
            <a:r>
              <a:rPr lang="en-ZA" sz="2000" b="1" dirty="0" err="1" smtClean="0">
                <a:latin typeface="Palatino Linotype" panose="02040502050505030304" pitchFamily="18" charset="0"/>
                <a:ea typeface="Times New Roman" panose="02020603050405020304" pitchFamily="18" charset="0"/>
                <a:cs typeface="Arial" panose="020B0604020202020204" pitchFamily="34" charset="0"/>
              </a:rPr>
              <a:t>Kanisa</a:t>
            </a: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 </a:t>
            </a:r>
            <a:r>
              <a:rPr lang="en-ZA" sz="2000" b="1" dirty="0" err="1" smtClean="0">
                <a:latin typeface="Palatino Linotype" panose="02040502050505030304" pitchFamily="18" charset="0"/>
                <a:ea typeface="Times New Roman" panose="02020603050405020304" pitchFamily="18" charset="0"/>
                <a:cs typeface="Arial" panose="020B0604020202020204" pitchFamily="34" charset="0"/>
              </a:rPr>
              <a:t>Qobo</a:t>
            </a:r>
            <a:endParaRPr lang="en-US" sz="2000" dirty="0" smtClean="0">
              <a:latin typeface="Calibri" panose="020F0502020204030204" pitchFamily="34" charset="0"/>
              <a:ea typeface="Times New Roman" panose="02020603050405020304" pitchFamily="18" charset="0"/>
              <a:cs typeface="Times New Roman" panose="02020603050405020304" pitchFamily="18" charset="0"/>
            </a:endParaRPr>
          </a:p>
          <a:p>
            <a:pPr marL="201612" indent="0" algn="just">
              <a:lnSpc>
                <a:spcPct val="115000"/>
              </a:lnSpc>
              <a:spcAft>
                <a:spcPts val="0"/>
              </a:spcAft>
              <a:buNone/>
            </a:pP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Digital </a:t>
            </a:r>
            <a:r>
              <a:rPr lang="en-ZA" sz="2000" b="1" dirty="0">
                <a:latin typeface="Palatino Linotype" panose="02040502050505030304" pitchFamily="18" charset="0"/>
                <a:ea typeface="Times New Roman" panose="02020603050405020304" pitchFamily="18" charset="0"/>
                <a:cs typeface="Arial" panose="020B0604020202020204" pitchFamily="34" charset="0"/>
              </a:rPr>
              <a:t>Market </a:t>
            </a:r>
            <a:endParaRPr lang="en-US" sz="2000" dirty="0">
              <a:latin typeface="Calibri" panose="020F0502020204030204" pitchFamily="34" charset="0"/>
              <a:ea typeface="Times New Roman" panose="02020603050405020304" pitchFamily="18" charset="0"/>
              <a:cs typeface="Times New Roman" panose="02020603050405020304" pitchFamily="18" charset="0"/>
            </a:endParaRPr>
          </a:p>
          <a:p>
            <a:pPr marL="0" lvl="0" indent="0" algn="just">
              <a:lnSpc>
                <a:spcPct val="115000"/>
              </a:lnSpc>
              <a:spcAft>
                <a:spcPts val="0"/>
              </a:spcAft>
              <a:buNone/>
            </a:pPr>
            <a:r>
              <a:rPr lang="en-ZA" sz="2000" b="1" dirty="0" smtClean="0">
                <a:latin typeface="Palatino Linotype" panose="02040502050505030304" pitchFamily="18" charset="0"/>
                <a:ea typeface="Times New Roman" panose="02020603050405020304" pitchFamily="18" charset="0"/>
                <a:cs typeface="Arial" panose="020B0604020202020204" pitchFamily="34" charset="0"/>
              </a:rPr>
              <a:t>  </a:t>
            </a:r>
            <a:endParaRPr lang="en-ZA" sz="2000" dirty="0">
              <a:latin typeface="Palatino Linotype" panose="02040502050505030304" pitchFamily="18" charset="0"/>
              <a:ea typeface="Times New Roman" panose="02020603050405020304" pitchFamily="18" charset="0"/>
              <a:cs typeface="Arial" panose="020B0604020202020204" pitchFamily="34" charset="0"/>
            </a:endParaRPr>
          </a:p>
          <a:p>
            <a:pPr marL="425053" indent="-342900" algn="just">
              <a:buFont typeface="Wingdings" panose="05000000000000000000" pitchFamily="2" charset="2"/>
              <a:buChar char="Ø"/>
            </a:pPr>
            <a:r>
              <a:rPr lang="en-US" sz="2000" dirty="0" smtClean="0">
                <a:latin typeface="Palatino Linotype" panose="02040502050505030304" pitchFamily="18" charset="0"/>
              </a:rPr>
              <a:t>They </a:t>
            </a:r>
            <a:r>
              <a:rPr lang="en-US" sz="2000" dirty="0">
                <a:latin typeface="Palatino Linotype" panose="02040502050505030304" pitchFamily="18" charset="0"/>
              </a:rPr>
              <a:t>have been receiving several complaints particularly on online shopping and delivery services. </a:t>
            </a:r>
            <a:endParaRPr lang="en-US" sz="2000" dirty="0" smtClean="0">
              <a:latin typeface="Palatino Linotype" panose="02040502050505030304" pitchFamily="18" charset="0"/>
            </a:endParaRPr>
          </a:p>
          <a:p>
            <a:pPr marL="425053" indent="-342900" algn="just">
              <a:buFont typeface="Wingdings" panose="05000000000000000000" pitchFamily="2" charset="2"/>
              <a:buChar char="Ø"/>
            </a:pPr>
            <a:endParaRPr lang="en-US" sz="2000" dirty="0">
              <a:latin typeface="Palatino Linotype" panose="02040502050505030304" pitchFamily="18" charset="0"/>
            </a:endParaRPr>
          </a:p>
          <a:p>
            <a:pPr marL="425053" indent="-342900" algn="just">
              <a:buFont typeface="Wingdings" panose="05000000000000000000" pitchFamily="2" charset="2"/>
              <a:buChar char="Ø"/>
            </a:pPr>
            <a:r>
              <a:rPr lang="en-US" sz="2000" dirty="0" smtClean="0">
                <a:latin typeface="Palatino Linotype" panose="02040502050505030304" pitchFamily="18" charset="0"/>
              </a:rPr>
              <a:t>There </a:t>
            </a:r>
            <a:r>
              <a:rPr lang="en-US" sz="2000" dirty="0">
                <a:latin typeface="Palatino Linotype" panose="02040502050505030304" pitchFamily="18" charset="0"/>
              </a:rPr>
              <a:t>are elements of business to consumers in regards to how the platform is designed, there is also element of business to business from what happens on these platforms look at the market features of these platforms in regards to competition, and in terms of what may exclude business users particularly SMEs and also touches on the dominance of the market and power of these large firms. </a:t>
            </a:r>
          </a:p>
        </p:txBody>
      </p:sp>
      <p:sp>
        <p:nvSpPr>
          <p:cNvPr id="3" name="Title 2"/>
          <p:cNvSpPr>
            <a:spLocks noGrp="1"/>
          </p:cNvSpPr>
          <p:nvPr>
            <p:ph type="title"/>
          </p:nvPr>
        </p:nvSpPr>
        <p:spPr/>
        <p:txBody>
          <a:bodyPr>
            <a:normAutofit/>
          </a:bodyPr>
          <a:lstStyle/>
          <a:p>
            <a:r>
              <a:rPr lang="en-US" sz="2400" dirty="0">
                <a:solidFill>
                  <a:srgbClr val="996600"/>
                </a:solidFill>
                <a:latin typeface="Palatino Linotype" panose="02040502050505030304" pitchFamily="18" charset="0"/>
              </a:rPr>
              <a:t>Competition Enforcement in Sectors t</a:t>
            </a:r>
            <a:r>
              <a:rPr lang="en-US" sz="2400" dirty="0" smtClean="0">
                <a:solidFill>
                  <a:srgbClr val="996600"/>
                </a:solidFill>
                <a:latin typeface="Palatino Linotype" panose="02040502050505030304" pitchFamily="18" charset="0"/>
              </a:rPr>
              <a:t>hat are </a:t>
            </a:r>
            <a:r>
              <a:rPr lang="en-US" sz="2400" dirty="0">
                <a:solidFill>
                  <a:srgbClr val="996600"/>
                </a:solidFill>
                <a:latin typeface="Palatino Linotype" panose="02040502050505030304" pitchFamily="18" charset="0"/>
              </a:rPr>
              <a:t>Critical for Economic Recovery </a:t>
            </a:r>
            <a:r>
              <a:rPr lang="en-US" sz="2400" dirty="0" err="1" smtClean="0">
                <a:solidFill>
                  <a:srgbClr val="996600"/>
                </a:solidFill>
                <a:latin typeface="Palatino Linotype" panose="02040502050505030304" pitchFamily="18" charset="0"/>
              </a:rPr>
              <a:t>Cont</a:t>
            </a:r>
            <a:r>
              <a:rPr lang="en-US" sz="2400" dirty="0" smtClean="0">
                <a:solidFill>
                  <a:srgbClr val="996600"/>
                </a:solidFill>
                <a:latin typeface="Palatino Linotype" panose="02040502050505030304" pitchFamily="18" charset="0"/>
              </a:rPr>
              <a:t>…</a:t>
            </a:r>
            <a:endParaRPr lang="en-US" sz="2400" dirty="0">
              <a:solidFill>
                <a:srgbClr val="996600"/>
              </a:solidFill>
              <a:latin typeface="Palatino Linotype" panose="02040502050505030304" pitchFamily="18" charset="0"/>
            </a:endParaRP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9</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10962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2.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3.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4.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emplate>Concourse</Template>
  <TotalTime>16113</TotalTime>
  <Words>1322</Words>
  <Application>Microsoft Office PowerPoint</Application>
  <PresentationFormat>On-screen Show (4:3)</PresentationFormat>
  <Paragraphs>162</Paragraphs>
  <Slides>16</Slides>
  <Notes>3</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16</vt:i4>
      </vt:variant>
    </vt:vector>
  </HeadingPairs>
  <TitlesOfParts>
    <vt:vector size="27" baseType="lpstr">
      <vt:lpstr>Arial</vt:lpstr>
      <vt:lpstr>Calibri</vt:lpstr>
      <vt:lpstr>Lucida Sans Unicode</vt:lpstr>
      <vt:lpstr>Palatino Linotype</vt:lpstr>
      <vt:lpstr>Times New Roman</vt:lpstr>
      <vt:lpstr>Verdana</vt:lpstr>
      <vt:lpstr>Wingdings</vt:lpstr>
      <vt:lpstr>Wingdings 2</vt:lpstr>
      <vt:lpstr>Wingdings 3</vt:lpstr>
      <vt:lpstr>Concourse</vt:lpstr>
      <vt:lpstr>Custom Design</vt:lpstr>
      <vt:lpstr>PowerPoint Presentation</vt:lpstr>
      <vt:lpstr>Outline of Presentation</vt:lpstr>
      <vt:lpstr>Competition in the Post-Pandemic Digital Era. </vt:lpstr>
      <vt:lpstr>Competition in the Post-Pandemic Digital Cont…</vt:lpstr>
      <vt:lpstr>Competition in the Post-Pandemic Digital Cont…</vt:lpstr>
      <vt:lpstr>Competition Enforcement in Sectors that are Critical for Economic Recovery </vt:lpstr>
      <vt:lpstr>Competition Enforcement in Sectors that are Critical for Economic Recovery Cont…</vt:lpstr>
      <vt:lpstr>Competition Enforcement in Sectors that are Critical for Economic Recovery Cont…</vt:lpstr>
      <vt:lpstr>Competition Enforcement in Sectors that are Critical for Economic Recovery Cont…</vt:lpstr>
      <vt:lpstr>Competition Enforcement in Sectors that are Critical for Economic Recovery Cont…</vt:lpstr>
      <vt:lpstr>Competition Enforcement in Sectors that are Critical for Economic Recovery Cont…</vt:lpstr>
      <vt:lpstr>Competition Enforcement in Sectors that are Critical for Economic Recovery Cont…</vt:lpstr>
      <vt:lpstr>Takeaways and way forward</vt:lpstr>
      <vt:lpstr>Takeaways and way forward cont…</vt:lpstr>
      <vt:lpstr>  END THANK YOU!</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ICN 2013: Regional Competition Networks</dc:title>
  <dc:creator>.user</dc:creator>
  <cp:lastModifiedBy>Mohammed B. Adan</cp:lastModifiedBy>
  <cp:revision>1072</cp:revision>
  <cp:lastPrinted>2018-11-01T13:48:25Z</cp:lastPrinted>
  <dcterms:created xsi:type="dcterms:W3CDTF">2013-04-16T04:53:56Z</dcterms:created>
  <dcterms:modified xsi:type="dcterms:W3CDTF">2022-05-27T12:44:21Z</dcterms:modified>
</cp:coreProperties>
</file>