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  <p:sldMasterId id="2147483684" r:id="rId2"/>
  </p:sldMasterIdLst>
  <p:notesMasterIdLst>
    <p:notesMasterId r:id="rId13"/>
  </p:notesMasterIdLst>
  <p:handoutMasterIdLst>
    <p:handoutMasterId r:id="rId14"/>
  </p:handoutMasterIdLst>
  <p:sldIdLst>
    <p:sldId id="306" r:id="rId3"/>
    <p:sldId id="294" r:id="rId4"/>
    <p:sldId id="319" r:id="rId5"/>
    <p:sldId id="315" r:id="rId6"/>
    <p:sldId id="292" r:id="rId7"/>
    <p:sldId id="301" r:id="rId8"/>
    <p:sldId id="320" r:id="rId9"/>
    <p:sldId id="329" r:id="rId10"/>
    <p:sldId id="330" r:id="rId11"/>
    <p:sldId id="309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deon Mokaya" initials="GM" lastIdx="10" clrIdx="0">
    <p:extLst>
      <p:ext uri="{19B8F6BF-5375-455C-9EA6-DF929625EA0E}">
        <p15:presenceInfo xmlns:p15="http://schemas.microsoft.com/office/powerpoint/2012/main" userId="S-1-5-21-1949738124-4026600897-3124739506-13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996633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>
      <p:cViewPr varScale="1">
        <p:scale>
          <a:sx n="66" d="100"/>
          <a:sy n="66" d="100"/>
        </p:scale>
        <p:origin x="143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2100AB-7670-4E62-8335-AE500FB90C0B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41434C-565B-4915-85A9-713738E41EF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6935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4C702C-16AF-4140-953C-B3F40A35195A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CB1C14-3B2E-4253-A8D1-1B6ABF0903A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191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9612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8308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567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6218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1234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74834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6754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448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99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BB94E0-9F67-434E-91F2-840361704428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0779E3-79A1-4447-9E7B-C09DCCE349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559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9C5F-8A84-4FED-B7D9-8B9AC10FFEA6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0D2E-AE7F-4464-A7E4-999DFBC54A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283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8A18A-5B7C-4365-A56C-A41564E24CFB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9AB2-3527-4C71-8444-9792085C0BB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554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ACE77-1E88-4789-85C2-0FFE0000591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28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5D8FE-D864-47D3-8BAF-7D528BE7AD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044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7265-DBDF-4D2A-9A81-D59053D2A79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465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9B5F-5F40-434D-84EF-37BEBE39B73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622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A6B8-8C95-42F6-870E-919469191A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8886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65EA-6FEF-4BD1-86BA-3C03BA822D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2876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ACFF2-07C4-4541-9EB3-5FBD498EDEE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45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5206-61E7-4A87-B0BE-A5FECD8FB5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417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C857-84D4-4213-B918-00A9AD38853B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D5C8E-E18F-4C23-BEE9-5F7703884F6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7769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45F6-1947-4870-9D4F-FD38360708C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9356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7315-FC6D-4189-A6FB-88E37D296F2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7148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84DB-60A8-40F4-9947-71706729A0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199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2FDDD-84F8-47DC-8070-718CF678D737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AE12-2A67-4DB0-BD17-10FDEF77AB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0870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243677-C016-4740-88F1-FC18DF8230FB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C24B-9B3E-47E1-887E-8D8C6A110F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8608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5DB9DC-4ECE-4F17-B5FA-601AD691B777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352-CF79-41E2-A7CF-72484449068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5614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88ADD-B7BE-469D-916E-5AFCB6A95E49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6C70-4F0B-4DC8-9142-2535DE782C3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4507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1108-CA48-4CB9-8AF3-950042F022B1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E9EE6-E5E1-455B-83E2-40715F82AE3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28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9EB466-8116-4408-B2B4-088B41FF3760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67E8-405C-4706-BFE5-F50D7AE15AE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915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C6F0CA-9FBA-4BA1-A17A-CA7ED129381F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461C-6921-4E5E-A6B5-20D569603E4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15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581A00-E496-4871-9AA6-749768E93F2F}" type="datetime1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pPr>
              <a:defRPr/>
            </a:pPr>
            <a:fld id="{BC003F52-748F-4D1C-B121-BFAD54F341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1" name="Picture 10" descr="X:\jobo\ISO Related Logo\ISO LOGO 2015.jpg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6116638"/>
            <a:ext cx="952500" cy="6572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65" r:id="rId2"/>
    <p:sldLayoutId id="2147483981" r:id="rId3"/>
    <p:sldLayoutId id="2147483982" r:id="rId4"/>
    <p:sldLayoutId id="2147483983" r:id="rId5"/>
    <p:sldLayoutId id="2147483984" r:id="rId6"/>
    <p:sldLayoutId id="2147483966" r:id="rId7"/>
    <p:sldLayoutId id="2147483985" r:id="rId8"/>
    <p:sldLayoutId id="2147483986" r:id="rId9"/>
    <p:sldLayoutId id="2147483967" r:id="rId10"/>
    <p:sldLayoutId id="214748396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B8507C-A66F-41A1-97F7-BA614CD03B6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220200" cy="5638800"/>
          </a:xfrm>
        </p:spPr>
        <p:txBody>
          <a:bodyPr/>
          <a:lstStyle/>
          <a:p>
            <a:pPr marL="603250" lvl="2" indent="0" algn="ctr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ZA" sz="2000" b="1" dirty="0">
                <a:latin typeface="Palatino Linotype" panose="02040502050505030304" pitchFamily="18" charset="0"/>
              </a:rPr>
              <a:t>FIFTEENTH ANNUAL COMPETITION LAW, ECONOMICS &amp; POLICY CONFERENCE</a:t>
            </a:r>
            <a:endParaRPr lang="en-US" sz="2000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r>
              <a:rPr lang="en-ZA" sz="2000" dirty="0">
                <a:latin typeface="Palatino Linotype" panose="02040502050505030304" pitchFamily="18" charset="0"/>
              </a:rPr>
              <a:t>20</a:t>
            </a:r>
            <a:r>
              <a:rPr lang="en-ZA" sz="2000" baseline="30000" dirty="0">
                <a:latin typeface="Palatino Linotype" panose="02040502050505030304" pitchFamily="18" charset="0"/>
              </a:rPr>
              <a:t>th</a:t>
            </a:r>
            <a:r>
              <a:rPr lang="en-ZA" sz="2000" dirty="0">
                <a:latin typeface="Palatino Linotype" panose="02040502050505030304" pitchFamily="18" charset="0"/>
              </a:rPr>
              <a:t> to 22</a:t>
            </a:r>
            <a:r>
              <a:rPr lang="en-ZA" sz="2000" baseline="30000" dirty="0">
                <a:latin typeface="Palatino Linotype" panose="02040502050505030304" pitchFamily="18" charset="0"/>
              </a:rPr>
              <a:t>nd</a:t>
            </a:r>
            <a:r>
              <a:rPr lang="en-ZA" sz="2000" dirty="0">
                <a:latin typeface="Palatino Linotype" panose="02040502050505030304" pitchFamily="18" charset="0"/>
              </a:rPr>
              <a:t> October, </a:t>
            </a:r>
            <a:r>
              <a:rPr lang="en-ZA" sz="2000" dirty="0" smtClean="0">
                <a:latin typeface="Palatino Linotype" panose="02040502050505030304" pitchFamily="18" charset="0"/>
              </a:rPr>
              <a:t>2021 </a:t>
            </a:r>
          </a:p>
          <a:p>
            <a:pPr marL="603250" lvl="2" indent="0" algn="ctr">
              <a:buNone/>
            </a:pPr>
            <a:r>
              <a:rPr lang="en-ZA" sz="2000" dirty="0" smtClean="0">
                <a:latin typeface="Palatino Linotype" panose="02040502050505030304" pitchFamily="18" charset="0"/>
              </a:rPr>
              <a:t>SOUTH AFRICA</a:t>
            </a:r>
            <a:endParaRPr lang="en-US" altLang="en-US" sz="20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r>
              <a:rPr lang="en-US" sz="2000" dirty="0">
                <a:latin typeface="Palatino Linotype" panose="02040502050505030304" pitchFamily="18" charset="0"/>
              </a:rPr>
              <a:t>“Economic Recovery and Reconstruction – The Role of Competition Policy.” </a:t>
            </a:r>
            <a:endParaRPr lang="en-US" altLang="en-US" sz="20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r>
              <a:rPr lang="en-US" altLang="en-US" sz="2000" b="1" dirty="0" smtClean="0">
                <a:latin typeface="Palatino Linotype" panose="02040502050505030304" pitchFamily="18" charset="0"/>
              </a:rPr>
              <a:t>PETER G. KANYI</a:t>
            </a:r>
            <a:endParaRPr lang="en-US" altLang="en-US" sz="2000" b="1" dirty="0"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4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62600"/>
          </a:xfrm>
        </p:spPr>
        <p:txBody>
          <a:bodyPr/>
          <a:lstStyle/>
          <a:p>
            <a:pPr marL="603250" lvl="2" indent="0" algn="just">
              <a:spcBef>
                <a:spcPct val="0"/>
              </a:spcBef>
              <a:buNone/>
            </a:pPr>
            <a:endParaRPr lang="en-US" sz="20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144712" lvl="7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Questions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109537" indent="0" algn="ctr">
              <a:buNone/>
            </a:pPr>
            <a:endParaRPr lang="en-US" sz="2400" dirty="0" smtClean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64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86608" y="762000"/>
            <a:ext cx="8764137" cy="5486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endParaRPr lang="en-US" sz="2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en-US" sz="24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 smtClean="0"/>
              <a:t>“</a:t>
            </a:r>
            <a:r>
              <a:rPr lang="en-US" sz="2400" dirty="0"/>
              <a:t>Economic Recovery and Reconstruction – The Role of Competition Policy</a:t>
            </a:r>
            <a:r>
              <a:rPr lang="en-US" sz="2400" dirty="0" smtClean="0"/>
              <a:t>.”</a:t>
            </a:r>
          </a:p>
          <a:p>
            <a:r>
              <a:rPr lang="en-US" sz="2400" dirty="0"/>
              <a:t>the role of public interest in economic recovery and transformation; and</a:t>
            </a:r>
          </a:p>
          <a:p>
            <a:r>
              <a:rPr lang="en-US" sz="2400" dirty="0"/>
              <a:t>access to vaccines, diagnostic kits, and related products during and after the Covid-19 pandemic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r>
              <a:rPr lang="en-US" sz="1800" i="1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 </a:t>
            </a:r>
          </a:p>
          <a:p>
            <a:pPr marL="109537" indent="0" algn="just">
              <a:buNone/>
            </a:pPr>
            <a:endParaRPr lang="en-US" sz="1800" i="1" dirty="0" smtClean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6629400" cy="533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B050"/>
                </a:solidFill>
                <a:latin typeface="Palatino Linotype" pitchFamily="18" charset="0"/>
              </a:rPr>
              <a:t>Aim/objective</a:t>
            </a:r>
            <a:endParaRPr lang="en-US" sz="2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4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764137" cy="5029200"/>
          </a:xfrm>
        </p:spPr>
        <p:txBody>
          <a:bodyPr/>
          <a:lstStyle/>
          <a:p>
            <a:pPr marL="109537" indent="0" algn="just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>
                <a:latin typeface="Palatino Linotype" panose="02040502050505030304" pitchFamily="18" charset="0"/>
              </a:rPr>
              <a:t>global economies experienced breakdown and constraints of the supply chain system after lockdown was declared by most </a:t>
            </a:r>
            <a:r>
              <a:rPr lang="en-ZA" sz="2400" dirty="0" smtClean="0">
                <a:latin typeface="Palatino Linotype" panose="02040502050505030304" pitchFamily="18" charset="0"/>
              </a:rPr>
              <a:t>economies.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/>
              <a:t>supply </a:t>
            </a:r>
            <a:r>
              <a:rPr lang="en-ZA" sz="2400" dirty="0"/>
              <a:t>chain system, businesses/undertakings </a:t>
            </a:r>
            <a:endParaRPr lang="en-ZA" sz="2400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/>
              <a:t> quest </a:t>
            </a:r>
            <a:r>
              <a:rPr lang="en-ZA" sz="2400" dirty="0"/>
              <a:t>for </a:t>
            </a:r>
            <a:r>
              <a:rPr lang="en-ZA" sz="2400" dirty="0" smtClean="0"/>
              <a:t>consolidation and </a:t>
            </a:r>
            <a:r>
              <a:rPr lang="en-ZA" sz="2400" dirty="0"/>
              <a:t>exemption of some anti-competitive </a:t>
            </a:r>
            <a:r>
              <a:rPr lang="en-ZA" sz="2400" dirty="0" smtClean="0"/>
              <a:t>practices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Manufacture of goods was affected(stock piling and lack of access to raw materials)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Hence, loss of employment and economic development.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 </a:t>
            </a:r>
            <a:endParaRPr lang="en-US" sz="2400" dirty="0">
              <a:solidFill>
                <a:srgbClr val="00B050"/>
              </a:solidFill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endParaRPr lang="en-US" sz="2400" i="1" dirty="0" smtClean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66294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ZA" sz="2400" dirty="0" smtClean="0">
                <a:effectLst/>
              </a:rPr>
              <a:t/>
            </a:r>
            <a:br>
              <a:rPr lang="en-ZA" sz="2400" dirty="0" smtClean="0">
                <a:effectLst/>
              </a:rPr>
            </a:br>
            <a:r>
              <a:rPr lang="en-ZA" sz="2400" dirty="0" smtClean="0">
                <a:effectLst/>
              </a:rPr>
              <a:t>Effects of Covid</a:t>
            </a:r>
            <a:r>
              <a:rPr lang="en-ZA" sz="2400" dirty="0" smtClean="0">
                <a:effectLst/>
                <a:latin typeface="Palatino Linotype" panose="02040502050505030304" pitchFamily="18" charset="0"/>
              </a:rPr>
              <a:t>19 </a:t>
            </a:r>
            <a:r>
              <a:rPr lang="en-ZA" sz="2400" dirty="0">
                <a:effectLst/>
                <a:latin typeface="Palatino Linotype" panose="02040502050505030304" pitchFamily="18" charset="0"/>
              </a:rPr>
              <a:t>pandemic to enforcement of competition and mitigation measures</a:t>
            </a:r>
            <a:endParaRPr lang="en-US" sz="2400" dirty="0">
              <a:effectLst/>
              <a:latin typeface="Palatino Linotype" panose="02040502050505030304" pitchFamily="18" charset="0"/>
            </a:endParaRP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2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228600" y="762000"/>
            <a:ext cx="8764137" cy="53340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Palatino Linotype" panose="02040502050505030304" pitchFamily="18" charset="0"/>
              </a:rPr>
              <a:t> </a:t>
            </a:r>
            <a:r>
              <a:rPr lang="en-US" sz="2400" dirty="0" smtClean="0">
                <a:latin typeface="Palatino Linotype" panose="02040502050505030304" pitchFamily="18" charset="0"/>
              </a:rPr>
              <a:t>Competition law is central in economic development (Constitution Court)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Palatino Linotype" panose="02040502050505030304" pitchFamily="18" charset="0"/>
              </a:rPr>
              <a:t> Predatory pricing is a paradoxical </a:t>
            </a:r>
            <a:r>
              <a:rPr lang="en-US" sz="2400" dirty="0" smtClean="0">
                <a:latin typeface="Palatino Linotype" panose="02040502050505030304" pitchFamily="18" charset="0"/>
              </a:rPr>
              <a:t>offense (</a:t>
            </a:r>
            <a:r>
              <a:rPr lang="en-ZA" sz="2400" dirty="0" smtClean="0"/>
              <a:t>CCSA</a:t>
            </a:r>
            <a:r>
              <a:rPr lang="en-ZA" sz="2400" dirty="0"/>
              <a:t>) vs </a:t>
            </a:r>
            <a:r>
              <a:rPr lang="en-ZA" sz="2400" dirty="0" smtClean="0"/>
              <a:t>Media24</a:t>
            </a:r>
            <a:r>
              <a:rPr lang="en-US" sz="2400" dirty="0">
                <a:latin typeface="Palatino Linotype" panose="02040502050505030304" pitchFamily="18" charset="0"/>
              </a:rPr>
              <a:t> </a:t>
            </a:r>
            <a:r>
              <a:rPr lang="en-US" sz="2400" dirty="0" smtClean="0">
                <a:latin typeface="Palatino Linotype" panose="02040502050505030304" pitchFamily="18" charset="0"/>
              </a:rPr>
              <a:t>case. </a:t>
            </a:r>
            <a:r>
              <a:rPr lang="en-ZA" sz="2400" dirty="0"/>
              <a:t>– </a:t>
            </a:r>
            <a:r>
              <a:rPr lang="en-ZA" sz="2400" dirty="0" smtClean="0"/>
              <a:t>predator charging too low prices….”accused of </a:t>
            </a:r>
            <a:r>
              <a:rPr lang="en-ZA" sz="2400" dirty="0"/>
              <a:t>doing too much of a good </a:t>
            </a:r>
            <a:r>
              <a:rPr lang="en-ZA" sz="2400" dirty="0" smtClean="0"/>
              <a:t>thing”.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>
                <a:latin typeface="Palatino Linotype" panose="02040502050505030304" pitchFamily="18" charset="0"/>
              </a:rPr>
              <a:t>To manage litigations-delay in prosecuting exemptions.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>
                <a:latin typeface="Palatino Linotype" panose="02040502050505030304" pitchFamily="18" charset="0"/>
              </a:rPr>
              <a:t>Doctrine of single entity (dominance) put to test.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>
                <a:latin typeface="Palatino Linotype" panose="02040502050505030304" pitchFamily="18" charset="0"/>
              </a:rPr>
              <a:t>Pro-poor policies-CCSA monitoring of price movements to check on inflation.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ZA" sz="2400" dirty="0" smtClean="0">
                <a:latin typeface="Palatino Linotype" panose="02040502050505030304" pitchFamily="18" charset="0"/>
              </a:rPr>
              <a:t>Buyer power guidelines.</a:t>
            </a:r>
          </a:p>
          <a:p>
            <a:pPr marL="392113" lvl="1" indent="0" algn="just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marL="392113" lvl="1" indent="0" algn="just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392113" lvl="1" indent="0" algn="just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Palatino Linotype" panose="02040502050505030304" pitchFamily="18" charset="0"/>
              </a:rPr>
              <a:t>Evaluation of the conduct under consideration</a:t>
            </a:r>
          </a:p>
          <a:p>
            <a:pPr marL="392113" lvl="1" indent="0" algn="just">
              <a:buNone/>
            </a:pPr>
            <a:r>
              <a:rPr lang="en-US" sz="2000" dirty="0" smtClean="0">
                <a:latin typeface="Palatino Linotype" panose="02040502050505030304" pitchFamily="18" charset="0"/>
              </a:rPr>
              <a:t> 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sz="2400" dirty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r>
              <a:rPr lang="en-US" sz="2400" dirty="0" smtClean="0">
                <a:latin typeface="Palatino Linotype" panose="02040502050505030304" pitchFamily="18" charset="0"/>
              </a:rPr>
              <a:t>        </a:t>
            </a:r>
          </a:p>
          <a:p>
            <a:pPr marL="109537" indent="0" algn="just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 </a:t>
            </a:r>
            <a:r>
              <a:rPr lang="en-US" sz="2400" dirty="0" smtClean="0">
                <a:latin typeface="Palatino Linotype" panose="02040502050505030304" pitchFamily="18" charset="0"/>
              </a:rPr>
              <a:t>        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6629400" cy="533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>
                <a:solidFill>
                  <a:srgbClr val="92D050"/>
                </a:solidFill>
                <a:latin typeface="Palatino Linotype" pitchFamily="18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Palatino Linotype" pitchFamily="18" charset="0"/>
              </a:rPr>
              <a:t>Experience in South Africa</a:t>
            </a:r>
            <a:endParaRPr lang="en-US" sz="2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9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382137" y="1155700"/>
            <a:ext cx="8610600" cy="4737100"/>
          </a:xfrm>
        </p:spPr>
        <p:txBody>
          <a:bodyPr/>
          <a:lstStyle/>
          <a:p>
            <a:pPr marL="109537" lvl="0" indent="0" algn="just">
              <a:buClr>
                <a:srgbClr val="72A376"/>
              </a:buClr>
              <a:buNone/>
            </a:pPr>
            <a:endParaRPr lang="en-US" alt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1" algn="just">
              <a:buClr>
                <a:srgbClr val="72A376"/>
              </a:buClr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Covid 19 exemplified market weaknesses hence partnership to override the negative effects.</a:t>
            </a:r>
          </a:p>
          <a:p>
            <a:pPr lvl="1" algn="just">
              <a:buClr>
                <a:srgbClr val="72A376"/>
              </a:buClr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Covid 19 menace-the rich get richer while the poor get poorer. Need to protect the poorer.</a:t>
            </a:r>
          </a:p>
          <a:p>
            <a:pPr lvl="1" algn="just">
              <a:buClr>
                <a:srgbClr val="72A376"/>
              </a:buClr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Big corporates gain bargaining power which leads to concentrated markets</a:t>
            </a:r>
          </a:p>
          <a:p>
            <a:pPr lvl="1" algn="just">
              <a:buClr>
                <a:srgbClr val="72A376"/>
              </a:buClr>
            </a:pPr>
            <a:endParaRPr lang="en-US" alt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1" algn="just">
              <a:buClr>
                <a:srgbClr val="72A376"/>
              </a:buClr>
            </a:pPr>
            <a:endParaRPr lang="en-US" alt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1" algn="just">
              <a:buClr>
                <a:srgbClr val="72A376"/>
              </a:buClr>
            </a:pPr>
            <a:endParaRPr lang="en-US" alt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92113" lvl="1" indent="0" algn="just">
              <a:buClr>
                <a:srgbClr val="72A376"/>
              </a:buClr>
              <a:buNone/>
            </a:pP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endParaRPr lang="en-US" alt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109537" lvl="0" indent="0" algn="just">
              <a:buClr>
                <a:srgbClr val="72A376"/>
              </a:buClr>
              <a:buNone/>
            </a:pPr>
            <a:endParaRPr lang="en-US" alt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109537" indent="0" algn="just">
              <a:buNone/>
            </a:pPr>
            <a:endParaRPr lang="en-US" altLang="en-US" sz="2400" dirty="0"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6629400" cy="736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/>
            </a:r>
            <a:b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</a:br>
            <a: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/>
            </a:r>
            <a:br>
              <a:rPr lang="en-US" alt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</a:br>
            <a:endParaRPr lang="en-US" sz="2400" dirty="0">
              <a:solidFill>
                <a:srgbClr val="92D050"/>
              </a:solidFill>
              <a:latin typeface="Palatino Linotype" pitchFamily="18" charset="0"/>
            </a:endParaRP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08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762000"/>
            <a:ext cx="8839200" cy="5791200"/>
          </a:xfrm>
        </p:spPr>
        <p:txBody>
          <a:bodyPr/>
          <a:lstStyle/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Increase in prices of basic commodities and medicinal herbs that somehow was used to manage </a:t>
            </a:r>
            <a:r>
              <a:rPr lang="en-US" sz="2400" dirty="0">
                <a:solidFill>
                  <a:prstClr val="black"/>
                </a:solidFill>
                <a:latin typeface="Palatino Linotype" panose="02040502050505030304" pitchFamily="18" charset="0"/>
              </a:rPr>
              <a:t>C</a:t>
            </a: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ovid 19 effects. 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Kenya Competition Agency monitored increase in prices of basic goods and sanitizers among other products both at retail and manufacturing levels.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Complementarity between government and competition law helped to curb excessive pricing experienced.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Fast tracking of mergers without compromising competition analysis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Payment of fines and penalties drastically reduced due to cash crunch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1060450" lvl="2" indent="-4572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" y="76200"/>
            <a:ext cx="6705600" cy="823119"/>
          </a:xfrm>
        </p:spPr>
        <p:txBody>
          <a:bodyPr>
            <a:noAutofit/>
          </a:bodyPr>
          <a:lstStyle/>
          <a:p>
            <a:pPr marL="603250" lvl="2" indent="0" algn="just">
              <a:buNone/>
            </a:pPr>
            <a:r>
              <a:rPr lang="en-US" altLang="en-US" sz="2400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Actions by Kenya and South Africa</a:t>
            </a:r>
            <a:endParaRPr lang="en-US" altLang="en-US" sz="2400" dirty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3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381000"/>
            <a:ext cx="8839200" cy="6172200"/>
          </a:xfrm>
        </p:spPr>
        <p:txBody>
          <a:bodyPr/>
          <a:lstStyle/>
          <a:p>
            <a:pPr marL="603250" lvl="2" indent="0" algn="just">
              <a:spcBef>
                <a:spcPct val="0"/>
              </a:spcBef>
              <a:buNone/>
            </a:pPr>
            <a:endParaRPr lang="en-US" sz="2400" dirty="0">
              <a:solidFill>
                <a:srgbClr val="00B050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Existence of adequate legal provisions to address issue of excessive pricing (Buyer Power provisions) and </a:t>
            </a:r>
            <a:r>
              <a:rPr lang="en-ZA" sz="2400" dirty="0"/>
              <a:t>The Competition General Rules 2019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provision </a:t>
            </a:r>
            <a:r>
              <a:rPr lang="en-US" sz="2400" dirty="0">
                <a:latin typeface="Palatino Linotype" panose="02040502050505030304" pitchFamily="18" charset="0"/>
              </a:rPr>
              <a:t>of unconscionable conduct to order retailers who increased prices of sanitizer without unjustifiable reason such as increase in cost of raw materials or cost of doing business</a:t>
            </a:r>
            <a:r>
              <a:rPr lang="en-US" sz="2400" dirty="0" smtClean="0">
                <a:latin typeface="Palatino Linotype" panose="02040502050505030304" pitchFamily="18" charset="0"/>
              </a:rPr>
              <a:t>.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Introduction of tax rebates to stimulate manufacturing</a:t>
            </a: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Use of dominance to reign on excessive pricing is complex in terms of collection of data, processing and analysis, hence use </a:t>
            </a:r>
            <a:r>
              <a:rPr lang="en-ZA" sz="2400" dirty="0"/>
              <a:t>unconscionable </a:t>
            </a:r>
            <a:r>
              <a:rPr lang="en-ZA" sz="2400" dirty="0" smtClean="0"/>
              <a:t>provisions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603250" lvl="2" indent="0" algn="just">
              <a:spcBef>
                <a:spcPct val="0"/>
              </a:spcBef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603250" lvl="2" indent="0" algn="just">
              <a:spcBef>
                <a:spcPct val="0"/>
              </a:spcBef>
              <a:buNone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1801812" lvl="7" indent="0">
              <a:spcBef>
                <a:spcPct val="0"/>
              </a:spcBef>
              <a:buNone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0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sz="2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946150" lvl="2" indent="-3429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sz="24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r>
              <a:rPr lang="en-US" sz="2400" dirty="0"/>
              <a:t> 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pic>
        <p:nvPicPr>
          <p:cNvPr id="14341" name="Picture 7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81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6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Adoption of virtual platforms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Exemption of otherwise would be restrictive conducts e.g. companies agreeing on quantities of goods to produce, airlines bringing in vaccines </a:t>
            </a:r>
            <a:r>
              <a:rPr lang="en-ZA" dirty="0"/>
              <a:t>were allowed to agree on how to maximize capacity</a:t>
            </a:r>
            <a:r>
              <a:rPr lang="en-ZA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South Africa came up with standards for ailing and failing firm 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Mitigate measures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53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Need for CAK to possibly come up with guidelines on Single economic entity doctrine given the legal battle between the CCSA and </a:t>
            </a:r>
            <a:r>
              <a:rPr lang="en-US" dirty="0" err="1" smtClean="0"/>
              <a:t>Shopwrite</a:t>
            </a:r>
            <a:r>
              <a:rPr lang="en-US" dirty="0" smtClean="0"/>
              <a:t> Checkers for clarity.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Need to recheck market weaknesses brought into the open by Covid 19 and address them.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9089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8928</TotalTime>
  <Words>692</Words>
  <Application>Microsoft Office PowerPoint</Application>
  <PresentationFormat>On-screen Show (4:3)</PresentationFormat>
  <Paragraphs>110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Lucida Sans Unicode</vt:lpstr>
      <vt:lpstr>Palatino Linotype</vt:lpstr>
      <vt:lpstr>Verdana</vt:lpstr>
      <vt:lpstr>Wingdings</vt:lpstr>
      <vt:lpstr>Wingdings 2</vt:lpstr>
      <vt:lpstr>Wingdings 3</vt:lpstr>
      <vt:lpstr>Concourse</vt:lpstr>
      <vt:lpstr>Custom Design</vt:lpstr>
      <vt:lpstr>PowerPoint Presentation</vt:lpstr>
      <vt:lpstr>Aim/objective</vt:lpstr>
      <vt:lpstr> Effects of Covid19 pandemic to enforcement of competition and mitigation measures</vt:lpstr>
      <vt:lpstr> Experience in South Africa</vt:lpstr>
      <vt:lpstr>  </vt:lpstr>
      <vt:lpstr>Actions by Kenya and South Africa</vt:lpstr>
      <vt:lpstr>PowerPoint Presentation</vt:lpstr>
      <vt:lpstr>Mitigate measures</vt:lpstr>
      <vt:lpstr>Takeaways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2013: Regional Competition Networks</dc:title>
  <dc:creator>.user</dc:creator>
  <cp:lastModifiedBy>Mohammed B. Adan</cp:lastModifiedBy>
  <cp:revision>418</cp:revision>
  <cp:lastPrinted>2018-05-22T03:41:25Z</cp:lastPrinted>
  <dcterms:created xsi:type="dcterms:W3CDTF">2013-04-16T04:53:56Z</dcterms:created>
  <dcterms:modified xsi:type="dcterms:W3CDTF">2022-05-27T12:44:44Z</dcterms:modified>
</cp:coreProperties>
</file>