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4" r:id="rId2"/>
  </p:sldMasterIdLst>
  <p:notesMasterIdLst>
    <p:notesMasterId r:id="rId28"/>
  </p:notesMasterIdLst>
  <p:sldIdLst>
    <p:sldId id="256" r:id="rId3"/>
    <p:sldId id="313" r:id="rId4"/>
    <p:sldId id="357" r:id="rId5"/>
    <p:sldId id="355" r:id="rId6"/>
    <p:sldId id="360" r:id="rId7"/>
    <p:sldId id="362" r:id="rId8"/>
    <p:sldId id="365" r:id="rId9"/>
    <p:sldId id="373" r:id="rId10"/>
    <p:sldId id="366" r:id="rId11"/>
    <p:sldId id="367" r:id="rId12"/>
    <p:sldId id="368" r:id="rId13"/>
    <p:sldId id="369" r:id="rId14"/>
    <p:sldId id="370" r:id="rId15"/>
    <p:sldId id="374" r:id="rId16"/>
    <p:sldId id="371" r:id="rId17"/>
    <p:sldId id="375" r:id="rId18"/>
    <p:sldId id="376" r:id="rId19"/>
    <p:sldId id="377" r:id="rId20"/>
    <p:sldId id="378" r:id="rId21"/>
    <p:sldId id="379" r:id="rId22"/>
    <p:sldId id="380" r:id="rId23"/>
    <p:sldId id="381" r:id="rId24"/>
    <p:sldId id="383" r:id="rId25"/>
    <p:sldId id="382" r:id="rId26"/>
    <p:sldId id="329" r:id="rId27"/>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996600"/>
    <a:srgbClr val="CC9900"/>
    <a:srgbClr val="996633"/>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84204" autoAdjust="0"/>
  </p:normalViewPr>
  <p:slideViewPr>
    <p:cSldViewPr>
      <p:cViewPr varScale="1">
        <p:scale>
          <a:sx n="58" d="100"/>
          <a:sy n="58" d="100"/>
        </p:scale>
        <p:origin x="1492" y="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2446" tIns="46223" rIns="92446" bIns="46223"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2446" tIns="46223" rIns="92446" bIns="46223" rtlCol="0"/>
          <a:lstStyle>
            <a:lvl1pPr algn="r" eaLnBrk="1" fontAlgn="auto" hangingPunct="1">
              <a:spcBef>
                <a:spcPts val="0"/>
              </a:spcBef>
              <a:spcAft>
                <a:spcPts val="0"/>
              </a:spcAft>
              <a:defRPr sz="1200">
                <a:latin typeface="+mn-lt"/>
                <a:cs typeface="+mn-cs"/>
              </a:defRPr>
            </a:lvl1pPr>
          </a:lstStyle>
          <a:p>
            <a:pPr>
              <a:defRPr/>
            </a:pPr>
            <a:fld id="{5B0D109E-74BF-4FF1-8EE4-40CF3255B910}" type="datetimeFigureOut">
              <a:rPr lang="en-US"/>
              <a:pPr>
                <a:defRPr/>
              </a:pPr>
              <a:t>7/16/2021</a:t>
            </a:fld>
            <a:endParaRPr lang="en-US"/>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2446" tIns="46223" rIns="92446" bIns="46223" rtlCol="0" anchor="ctr"/>
          <a:lstStyle/>
          <a:p>
            <a:pPr lvl="0"/>
            <a:endParaRPr lang="en-US" noProof="0"/>
          </a:p>
        </p:txBody>
      </p:sp>
      <p:sp>
        <p:nvSpPr>
          <p:cNvPr id="5" name="Notes Placeholder 4"/>
          <p:cNvSpPr>
            <a:spLocks noGrp="1"/>
          </p:cNvSpPr>
          <p:nvPr>
            <p:ph type="body" sz="quarter" idx="3"/>
          </p:nvPr>
        </p:nvSpPr>
        <p:spPr>
          <a:xfrm>
            <a:off x="701675" y="4416425"/>
            <a:ext cx="5608638" cy="4183063"/>
          </a:xfrm>
          <a:prstGeom prst="rect">
            <a:avLst/>
          </a:prstGeom>
        </p:spPr>
        <p:txBody>
          <a:bodyPr vert="horz" lIns="92446" tIns="46223" rIns="92446" bIns="462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2446" tIns="46223" rIns="92446" bIns="46223"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2446" tIns="46223" rIns="92446" bIns="46223"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5EF06200-9970-4E55-8E65-F8A21EC83460}" type="slidenum">
              <a:rPr lang="en-US" altLang="en-US"/>
              <a:pPr>
                <a:defRPr/>
              </a:pPr>
              <a:t>‹#›</a:t>
            </a:fld>
            <a:endParaRPr lang="en-US" altLang="en-US"/>
          </a:p>
        </p:txBody>
      </p:sp>
    </p:spTree>
    <p:extLst>
      <p:ext uri="{BB962C8B-B14F-4D97-AF65-F5344CB8AC3E}">
        <p14:creationId xmlns:p14="http://schemas.microsoft.com/office/powerpoint/2010/main" val="15020866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2</a:t>
            </a:fld>
            <a:endParaRPr lang="en-US" altLang="en-US"/>
          </a:p>
        </p:txBody>
      </p:sp>
    </p:spTree>
    <p:extLst>
      <p:ext uri="{BB962C8B-B14F-4D97-AF65-F5344CB8AC3E}">
        <p14:creationId xmlns:p14="http://schemas.microsoft.com/office/powerpoint/2010/main" val="19065573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5" name="Group 15"/>
          <p:cNvGrpSpPr>
            <a:grpSpLocks/>
          </p:cNvGrpSpPr>
          <p:nvPr/>
        </p:nvGrpSpPr>
        <p:grpSpPr bwMode="auto">
          <a:xfrm>
            <a:off x="-3175" y="494665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7" name="Freeform 18"/>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D79F5646-D931-44A8-911B-8B2968F2BCC3}" type="datetime1">
              <a:rPr lang="en-US"/>
              <a:pPr>
                <a:defRPr/>
              </a:pPr>
              <a:t>7/16/2021</a:t>
            </a:fld>
            <a:endParaRPr lang="en-US"/>
          </a:p>
        </p:txBody>
      </p:sp>
      <p:sp>
        <p:nvSpPr>
          <p:cNvPr id="12" name="Footer Placeholder 18"/>
          <p:cNvSpPr>
            <a:spLocks noGrp="1"/>
          </p:cNvSpPr>
          <p:nvPr>
            <p:ph type="ftr" sz="quarter" idx="11"/>
          </p:nvPr>
        </p:nvSpPr>
        <p:spPr>
          <a:xfrm>
            <a:off x="4379913" y="6408738"/>
            <a:ext cx="2351087" cy="365125"/>
          </a:xfrm>
          <a:prstGeom prst="rect">
            <a:avLst/>
          </a:prstGeom>
        </p:spPr>
        <p:txBody>
          <a:bodyPr/>
          <a:lstStyle>
            <a:lvl1pPr>
              <a:defRPr>
                <a:solidFill>
                  <a:schemeClr val="accent1">
                    <a:tint val="20000"/>
                  </a:schemeClr>
                </a:solidFill>
              </a:defRPr>
            </a:lvl1pPr>
            <a:extLst/>
          </a:lstStyle>
          <a:p>
            <a:pPr>
              <a:defRPr/>
            </a:pPr>
            <a:r>
              <a:rPr lang="en-US"/>
              <a:t>Vision:"A Kenyan  economy with globally efficient markets and enhanced consumer welfare for shared Prosperity"</a:t>
            </a:r>
          </a:p>
        </p:txBody>
      </p:sp>
      <p:sp>
        <p:nvSpPr>
          <p:cNvPr id="13" name="Slide Number Placeholder 26"/>
          <p:cNvSpPr>
            <a:spLocks noGrp="1"/>
          </p:cNvSpPr>
          <p:nvPr>
            <p:ph type="sldNum" sz="quarter" idx="12"/>
          </p:nvPr>
        </p:nvSpPr>
        <p:spPr/>
        <p:txBody>
          <a:bodyPr/>
          <a:lstStyle>
            <a:lvl1pPr>
              <a:defRPr>
                <a:solidFill>
                  <a:srgbClr val="FFFFFF"/>
                </a:solidFill>
              </a:defRPr>
            </a:lvl1pPr>
          </a:lstStyle>
          <a:p>
            <a:pPr>
              <a:defRPr/>
            </a:pPr>
            <a:fld id="{5104F006-DAA5-4F52-A0FA-5357D013788F}" type="slidenum">
              <a:rPr lang="en-US" altLang="en-US"/>
              <a:pPr>
                <a:defRPr/>
              </a:pPr>
              <a:t>‹#›</a:t>
            </a:fld>
            <a:endParaRPr lang="en-US" altLang="en-US"/>
          </a:p>
        </p:txBody>
      </p:sp>
    </p:spTree>
    <p:extLst>
      <p:ext uri="{BB962C8B-B14F-4D97-AF65-F5344CB8AC3E}">
        <p14:creationId xmlns:p14="http://schemas.microsoft.com/office/powerpoint/2010/main" val="4081960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9"/>
          <p:cNvSpPr>
            <a:spLocks noGrp="1"/>
          </p:cNvSpPr>
          <p:nvPr>
            <p:ph type="dt" sz="half" idx="10"/>
          </p:nvPr>
        </p:nvSpPr>
        <p:spPr/>
        <p:txBody>
          <a:bodyPr/>
          <a:lstStyle>
            <a:lvl1pPr>
              <a:defRPr/>
            </a:lvl1pPr>
          </a:lstStyle>
          <a:p>
            <a:pPr>
              <a:defRPr/>
            </a:pPr>
            <a:fld id="{37E8130A-2940-4142-B050-98DB9C231A92}" type="datetime1">
              <a:rPr lang="en-US"/>
              <a:pPr>
                <a:defRPr/>
              </a:pPr>
              <a:t>7/16/2021</a:t>
            </a:fld>
            <a:endParaRPr lang="en-US"/>
          </a:p>
        </p:txBody>
      </p:sp>
      <p:sp>
        <p:nvSpPr>
          <p:cNvPr id="5" name="Footer Placeholder 21"/>
          <p:cNvSpPr>
            <a:spLocks noGrp="1"/>
          </p:cNvSpPr>
          <p:nvPr>
            <p:ph type="ftr" sz="quarter" idx="11"/>
          </p:nvPr>
        </p:nvSpPr>
        <p:spPr>
          <a:xfrm>
            <a:off x="4379913" y="6408738"/>
            <a:ext cx="2351087" cy="365125"/>
          </a:xfrm>
          <a:prstGeom prst="rect">
            <a:avLst/>
          </a:prstGeom>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A584C8CE-B6E7-489A-852E-FFFAD8357D8F}" type="slidenum">
              <a:rPr lang="en-US" altLang="en-US"/>
              <a:pPr>
                <a:defRPr/>
              </a:pPr>
              <a:t>‹#›</a:t>
            </a:fld>
            <a:endParaRPr lang="en-US" altLang="en-US"/>
          </a:p>
        </p:txBody>
      </p:sp>
    </p:spTree>
    <p:extLst>
      <p:ext uri="{BB962C8B-B14F-4D97-AF65-F5344CB8AC3E}">
        <p14:creationId xmlns:p14="http://schemas.microsoft.com/office/powerpoint/2010/main" val="1851622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731C8F27-864F-4B88-AD4C-6A8D6F8A5BC9}" type="datetime1">
              <a:rPr lang="en-US"/>
              <a:pPr>
                <a:defRPr/>
              </a:pPr>
              <a:t>7/16/2021</a:t>
            </a:fld>
            <a:endParaRPr lang="en-US"/>
          </a:p>
        </p:txBody>
      </p:sp>
      <p:sp>
        <p:nvSpPr>
          <p:cNvPr id="5" name="Footer Placeholder 21"/>
          <p:cNvSpPr>
            <a:spLocks noGrp="1"/>
          </p:cNvSpPr>
          <p:nvPr>
            <p:ph type="ftr" sz="quarter" idx="11"/>
          </p:nvPr>
        </p:nvSpPr>
        <p:spPr>
          <a:xfrm>
            <a:off x="4379913" y="6408738"/>
            <a:ext cx="2351087" cy="365125"/>
          </a:xfrm>
          <a:prstGeom prst="rect">
            <a:avLst/>
          </a:prstGeom>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9462DDAA-5934-458E-8BB6-71FCDEE9FE70}" type="slidenum">
              <a:rPr lang="en-US" altLang="en-US"/>
              <a:pPr>
                <a:defRPr/>
              </a:pPr>
              <a:t>‹#›</a:t>
            </a:fld>
            <a:endParaRPr lang="en-US" altLang="en-US"/>
          </a:p>
        </p:txBody>
      </p:sp>
    </p:spTree>
    <p:extLst>
      <p:ext uri="{BB962C8B-B14F-4D97-AF65-F5344CB8AC3E}">
        <p14:creationId xmlns:p14="http://schemas.microsoft.com/office/powerpoint/2010/main" val="23222864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47EA3-142E-4F1A-8EA3-7707D5703CC6}" type="slidenum">
              <a:rPr lang="en-US" altLang="en-US"/>
              <a:pPr>
                <a:defRPr/>
              </a:pPr>
              <a:t>‹#›</a:t>
            </a:fld>
            <a:endParaRPr lang="en-US" altLang="en-US"/>
          </a:p>
        </p:txBody>
      </p:sp>
    </p:spTree>
    <p:extLst>
      <p:ext uri="{BB962C8B-B14F-4D97-AF65-F5344CB8AC3E}">
        <p14:creationId xmlns:p14="http://schemas.microsoft.com/office/powerpoint/2010/main" val="2994347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19C506A-CFAB-4788-BDDD-9EB25DB66A86}" type="slidenum">
              <a:rPr lang="en-US" altLang="en-US"/>
              <a:pPr>
                <a:defRPr/>
              </a:pPr>
              <a:t>‹#›</a:t>
            </a:fld>
            <a:endParaRPr lang="en-US" altLang="en-US"/>
          </a:p>
        </p:txBody>
      </p:sp>
    </p:spTree>
    <p:extLst>
      <p:ext uri="{BB962C8B-B14F-4D97-AF65-F5344CB8AC3E}">
        <p14:creationId xmlns:p14="http://schemas.microsoft.com/office/powerpoint/2010/main" val="2103480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F957FE-DCC7-4221-BE87-8BBEA8A7E098}" type="slidenum">
              <a:rPr lang="en-US" altLang="en-US"/>
              <a:pPr>
                <a:defRPr/>
              </a:pPr>
              <a:t>‹#›</a:t>
            </a:fld>
            <a:endParaRPr lang="en-US" altLang="en-US"/>
          </a:p>
        </p:txBody>
      </p:sp>
    </p:spTree>
    <p:extLst>
      <p:ext uri="{BB962C8B-B14F-4D97-AF65-F5344CB8AC3E}">
        <p14:creationId xmlns:p14="http://schemas.microsoft.com/office/powerpoint/2010/main" val="2417700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73CCF6E-B8BB-459C-8427-11ED0E0A0EC3}" type="slidenum">
              <a:rPr lang="en-US" altLang="en-US"/>
              <a:pPr>
                <a:defRPr/>
              </a:pPr>
              <a:t>‹#›</a:t>
            </a:fld>
            <a:endParaRPr lang="en-US" altLang="en-US"/>
          </a:p>
        </p:txBody>
      </p:sp>
    </p:spTree>
    <p:extLst>
      <p:ext uri="{BB962C8B-B14F-4D97-AF65-F5344CB8AC3E}">
        <p14:creationId xmlns:p14="http://schemas.microsoft.com/office/powerpoint/2010/main" val="1714608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5E2227D-F85A-442A-947A-37558F49B9B7}" type="slidenum">
              <a:rPr lang="en-US" altLang="en-US"/>
              <a:pPr>
                <a:defRPr/>
              </a:pPr>
              <a:t>‹#›</a:t>
            </a:fld>
            <a:endParaRPr lang="en-US" altLang="en-US"/>
          </a:p>
        </p:txBody>
      </p:sp>
    </p:spTree>
    <p:extLst>
      <p:ext uri="{BB962C8B-B14F-4D97-AF65-F5344CB8AC3E}">
        <p14:creationId xmlns:p14="http://schemas.microsoft.com/office/powerpoint/2010/main" val="3583611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7FAB2D8-0A4C-4CA9-8210-802F4A22006D}" type="slidenum">
              <a:rPr lang="en-US" altLang="en-US"/>
              <a:pPr>
                <a:defRPr/>
              </a:pPr>
              <a:t>‹#›</a:t>
            </a:fld>
            <a:endParaRPr lang="en-US" altLang="en-US"/>
          </a:p>
        </p:txBody>
      </p:sp>
    </p:spTree>
    <p:extLst>
      <p:ext uri="{BB962C8B-B14F-4D97-AF65-F5344CB8AC3E}">
        <p14:creationId xmlns:p14="http://schemas.microsoft.com/office/powerpoint/2010/main" val="34913606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6F1569A-7894-4B08-85D6-FE350CE362F8}" type="slidenum">
              <a:rPr lang="en-US" altLang="en-US"/>
              <a:pPr>
                <a:defRPr/>
              </a:pPr>
              <a:t>‹#›</a:t>
            </a:fld>
            <a:endParaRPr lang="en-US" altLang="en-US"/>
          </a:p>
        </p:txBody>
      </p:sp>
    </p:spTree>
    <p:extLst>
      <p:ext uri="{BB962C8B-B14F-4D97-AF65-F5344CB8AC3E}">
        <p14:creationId xmlns:p14="http://schemas.microsoft.com/office/powerpoint/2010/main" val="24839310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9927E5-CC05-4543-B76B-47ACEAAA8590}" type="slidenum">
              <a:rPr lang="en-US" altLang="en-US"/>
              <a:pPr>
                <a:defRPr/>
              </a:pPr>
              <a:t>‹#›</a:t>
            </a:fld>
            <a:endParaRPr lang="en-US" altLang="en-US"/>
          </a:p>
        </p:txBody>
      </p:sp>
    </p:spTree>
    <p:extLst>
      <p:ext uri="{BB962C8B-B14F-4D97-AF65-F5344CB8AC3E}">
        <p14:creationId xmlns:p14="http://schemas.microsoft.com/office/powerpoint/2010/main" val="3333545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rtlCol="0"/>
          <a:lstStyle/>
          <a:p>
            <a:r>
              <a:rPr lang="en-US"/>
              <a:t>Click to edit Master title style</a:t>
            </a:r>
          </a:p>
        </p:txBody>
      </p:sp>
      <p:sp>
        <p:nvSpPr>
          <p:cNvPr id="4" name="Date Placeholder 9"/>
          <p:cNvSpPr>
            <a:spLocks noGrp="1"/>
          </p:cNvSpPr>
          <p:nvPr>
            <p:ph type="dt" sz="half" idx="10"/>
          </p:nvPr>
        </p:nvSpPr>
        <p:spPr/>
        <p:txBody>
          <a:bodyPr/>
          <a:lstStyle>
            <a:lvl1pPr>
              <a:defRPr/>
            </a:lvl1pPr>
          </a:lstStyle>
          <a:p>
            <a:pPr>
              <a:defRPr/>
            </a:pPr>
            <a:fld id="{A650D443-871A-497E-9446-AB20612DBC58}" type="datetime1">
              <a:rPr lang="en-US"/>
              <a:pPr>
                <a:defRPr/>
              </a:pPr>
              <a:t>7/16/2021</a:t>
            </a:fld>
            <a:endParaRPr lang="en-US"/>
          </a:p>
        </p:txBody>
      </p:sp>
      <p:sp>
        <p:nvSpPr>
          <p:cNvPr id="5" name="Footer Placeholder 21"/>
          <p:cNvSpPr>
            <a:spLocks noGrp="1"/>
          </p:cNvSpPr>
          <p:nvPr>
            <p:ph type="ftr" sz="quarter" idx="11"/>
          </p:nvPr>
        </p:nvSpPr>
        <p:spPr>
          <a:xfrm>
            <a:off x="4379913" y="6408738"/>
            <a:ext cx="2351087" cy="365125"/>
          </a:xfrm>
          <a:prstGeom prst="rect">
            <a:avLst/>
          </a:prstGeom>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1691FCF8-BD3F-4F8A-8F09-0BFCD0DE09B6}" type="slidenum">
              <a:rPr lang="en-US" altLang="en-US"/>
              <a:pPr>
                <a:defRPr/>
              </a:pPr>
              <a:t>‹#›</a:t>
            </a:fld>
            <a:endParaRPr lang="en-US" altLang="en-US"/>
          </a:p>
        </p:txBody>
      </p:sp>
    </p:spTree>
    <p:extLst>
      <p:ext uri="{BB962C8B-B14F-4D97-AF65-F5344CB8AC3E}">
        <p14:creationId xmlns:p14="http://schemas.microsoft.com/office/powerpoint/2010/main" val="2380084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99EF6A8-F594-44C0-96B4-B77D16F94EF2}" type="slidenum">
              <a:rPr lang="en-US" altLang="en-US"/>
              <a:pPr>
                <a:defRPr/>
              </a:pPr>
              <a:t>‹#›</a:t>
            </a:fld>
            <a:endParaRPr lang="en-US" altLang="en-US"/>
          </a:p>
        </p:txBody>
      </p:sp>
    </p:spTree>
    <p:extLst>
      <p:ext uri="{BB962C8B-B14F-4D97-AF65-F5344CB8AC3E}">
        <p14:creationId xmlns:p14="http://schemas.microsoft.com/office/powerpoint/2010/main" val="3278696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874869-4EB0-4C04-9E18-259CBF82529C}" type="slidenum">
              <a:rPr lang="en-US" altLang="en-US"/>
              <a:pPr>
                <a:defRPr/>
              </a:pPr>
              <a:t>‹#›</a:t>
            </a:fld>
            <a:endParaRPr lang="en-US" altLang="en-US"/>
          </a:p>
        </p:txBody>
      </p:sp>
    </p:spTree>
    <p:extLst>
      <p:ext uri="{BB962C8B-B14F-4D97-AF65-F5344CB8AC3E}">
        <p14:creationId xmlns:p14="http://schemas.microsoft.com/office/powerpoint/2010/main" val="4266135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05FCCD-5837-4765-B90F-70012068678A}" type="slidenum">
              <a:rPr lang="en-US" altLang="en-US"/>
              <a:pPr>
                <a:defRPr/>
              </a:pPr>
              <a:t>‹#›</a:t>
            </a:fld>
            <a:endParaRPr lang="en-US" altLang="en-US"/>
          </a:p>
        </p:txBody>
      </p:sp>
    </p:spTree>
    <p:extLst>
      <p:ext uri="{BB962C8B-B14F-4D97-AF65-F5344CB8AC3E}">
        <p14:creationId xmlns:p14="http://schemas.microsoft.com/office/powerpoint/2010/main" val="3709259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a:t>Click to edit Master title style</a:t>
            </a:r>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A61638D1-1431-455F-A06E-156DF29B33A1}" type="datetime1">
              <a:rPr lang="en-US"/>
              <a:pPr>
                <a:defRPr/>
              </a:pPr>
              <a:t>7/16/2021</a:t>
            </a:fld>
            <a:endParaRPr lang="en-US"/>
          </a:p>
        </p:txBody>
      </p:sp>
      <p:sp>
        <p:nvSpPr>
          <p:cNvPr id="7" name="Footer Placeholder 4"/>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8" name="Slide Number Placeholder 5"/>
          <p:cNvSpPr>
            <a:spLocks noGrp="1"/>
          </p:cNvSpPr>
          <p:nvPr>
            <p:ph type="sldNum" sz="quarter" idx="12"/>
          </p:nvPr>
        </p:nvSpPr>
        <p:spPr/>
        <p:txBody>
          <a:bodyPr/>
          <a:lstStyle>
            <a:lvl1pPr>
              <a:defRPr/>
            </a:lvl1pPr>
          </a:lstStyle>
          <a:p>
            <a:pPr>
              <a:defRPr/>
            </a:pPr>
            <a:fld id="{30F40B8D-E54A-4055-BFE2-DBADAFFCB646}" type="slidenum">
              <a:rPr lang="en-US" altLang="en-US"/>
              <a:pPr>
                <a:defRPr/>
              </a:pPr>
              <a:t>‹#›</a:t>
            </a:fld>
            <a:endParaRPr lang="en-US" altLang="en-US"/>
          </a:p>
        </p:txBody>
      </p:sp>
    </p:spTree>
    <p:extLst>
      <p:ext uri="{BB962C8B-B14F-4D97-AF65-F5344CB8AC3E}">
        <p14:creationId xmlns:p14="http://schemas.microsoft.com/office/powerpoint/2010/main" val="38739099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rtlCol="0"/>
          <a:lstStyle/>
          <a:p>
            <a:r>
              <a:rPr lang="en-US"/>
              <a:t>Click to edit Master title style</a:t>
            </a:r>
          </a:p>
        </p:txBody>
      </p:sp>
      <p:sp>
        <p:nvSpPr>
          <p:cNvPr id="5" name="Date Placeholder 4"/>
          <p:cNvSpPr>
            <a:spLocks noGrp="1"/>
          </p:cNvSpPr>
          <p:nvPr>
            <p:ph type="dt" sz="half" idx="10"/>
          </p:nvPr>
        </p:nvSpPr>
        <p:spPr/>
        <p:txBody>
          <a:bodyPr/>
          <a:lstStyle>
            <a:lvl1pPr>
              <a:defRPr/>
            </a:lvl1pPr>
            <a:extLst/>
          </a:lstStyle>
          <a:p>
            <a:pPr>
              <a:defRPr/>
            </a:pPr>
            <a:fld id="{CA5C72C5-9097-4769-B2DC-F1144A746554}" type="datetime1">
              <a:rPr lang="en-US"/>
              <a:pPr>
                <a:defRPr/>
              </a:pPr>
              <a:t>7/16/2021</a:t>
            </a:fld>
            <a:endParaRPr lang="en-US"/>
          </a:p>
        </p:txBody>
      </p:sp>
      <p:sp>
        <p:nvSpPr>
          <p:cNvPr id="6" name="Footer Placeholder 5"/>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4619D8EB-603B-4609-AD69-61586E6B6A2E}" type="slidenum">
              <a:rPr lang="en-US" altLang="en-US"/>
              <a:pPr>
                <a:defRPr/>
              </a:pPr>
              <a:t>‹#›</a:t>
            </a:fld>
            <a:endParaRPr lang="en-US" altLang="en-US"/>
          </a:p>
        </p:txBody>
      </p:sp>
    </p:spTree>
    <p:extLst>
      <p:ext uri="{BB962C8B-B14F-4D97-AF65-F5344CB8AC3E}">
        <p14:creationId xmlns:p14="http://schemas.microsoft.com/office/powerpoint/2010/main" val="2577193547"/>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A9B93925-A7CC-4D8C-9781-C656E7D60CF2}" type="datetime1">
              <a:rPr lang="en-US"/>
              <a:pPr>
                <a:defRPr/>
              </a:pPr>
              <a:t>7/16/2021</a:t>
            </a:fld>
            <a:endParaRPr lang="en-US"/>
          </a:p>
        </p:txBody>
      </p:sp>
      <p:sp>
        <p:nvSpPr>
          <p:cNvPr id="8" name="Footer Placeholder 7"/>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9" name="Slide Number Placeholder 8"/>
          <p:cNvSpPr>
            <a:spLocks noGrp="1"/>
          </p:cNvSpPr>
          <p:nvPr>
            <p:ph type="sldNum" sz="quarter" idx="12"/>
          </p:nvPr>
        </p:nvSpPr>
        <p:spPr/>
        <p:txBody>
          <a:bodyPr/>
          <a:lstStyle>
            <a:lvl1pPr>
              <a:defRPr/>
            </a:lvl1pPr>
          </a:lstStyle>
          <a:p>
            <a:pPr>
              <a:defRPr/>
            </a:pPr>
            <a:fld id="{D972636F-53CB-45B3-8B87-3EBACAC5279D}" type="slidenum">
              <a:rPr lang="en-US" altLang="en-US"/>
              <a:pPr>
                <a:defRPr/>
              </a:pPr>
              <a:t>‹#›</a:t>
            </a:fld>
            <a:endParaRPr lang="en-US" altLang="en-US"/>
          </a:p>
        </p:txBody>
      </p:sp>
    </p:spTree>
    <p:extLst>
      <p:ext uri="{BB962C8B-B14F-4D97-AF65-F5344CB8AC3E}">
        <p14:creationId xmlns:p14="http://schemas.microsoft.com/office/powerpoint/2010/main" val="423522147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a:t>Click to edit Master title style</a:t>
            </a:r>
          </a:p>
        </p:txBody>
      </p:sp>
      <p:sp>
        <p:nvSpPr>
          <p:cNvPr id="3" name="Date Placeholder 2"/>
          <p:cNvSpPr>
            <a:spLocks noGrp="1"/>
          </p:cNvSpPr>
          <p:nvPr>
            <p:ph type="dt" sz="half" idx="10"/>
          </p:nvPr>
        </p:nvSpPr>
        <p:spPr/>
        <p:txBody>
          <a:bodyPr/>
          <a:lstStyle>
            <a:lvl1pPr>
              <a:defRPr/>
            </a:lvl1pPr>
            <a:extLst/>
          </a:lstStyle>
          <a:p>
            <a:pPr>
              <a:defRPr/>
            </a:pPr>
            <a:fld id="{DA3462F5-0A73-474E-9B01-0F03BD0D0CF2}" type="datetime1">
              <a:rPr lang="en-US"/>
              <a:pPr>
                <a:defRPr/>
              </a:pPr>
              <a:t>7/16/2021</a:t>
            </a:fld>
            <a:endParaRPr lang="en-US"/>
          </a:p>
        </p:txBody>
      </p:sp>
      <p:sp>
        <p:nvSpPr>
          <p:cNvPr id="4" name="Footer Placeholder 3"/>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5" name="Slide Number Placeholder 4"/>
          <p:cNvSpPr>
            <a:spLocks noGrp="1"/>
          </p:cNvSpPr>
          <p:nvPr>
            <p:ph type="sldNum" sz="quarter" idx="12"/>
          </p:nvPr>
        </p:nvSpPr>
        <p:spPr/>
        <p:txBody>
          <a:bodyPr/>
          <a:lstStyle>
            <a:lvl1pPr>
              <a:defRPr/>
            </a:lvl1pPr>
          </a:lstStyle>
          <a:p>
            <a:pPr>
              <a:defRPr/>
            </a:pPr>
            <a:fld id="{896D9F97-D42D-4DDC-A045-14452FE4F45B}" type="slidenum">
              <a:rPr lang="en-US" altLang="en-US"/>
              <a:pPr>
                <a:defRPr/>
              </a:pPr>
              <a:t>‹#›</a:t>
            </a:fld>
            <a:endParaRPr lang="en-US" altLang="en-US"/>
          </a:p>
        </p:txBody>
      </p:sp>
    </p:spTree>
    <p:extLst>
      <p:ext uri="{BB962C8B-B14F-4D97-AF65-F5344CB8AC3E}">
        <p14:creationId xmlns:p14="http://schemas.microsoft.com/office/powerpoint/2010/main" val="691155136"/>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6236545-F6D2-453D-8823-F1EF531E9511}" type="datetime1">
              <a:rPr lang="en-US"/>
              <a:pPr>
                <a:defRPr/>
              </a:pPr>
              <a:t>7/16/2021</a:t>
            </a:fld>
            <a:endParaRPr lang="en-US"/>
          </a:p>
        </p:txBody>
      </p:sp>
      <p:sp>
        <p:nvSpPr>
          <p:cNvPr id="4" name="Slide Number Placeholder 17"/>
          <p:cNvSpPr>
            <a:spLocks noGrp="1"/>
          </p:cNvSpPr>
          <p:nvPr>
            <p:ph type="sldNum" sz="quarter" idx="12"/>
          </p:nvPr>
        </p:nvSpPr>
        <p:spPr/>
        <p:txBody>
          <a:bodyPr/>
          <a:lstStyle>
            <a:lvl1pPr>
              <a:defRPr/>
            </a:lvl1pPr>
          </a:lstStyle>
          <a:p>
            <a:pPr>
              <a:defRPr/>
            </a:pPr>
            <a:fld id="{4828A7D9-C6B6-4DE9-BD80-FAA144C49E09}" type="slidenum">
              <a:rPr lang="en-US" altLang="en-US"/>
              <a:pPr>
                <a:defRPr/>
              </a:pPr>
              <a:t>‹#›</a:t>
            </a:fld>
            <a:endParaRPr lang="en-US" altLang="en-US"/>
          </a:p>
        </p:txBody>
      </p:sp>
    </p:spTree>
    <p:extLst>
      <p:ext uri="{BB962C8B-B14F-4D97-AF65-F5344CB8AC3E}">
        <p14:creationId xmlns:p14="http://schemas.microsoft.com/office/powerpoint/2010/main" val="748851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dirty="0"/>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dirty="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F83A522E-9443-42A8-A77C-D7378E3232E7}" type="datetime1">
              <a:rPr lang="en-US"/>
              <a:pPr>
                <a:defRPr/>
              </a:pPr>
              <a:t>7/16/2021</a:t>
            </a:fld>
            <a:endParaRPr lang="en-US" dirty="0"/>
          </a:p>
        </p:txBody>
      </p:sp>
      <p:sp>
        <p:nvSpPr>
          <p:cNvPr id="6" name="Footer Placeholder 5"/>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83EDD2D8-34AB-411B-A61A-5E0DAEFFEB7E}" type="slidenum">
              <a:rPr lang="en-US" altLang="en-US"/>
              <a:pPr>
                <a:defRPr/>
              </a:pPr>
              <a:t>‹#›</a:t>
            </a:fld>
            <a:endParaRPr lang="en-US" altLang="en-US"/>
          </a:p>
        </p:txBody>
      </p:sp>
    </p:spTree>
    <p:extLst>
      <p:ext uri="{BB962C8B-B14F-4D97-AF65-F5344CB8AC3E}">
        <p14:creationId xmlns:p14="http://schemas.microsoft.com/office/powerpoint/2010/main" val="273241468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6" name="Freeform 15"/>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a:t>Click to edit Master title style</a:t>
            </a:r>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56AE0355-3D97-4EF9-A2D4-761ACD01FAE7}" type="datetime1">
              <a:rPr lang="en-US"/>
              <a:pPr>
                <a:defRPr/>
              </a:pPr>
              <a:t>7/16/2021</a:t>
            </a:fld>
            <a:endParaRPr lang="en-US"/>
          </a:p>
        </p:txBody>
      </p:sp>
      <p:sp>
        <p:nvSpPr>
          <p:cNvPr id="12" name="Footer Placeholder 5"/>
          <p:cNvSpPr>
            <a:spLocks noGrp="1"/>
          </p:cNvSpPr>
          <p:nvPr>
            <p:ph type="ftr" sz="quarter" idx="11"/>
          </p:nvPr>
        </p:nvSpPr>
        <p:spPr>
          <a:xfrm>
            <a:off x="4379913" y="6408738"/>
            <a:ext cx="2351087" cy="365125"/>
          </a:xfrm>
          <a:prstGeom prst="rect">
            <a:avLst/>
          </a:prstGeom>
        </p:spPr>
        <p:txBody>
          <a:bodyPr/>
          <a:lstStyle>
            <a:lvl1pPr>
              <a:defRPr>
                <a:solidFill>
                  <a:schemeClr val="tx1"/>
                </a:solidFill>
              </a:defRPr>
            </a:lvl1pPr>
            <a:extLst/>
          </a:lstStyle>
          <a:p>
            <a:pPr>
              <a:defRPr/>
            </a:pPr>
            <a:r>
              <a:rPr lang="en-US"/>
              <a:t>Vision:"A Kenyan  economy with globally efficient markets and enhanced consumer welfare for shared Prosperity"</a:t>
            </a:r>
          </a:p>
        </p:txBody>
      </p:sp>
      <p:sp>
        <p:nvSpPr>
          <p:cNvPr id="13" name="Slide Number Placeholder 6"/>
          <p:cNvSpPr>
            <a:spLocks noGrp="1"/>
          </p:cNvSpPr>
          <p:nvPr>
            <p:ph type="sldNum" sz="quarter" idx="12"/>
          </p:nvPr>
        </p:nvSpPr>
        <p:spPr/>
        <p:txBody>
          <a:bodyPr/>
          <a:lstStyle>
            <a:lvl1pPr>
              <a:defRPr/>
            </a:lvl1pPr>
          </a:lstStyle>
          <a:p>
            <a:pPr>
              <a:defRPr/>
            </a:pPr>
            <a:fld id="{847EFA24-C2F1-414A-9DD8-55C278A29737}" type="slidenum">
              <a:rPr lang="en-US" altLang="en-US"/>
              <a:pPr>
                <a:defRPr/>
              </a:pPr>
              <a:t>‹#›</a:t>
            </a:fld>
            <a:endParaRPr lang="en-US" altLang="en-US"/>
          </a:p>
        </p:txBody>
      </p:sp>
    </p:spTree>
    <p:extLst>
      <p:ext uri="{BB962C8B-B14F-4D97-AF65-F5344CB8AC3E}">
        <p14:creationId xmlns:p14="http://schemas.microsoft.com/office/powerpoint/2010/main" val="276575705"/>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1027" name="Freeform 11"/>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a:t>Click to edit Master title style</a:t>
            </a:r>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D0552AF8-858E-471A-888A-55EB1A5F99AF}" type="datetime1">
              <a:rPr lang="en-US"/>
              <a:pPr>
                <a:defRPr/>
              </a:pPr>
              <a:t>7/16/2021</a:t>
            </a:fld>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atin typeface="Lucida Sans Unicode" panose="020B0602030504020204" pitchFamily="34" charset="0"/>
              </a:defRPr>
            </a:lvl1pPr>
          </a:lstStyle>
          <a:p>
            <a:pPr>
              <a:defRPr/>
            </a:pPr>
            <a:fld id="{80046186-5347-4F4D-8BEB-FF62DA04C434}" type="slidenum">
              <a:rPr lang="en-US" altLang="en-US"/>
              <a:pPr>
                <a:defRPr/>
              </a:pPr>
              <a:t>‹#›</a:t>
            </a:fld>
            <a:endParaRPr lang="en-US" altLang="en-US"/>
          </a:p>
        </p:txBody>
      </p:sp>
      <p:sp>
        <p:nvSpPr>
          <p:cNvPr id="11" name="Rectangle 5"/>
          <p:cNvSpPr>
            <a:spLocks noChangeArrowheads="1"/>
          </p:cNvSpPr>
          <p:nvPr userDrawn="1"/>
        </p:nvSpPr>
        <p:spPr bwMode="auto">
          <a:xfrm>
            <a:off x="2889666" y="6089684"/>
            <a:ext cx="39683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r>
              <a:rPr lang="en-US" altLang="en-US" sz="1200" dirty="0">
                <a:latin typeface="Palatino Linotype" panose="02040502050505030304" pitchFamily="18" charset="0"/>
              </a:rPr>
              <a:t>"A Kenyan  economy with globally efficient markets and enhanced consumer welfare for shared Prosperity"</a:t>
            </a:r>
          </a:p>
        </p:txBody>
      </p:sp>
      <p:pic>
        <p:nvPicPr>
          <p:cNvPr id="12" name="Picture 1" descr="http://cak.go.ke/images/signature/cak.jp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325744" y="0"/>
            <a:ext cx="1818256" cy="913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772400" y="5888001"/>
            <a:ext cx="1371600" cy="943495"/>
          </a:xfrm>
          <a:prstGeom prst="rect">
            <a:avLst/>
          </a:prstGeom>
        </p:spPr>
      </p:pic>
    </p:spTree>
  </p:cSld>
  <p:clrMap bg1="lt1" tx1="dk1" bg2="lt2" tx2="dk2" accent1="accent1" accent2="accent2" accent3="accent3" accent4="accent4" accent5="accent5" accent6="accent6" hlink="hlink" folHlink="folHlink"/>
  <p:sldLayoutIdLst>
    <p:sldLayoutId id="2147484270" r:id="rId1"/>
    <p:sldLayoutId id="2147484255" r:id="rId2"/>
    <p:sldLayoutId id="2147484271" r:id="rId3"/>
    <p:sldLayoutId id="2147484272" r:id="rId4"/>
    <p:sldLayoutId id="2147484273" r:id="rId5"/>
    <p:sldLayoutId id="2147484274" r:id="rId6"/>
    <p:sldLayoutId id="2147484256" r:id="rId7"/>
    <p:sldLayoutId id="2147484275" r:id="rId8"/>
    <p:sldLayoutId id="2147484276" r:id="rId9"/>
    <p:sldLayoutId id="2147484257" r:id="rId10"/>
    <p:sldLayoutId id="2147484258" r:id="rId11"/>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4D85EA1-B91F-4BD1-84F5-262FFA166682}" type="datetimeFigureOut">
              <a:rPr lang="en-US"/>
              <a:pPr>
                <a:defRPr/>
              </a:pPr>
              <a:t>7/16/2021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BC2A24E2-4265-4064-8EEB-67DBF68EA54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259" r:id="rId1"/>
    <p:sldLayoutId id="2147484260" r:id="rId2"/>
    <p:sldLayoutId id="2147484261" r:id="rId3"/>
    <p:sldLayoutId id="2147484262" r:id="rId4"/>
    <p:sldLayoutId id="2147484263" r:id="rId5"/>
    <p:sldLayoutId id="2147484264" r:id="rId6"/>
    <p:sldLayoutId id="2147484265" r:id="rId7"/>
    <p:sldLayoutId id="2147484266" r:id="rId8"/>
    <p:sldLayoutId id="2147484267" r:id="rId9"/>
    <p:sldLayoutId id="2147484268" r:id="rId10"/>
    <p:sldLayoutId id="214748426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endParaRPr lang="en-US" altLang="en-US" sz="1800"/>
          </a:p>
        </p:txBody>
      </p:sp>
      <p:pic>
        <p:nvPicPr>
          <p:cNvPr id="11269" name="Picture 1"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9652" y="260768"/>
            <a:ext cx="2524695" cy="126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ubtitle 1"/>
          <p:cNvSpPr>
            <a:spLocks noGrp="1"/>
          </p:cNvSpPr>
          <p:nvPr>
            <p:ph type="subTitle" idx="1"/>
          </p:nvPr>
        </p:nvSpPr>
        <p:spPr>
          <a:xfrm>
            <a:off x="914400" y="2590800"/>
            <a:ext cx="8229600" cy="2209800"/>
          </a:xfrm>
        </p:spPr>
        <p:txBody>
          <a:bodyPr/>
          <a:lstStyle/>
          <a:p>
            <a:pPr algn="ctr"/>
            <a:r>
              <a:rPr lang="en-US" sz="2800" b="1" dirty="0">
                <a:solidFill>
                  <a:schemeClr val="tx1"/>
                </a:solidFill>
                <a:latin typeface="Palatino Linotype" panose="02040502050505030304" pitchFamily="18" charset="0"/>
                <a:cs typeface="Calibri" pitchFamily="34" charset="0"/>
              </a:rPr>
              <a:t>COMPETITION LAW AND POLICY- Knowledge Co-Creation Program : </a:t>
            </a:r>
            <a:r>
              <a:rPr lang="en-US" sz="2800" b="1" dirty="0" smtClean="0">
                <a:solidFill>
                  <a:schemeClr val="tx1"/>
                </a:solidFill>
                <a:latin typeface="Palatino Linotype" panose="02040502050505030304" pitchFamily="18" charset="0"/>
                <a:cs typeface="Calibri" pitchFamily="34" charset="0"/>
              </a:rPr>
              <a:t>CAK Staff Sensitization </a:t>
            </a:r>
            <a:endParaRPr lang="en-US" sz="2800" b="1" dirty="0">
              <a:solidFill>
                <a:schemeClr val="tx1"/>
              </a:solidFill>
              <a:latin typeface="Palatino Linotype" panose="02040502050505030304" pitchFamily="18" charset="0"/>
              <a:cs typeface="Calibri" pitchFamily="34" charset="0"/>
            </a:endParaRPr>
          </a:p>
          <a:p>
            <a:pPr algn="ctr"/>
            <a:r>
              <a:rPr lang="en-US" sz="2800" b="1" i="1" dirty="0" smtClean="0">
                <a:solidFill>
                  <a:schemeClr val="tx1"/>
                </a:solidFill>
                <a:latin typeface="Palatino Linotype" panose="02040502050505030304" pitchFamily="18" charset="0"/>
                <a:cs typeface="Calibri" pitchFamily="34" charset="0"/>
              </a:rPr>
              <a:t>Presenter: Feisal Adan</a:t>
            </a:r>
          </a:p>
          <a:p>
            <a:pPr algn="ctr"/>
            <a:endParaRPr lang="en-US" sz="2000" b="1" i="1" dirty="0" smtClean="0">
              <a:solidFill>
                <a:schemeClr val="tx1"/>
              </a:solidFill>
              <a:latin typeface="Palatino Linotype" panose="02040502050505030304" pitchFamily="18" charset="0"/>
              <a:cs typeface="Calibri"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229600" cy="4691062"/>
          </a:xfrm>
        </p:spPr>
        <p:txBody>
          <a:bodyPr/>
          <a:lstStyle/>
          <a:p>
            <a:pPr marL="0" indent="0" algn="just">
              <a:lnSpc>
                <a:spcPct val="107000"/>
              </a:lnSpc>
              <a:spcAft>
                <a:spcPts val="0"/>
              </a:spcAft>
              <a:buNone/>
            </a:pPr>
            <a:r>
              <a:rPr lang="en-US" sz="2800" b="1" dirty="0">
                <a:solidFill>
                  <a:srgbClr val="92D050"/>
                </a:solidFill>
                <a:latin typeface="Palatino Linotype" panose="02040502050505030304" pitchFamily="18" charset="0"/>
                <a:ea typeface="Calibri" panose="020F0502020204030204" pitchFamily="34" charset="0"/>
                <a:cs typeface="Calibri" panose="020F0502020204030204" pitchFamily="34" charset="0"/>
              </a:rPr>
              <a:t>Abuse of Superior Bargaining power </a:t>
            </a:r>
            <a:endParaRPr lang="en-US" sz="2800" b="1" dirty="0" smtClean="0">
              <a:solidFill>
                <a:srgbClr val="92D050"/>
              </a:solidFill>
              <a:latin typeface="Palatino Linotype" panose="02040502050505030304" pitchFamily="18" charset="0"/>
            </a:endParaRPr>
          </a:p>
          <a:p>
            <a:pPr marL="0" indent="0" algn="just">
              <a:lnSpc>
                <a:spcPct val="107000"/>
              </a:lnSpc>
              <a:spcAft>
                <a:spcPts val="0"/>
              </a:spcAft>
              <a:buNone/>
            </a:pPr>
            <a:endParaRPr lang="en-US" sz="2800" dirty="0" smtClean="0">
              <a:latin typeface="Palatino Linotype" panose="02040502050505030304" pitchFamily="18" charset="0"/>
              <a:ea typeface="TeXGyrePagella"/>
              <a:cs typeface="TeXGyrePagella"/>
            </a:endParaRPr>
          </a:p>
          <a:p>
            <a:pPr marL="0" lvl="0" indent="0" algn="just">
              <a:lnSpc>
                <a:spcPct val="107000"/>
              </a:lnSpc>
              <a:spcAft>
                <a:spcPts val="0"/>
              </a:spcAft>
              <a:buNone/>
            </a:pPr>
            <a:r>
              <a:rPr lang="en-US" sz="2400" dirty="0" smtClean="0">
                <a:latin typeface="Palatino Linotype" panose="02040502050505030304" pitchFamily="18" charset="0"/>
                <a:ea typeface="TeXGyrePagella"/>
                <a:cs typeface="TeXGyrePagella"/>
              </a:rPr>
              <a:t>The </a:t>
            </a:r>
            <a:r>
              <a:rPr lang="en-US" sz="2400" dirty="0">
                <a:latin typeface="Palatino Linotype" panose="02040502050505030304" pitchFamily="18" charset="0"/>
                <a:ea typeface="TeXGyrePagella"/>
                <a:cs typeface="TeXGyrePagella"/>
              </a:rPr>
              <a:t>elements that constitute </a:t>
            </a:r>
            <a:r>
              <a:rPr lang="en-US" sz="2400" dirty="0" smtClean="0">
                <a:latin typeface="Palatino Linotype" panose="02040502050505030304" pitchFamily="18" charset="0"/>
                <a:ea typeface="TeXGyrePagella"/>
                <a:cs typeface="TeXGyrePagella"/>
              </a:rPr>
              <a:t>ASBP practice </a:t>
            </a:r>
            <a:r>
              <a:rPr lang="en-US" sz="2400" dirty="0">
                <a:latin typeface="Palatino Linotype" panose="02040502050505030304" pitchFamily="18" charset="0"/>
                <a:ea typeface="TeXGyrePagella"/>
                <a:cs typeface="TeXGyrePagella"/>
              </a:rPr>
              <a:t>are</a:t>
            </a:r>
            <a:r>
              <a:rPr lang="en-US" sz="2400" dirty="0" smtClean="0">
                <a:latin typeface="Palatino Linotype" panose="02040502050505030304" pitchFamily="18" charset="0"/>
                <a:ea typeface="TeXGyrePagella"/>
                <a:cs typeface="TeXGyrePagella"/>
              </a:rPr>
              <a:t>:</a:t>
            </a:r>
          </a:p>
          <a:p>
            <a:pPr marL="0" lvl="0" indent="0" algn="just">
              <a:lnSpc>
                <a:spcPct val="107000"/>
              </a:lnSpc>
              <a:spcAft>
                <a:spcPts val="0"/>
              </a:spcAft>
              <a:buNone/>
            </a:pPr>
            <a:endParaRPr lang="en-US" sz="2400" dirty="0">
              <a:latin typeface="Palatino Linotype" panose="02040502050505030304" pitchFamily="18"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SzPts val="1200"/>
              <a:buFont typeface="Times New Roman" panose="02020603050405020304" pitchFamily="18" charset="0"/>
              <a:buAutoNum type="romanLcPeriod"/>
            </a:pPr>
            <a:r>
              <a:rPr lang="en-US" sz="2400" spc="-15" dirty="0">
                <a:latin typeface="Palatino Linotype" panose="02040502050505030304" pitchFamily="18" charset="0"/>
                <a:ea typeface="TeXGyrePagella"/>
                <a:cs typeface="TeXGyrePagella"/>
              </a:rPr>
              <a:t>Superior bargaining position;</a:t>
            </a:r>
            <a:endParaRPr lang="en-US" sz="2400" spc="-15" dirty="0">
              <a:latin typeface="Palatino Linotype" panose="02040502050505030304" pitchFamily="18"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SzPts val="1200"/>
              <a:buFont typeface="Times New Roman" panose="02020603050405020304" pitchFamily="18" charset="0"/>
              <a:buAutoNum type="romanLcPeriod"/>
            </a:pPr>
            <a:r>
              <a:rPr lang="en-US" sz="2400" spc="-15" dirty="0">
                <a:latin typeface="Palatino Linotype" panose="02040502050505030304" pitchFamily="18" charset="0"/>
                <a:ea typeface="TeXGyrePagella"/>
                <a:cs typeface="TeXGyrePagella"/>
              </a:rPr>
              <a:t>Unjust </a:t>
            </a:r>
            <a:r>
              <a:rPr lang="en-US" sz="2400" spc="-15" dirty="0" err="1">
                <a:latin typeface="Palatino Linotype" panose="02040502050505030304" pitchFamily="18" charset="0"/>
                <a:ea typeface="TeXGyrePagella"/>
                <a:cs typeface="TeXGyrePagella"/>
              </a:rPr>
              <a:t>behaviour</a:t>
            </a:r>
            <a:r>
              <a:rPr lang="en-US" sz="2400" spc="-15" dirty="0">
                <a:latin typeface="Palatino Linotype" panose="02040502050505030304" pitchFamily="18" charset="0"/>
                <a:ea typeface="TeXGyrePagella"/>
                <a:cs typeface="TeXGyrePagella"/>
              </a:rPr>
              <a:t> in light of normal business practices</a:t>
            </a:r>
            <a:r>
              <a:rPr lang="en-US" sz="2400" spc="-15" dirty="0" smtClean="0">
                <a:latin typeface="Palatino Linotype" panose="02040502050505030304" pitchFamily="18" charset="0"/>
                <a:ea typeface="TeXGyrePagella"/>
                <a:cs typeface="TeXGyrePagella"/>
              </a:rPr>
              <a:t>.</a:t>
            </a:r>
            <a:endParaRPr lang="en-US" sz="2400" dirty="0" smtClean="0">
              <a:latin typeface="Palatino Linotype" panose="02040502050505030304" pitchFamily="18" charset="0"/>
              <a:ea typeface="TeXGyrePagella"/>
              <a:cs typeface="TeXGyrePagella"/>
            </a:endParaRPr>
          </a:p>
          <a:p>
            <a:pPr marL="0" indent="0" algn="just">
              <a:lnSpc>
                <a:spcPct val="107000"/>
              </a:lnSpc>
              <a:spcAft>
                <a:spcPts val="800"/>
              </a:spcAft>
              <a:buNone/>
            </a:pPr>
            <a:endParaRPr lang="en-US" sz="2400" dirty="0" smtClean="0">
              <a:latin typeface="Palatino Linotype" panose="02040502050505030304" pitchFamily="18" charset="0"/>
              <a:ea typeface="TeXGyrePagella"/>
              <a:cs typeface="TeXGyrePagella"/>
            </a:endParaRPr>
          </a:p>
          <a:p>
            <a:pPr marL="0" indent="0" algn="just">
              <a:lnSpc>
                <a:spcPct val="107000"/>
              </a:lnSpc>
              <a:spcAft>
                <a:spcPts val="800"/>
              </a:spcAft>
              <a:buNone/>
            </a:pPr>
            <a:r>
              <a:rPr lang="en-US" sz="2400" dirty="0" smtClean="0">
                <a:latin typeface="Palatino Linotype" panose="02040502050505030304" pitchFamily="18" charset="0"/>
                <a:ea typeface="TeXGyrePagella"/>
                <a:cs typeface="TeXGyrePagella"/>
              </a:rPr>
              <a:t>ASBP </a:t>
            </a:r>
            <a:r>
              <a:rPr lang="en-US" sz="2400" dirty="0">
                <a:latin typeface="Palatino Linotype" panose="02040502050505030304" pitchFamily="18" charset="0"/>
                <a:ea typeface="TeXGyrePagella"/>
                <a:cs typeface="TeXGyrePagella"/>
              </a:rPr>
              <a:t>applies even if a player does not have a dominant position in the market, but abuses its superior bargaining position</a:t>
            </a:r>
            <a:r>
              <a:rPr lang="en-US" sz="2400" dirty="0" smtClean="0">
                <a:latin typeface="Palatino Linotype" panose="02040502050505030304" pitchFamily="18" charset="0"/>
                <a:ea typeface="TeXGyrePagella"/>
                <a:cs typeface="TeXGyrePagella"/>
              </a:rPr>
              <a:t>.</a:t>
            </a:r>
          </a:p>
          <a:p>
            <a:pPr marL="0" indent="0" algn="just">
              <a:lnSpc>
                <a:spcPct val="107000"/>
              </a:lnSpc>
              <a:spcAft>
                <a:spcPts val="800"/>
              </a:spcAft>
              <a:buNone/>
            </a:pPr>
            <a:endParaRPr lang="en-US" sz="1800" dirty="0">
              <a:latin typeface="Palatino Linotype" panose="02040502050505030304" pitchFamily="18" charset="0"/>
              <a:ea typeface="TeXGyrePagella"/>
              <a:cs typeface="TeXGyrePagella"/>
            </a:endParaRPr>
          </a:p>
          <a:p>
            <a:pPr marL="0" lvl="0" indent="0" algn="just">
              <a:lnSpc>
                <a:spcPct val="107000"/>
              </a:lnSpc>
              <a:spcAft>
                <a:spcPts val="800"/>
              </a:spcAft>
              <a:buNone/>
            </a:pPr>
            <a:endParaRPr lang="en-US" sz="2800" dirty="0" smtClean="0">
              <a:latin typeface="Palatino Linotype" panose="02040502050505030304" pitchFamily="18" charset="0"/>
              <a:ea typeface="TeXGyrePagella"/>
              <a:cs typeface="TeXGyrePagella"/>
            </a:endParaRPr>
          </a:p>
          <a:p>
            <a:pPr marL="0" lvl="0" indent="0" algn="just">
              <a:lnSpc>
                <a:spcPct val="107000"/>
              </a:lnSpc>
              <a:spcAft>
                <a:spcPts val="800"/>
              </a:spcAft>
              <a:buNone/>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Title 2"/>
          <p:cNvSpPr>
            <a:spLocks noGrp="1"/>
          </p:cNvSpPr>
          <p:nvPr>
            <p:ph type="title"/>
          </p:nvPr>
        </p:nvSpPr>
        <p:spPr/>
        <p:txBody>
          <a:bodyPr/>
          <a:lstStyle/>
          <a:p>
            <a:r>
              <a:rPr lang="en-US" sz="3200" dirty="0">
                <a:solidFill>
                  <a:srgbClr val="996600"/>
                </a:solidFill>
                <a:latin typeface="Palatino Linotype" panose="02040502050505030304" pitchFamily="18" charset="0"/>
              </a:rPr>
              <a:t>Outline of the Japanese AMA cont…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10</a:t>
            </a:fld>
            <a:endParaRPr lang="en-US" altLang="en-US"/>
          </a:p>
        </p:txBody>
      </p:sp>
    </p:spTree>
    <p:extLst>
      <p:ext uri="{BB962C8B-B14F-4D97-AF65-F5344CB8AC3E}">
        <p14:creationId xmlns:p14="http://schemas.microsoft.com/office/powerpoint/2010/main" val="28310828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700"/>
          </a:xfrm>
        </p:spPr>
        <p:txBody>
          <a:bodyPr/>
          <a:lstStyle/>
          <a:p>
            <a:pPr marL="0" lvl="0" indent="0" algn="just">
              <a:lnSpc>
                <a:spcPct val="107000"/>
              </a:lnSpc>
              <a:spcAft>
                <a:spcPts val="800"/>
              </a:spcAft>
              <a:buNone/>
            </a:pPr>
            <a:r>
              <a:rPr lang="en-US" sz="24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rPr>
              <a:t>Abuse </a:t>
            </a:r>
            <a:r>
              <a:rPr lang="en-US" sz="2400" dirty="0">
                <a:solidFill>
                  <a:srgbClr val="000000"/>
                </a:solidFill>
                <a:latin typeface="Palatino Linotype" panose="02040502050505030304" pitchFamily="18" charset="0"/>
                <a:ea typeface="Calibri" panose="020F0502020204030204" pitchFamily="34" charset="0"/>
                <a:cs typeface="Calibri" panose="020F0502020204030204" pitchFamily="34" charset="0"/>
              </a:rPr>
              <a:t>of Superior Bargaining power </a:t>
            </a:r>
            <a:r>
              <a:rPr lang="en-US" sz="24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rPr>
              <a:t>task force within </a:t>
            </a:r>
            <a:r>
              <a:rPr lang="en-US" sz="2400" dirty="0">
                <a:solidFill>
                  <a:srgbClr val="000000"/>
                </a:solidFill>
                <a:latin typeface="Palatino Linotype" panose="02040502050505030304" pitchFamily="18" charset="0"/>
                <a:ea typeface="Calibri" panose="020F0502020204030204" pitchFamily="34" charset="0"/>
                <a:cs typeface="Calibri" panose="020F0502020204030204" pitchFamily="34" charset="0"/>
              </a:rPr>
              <a:t>the Investigation Bureau </a:t>
            </a:r>
            <a:r>
              <a:rPr lang="en-US" sz="24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rPr>
              <a:t>with mandate of conducting investigations established in November 2009. </a:t>
            </a:r>
          </a:p>
          <a:p>
            <a:pPr marL="0" lvl="0" indent="0" algn="just">
              <a:lnSpc>
                <a:spcPct val="107000"/>
              </a:lnSpc>
              <a:spcAft>
                <a:spcPts val="800"/>
              </a:spcAft>
              <a:buNone/>
            </a:pPr>
            <a:r>
              <a:rPr lang="en-US" sz="2400" b="1"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rPr>
              <a:t>Triggers: </a:t>
            </a:r>
          </a:p>
          <a:p>
            <a:pPr marL="400050" lvl="0" indent="-400050" algn="just">
              <a:lnSpc>
                <a:spcPct val="107000"/>
              </a:lnSpc>
              <a:spcAft>
                <a:spcPts val="800"/>
              </a:spcAft>
              <a:buFont typeface="+mj-lt"/>
              <a:buAutoNum type="romanLcPeriod"/>
            </a:pPr>
            <a:r>
              <a:rPr lang="en-US" sz="24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rPr>
              <a:t>Public Complaint; and</a:t>
            </a:r>
          </a:p>
          <a:p>
            <a:pPr marL="400050" lvl="0" indent="-400050" algn="just">
              <a:lnSpc>
                <a:spcPct val="107000"/>
              </a:lnSpc>
              <a:spcAft>
                <a:spcPts val="800"/>
              </a:spcAft>
              <a:buFont typeface="+mj-lt"/>
              <a:buAutoNum type="romanLcPeriod"/>
            </a:pPr>
            <a:r>
              <a:rPr lang="en-US" sz="24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rPr>
              <a:t>Market Intelligence.</a:t>
            </a:r>
          </a:p>
          <a:p>
            <a:pPr marL="0" lvl="0" indent="0" algn="just">
              <a:lnSpc>
                <a:spcPct val="115000"/>
              </a:lnSpc>
              <a:spcAft>
                <a:spcPts val="1000"/>
              </a:spcAft>
              <a:buNone/>
            </a:pPr>
            <a:r>
              <a:rPr lang="en-US" sz="24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rPr>
              <a:t>Detections </a:t>
            </a:r>
            <a:r>
              <a:rPr lang="en-US" sz="2400" dirty="0">
                <a:solidFill>
                  <a:srgbClr val="000000"/>
                </a:solidFill>
                <a:latin typeface="Palatino Linotype" panose="02040502050505030304" pitchFamily="18" charset="0"/>
                <a:ea typeface="Calibri" panose="020F0502020204030204" pitchFamily="34" charset="0"/>
                <a:cs typeface="Calibri" panose="020F0502020204030204" pitchFamily="34" charset="0"/>
              </a:rPr>
              <a:t>by JFTC are made through general conversations with market players in order to pick out the issues in the market. </a:t>
            </a:r>
            <a:endParaRPr lang="en-US" sz="2400" dirty="0">
              <a:solidFill>
                <a:srgbClr val="000000"/>
              </a:solidFill>
              <a:latin typeface="Palatino Linotype" panose="02040502050505030304" pitchFamily="18" charset="0"/>
              <a:ea typeface="Calibri" panose="020F0502020204030204" pitchFamily="34" charset="0"/>
              <a:cs typeface="Arial" panose="020B0604020202020204" pitchFamily="34" charset="0"/>
            </a:endParaRPr>
          </a:p>
          <a:p>
            <a:endParaRPr lang="en-US" dirty="0"/>
          </a:p>
        </p:txBody>
      </p:sp>
      <p:sp>
        <p:nvSpPr>
          <p:cNvPr id="3" name="Title 2"/>
          <p:cNvSpPr>
            <a:spLocks noGrp="1"/>
          </p:cNvSpPr>
          <p:nvPr>
            <p:ph type="title"/>
          </p:nvPr>
        </p:nvSpPr>
        <p:spPr>
          <a:xfrm>
            <a:off x="457200" y="274638"/>
            <a:ext cx="8229600" cy="804862"/>
          </a:xfrm>
        </p:spPr>
        <p:txBody>
          <a:bodyPr/>
          <a:lstStyle/>
          <a:p>
            <a:r>
              <a:rPr lang="en-US" sz="3200" dirty="0">
                <a:solidFill>
                  <a:srgbClr val="996600"/>
                </a:solidFill>
                <a:latin typeface="Palatino Linotype" panose="02040502050505030304" pitchFamily="18" charset="0"/>
              </a:rPr>
              <a:t>Outline of the Japanese AMA cont…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11</a:t>
            </a:fld>
            <a:endParaRPr lang="en-US" altLang="en-US"/>
          </a:p>
        </p:txBody>
      </p:sp>
    </p:spTree>
    <p:extLst>
      <p:ext uri="{BB962C8B-B14F-4D97-AF65-F5344CB8AC3E}">
        <p14:creationId xmlns:p14="http://schemas.microsoft.com/office/powerpoint/2010/main" val="15250514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algn="just">
              <a:lnSpc>
                <a:spcPct val="115000"/>
              </a:lnSpc>
              <a:spcAft>
                <a:spcPts val="1000"/>
              </a:spcAft>
              <a:buNone/>
            </a:pPr>
            <a:r>
              <a:rPr lang="en-US" sz="28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rPr>
              <a:t>JFTC ensures confidentiality in the process of carrying out investigations.</a:t>
            </a:r>
            <a:endParaRPr lang="en-US" sz="2800" dirty="0">
              <a:solidFill>
                <a:srgbClr val="000000"/>
              </a:solidFill>
              <a:latin typeface="Palatino Linotype" panose="02040502050505030304" pitchFamily="18" charset="0"/>
              <a:ea typeface="Calibri" panose="020F0502020204030204" pitchFamily="34" charset="0"/>
              <a:cs typeface="Calibri" panose="020F0502020204030204" pitchFamily="34" charset="0"/>
            </a:endParaRPr>
          </a:p>
          <a:p>
            <a:pPr marL="0" lvl="0" indent="0" algn="just">
              <a:lnSpc>
                <a:spcPct val="115000"/>
              </a:lnSpc>
              <a:spcAft>
                <a:spcPts val="1000"/>
              </a:spcAft>
              <a:buNone/>
            </a:pPr>
            <a:endParaRPr lang="en-US" sz="28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endParaRPr>
          </a:p>
          <a:p>
            <a:pPr marL="0" lvl="0" indent="0" algn="just">
              <a:lnSpc>
                <a:spcPct val="115000"/>
              </a:lnSpc>
              <a:spcAft>
                <a:spcPts val="1000"/>
              </a:spcAft>
              <a:buNone/>
            </a:pPr>
            <a:endParaRPr lang="en-US" sz="28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endParaRPr>
          </a:p>
          <a:p>
            <a:pPr marL="0" lvl="0" indent="0" algn="just">
              <a:lnSpc>
                <a:spcPct val="115000"/>
              </a:lnSpc>
              <a:spcAft>
                <a:spcPts val="1000"/>
              </a:spcAft>
              <a:buNone/>
            </a:pPr>
            <a:r>
              <a:rPr lang="en-US" sz="28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rPr>
              <a:t>There </a:t>
            </a:r>
            <a:r>
              <a:rPr lang="en-US" sz="2800" dirty="0">
                <a:solidFill>
                  <a:srgbClr val="000000"/>
                </a:solidFill>
                <a:latin typeface="Palatino Linotype" panose="02040502050505030304" pitchFamily="18" charset="0"/>
                <a:ea typeface="Calibri" panose="020F0502020204030204" pitchFamily="34" charset="0"/>
                <a:cs typeface="Calibri" panose="020F0502020204030204" pitchFamily="34" charset="0"/>
              </a:rPr>
              <a:t>are 5 main remedies in AMA for abuse of superior bargaining power violations namely cease and desist orders, surcharge payments, warnings, caution and </a:t>
            </a:r>
            <a:r>
              <a:rPr lang="en-US" sz="28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rPr>
              <a:t>termination.</a:t>
            </a:r>
            <a:endParaRPr lang="en-US" sz="2800" dirty="0"/>
          </a:p>
        </p:txBody>
      </p:sp>
      <p:sp>
        <p:nvSpPr>
          <p:cNvPr id="3" name="Title 2"/>
          <p:cNvSpPr>
            <a:spLocks noGrp="1"/>
          </p:cNvSpPr>
          <p:nvPr>
            <p:ph type="title"/>
          </p:nvPr>
        </p:nvSpPr>
        <p:spPr/>
        <p:txBody>
          <a:bodyPr/>
          <a:lstStyle/>
          <a:p>
            <a:r>
              <a:rPr lang="en-US" sz="3200" dirty="0">
                <a:solidFill>
                  <a:srgbClr val="996600"/>
                </a:solidFill>
                <a:latin typeface="Palatino Linotype" panose="02040502050505030304" pitchFamily="18" charset="0"/>
              </a:rPr>
              <a:t>Outline of the Japanese AMA cont…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12</a:t>
            </a:fld>
            <a:endParaRPr lang="en-US" alt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0" y="1676400"/>
            <a:ext cx="3886200" cy="2746653"/>
          </a:xfrm>
          <a:prstGeom prst="rect">
            <a:avLst/>
          </a:prstGeom>
        </p:spPr>
      </p:pic>
    </p:spTree>
    <p:extLst>
      <p:ext uri="{BB962C8B-B14F-4D97-AF65-F5344CB8AC3E}">
        <p14:creationId xmlns:p14="http://schemas.microsoft.com/office/powerpoint/2010/main" val="5670378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700"/>
          </a:xfrm>
        </p:spPr>
        <p:txBody>
          <a:bodyPr/>
          <a:lstStyle/>
          <a:p>
            <a:pPr marL="0" lvl="0" indent="0" algn="just">
              <a:lnSpc>
                <a:spcPct val="107000"/>
              </a:lnSpc>
              <a:spcAft>
                <a:spcPts val="0"/>
              </a:spcAft>
              <a:buNone/>
            </a:pPr>
            <a:endParaRPr lang="en-US" sz="2800" dirty="0" smtClean="0">
              <a:latin typeface="Palatino Linotype" panose="02040502050505030304" pitchFamily="18" charset="0"/>
              <a:ea typeface="Calibri" panose="020F0502020204030204" pitchFamily="34" charset="0"/>
              <a:cs typeface="Times New Roman" panose="02020603050405020304" pitchFamily="18" charset="0"/>
            </a:endParaRPr>
          </a:p>
          <a:p>
            <a:pPr marL="0" lvl="0" indent="0" algn="just">
              <a:lnSpc>
                <a:spcPct val="107000"/>
              </a:lnSpc>
              <a:spcAft>
                <a:spcPts val="0"/>
              </a:spcAft>
              <a:buNone/>
            </a:pPr>
            <a:r>
              <a:rPr lang="en-US" sz="2800" dirty="0" smtClean="0">
                <a:latin typeface="Palatino Linotype" panose="02040502050505030304" pitchFamily="18" charset="0"/>
                <a:ea typeface="Calibri" panose="020F0502020204030204" pitchFamily="34" charset="0"/>
                <a:cs typeface="Times New Roman" panose="02020603050405020304" pitchFamily="18" charset="0"/>
              </a:rPr>
              <a:t>JFTC obtains information</a:t>
            </a:r>
            <a:r>
              <a:rPr lang="en-US" sz="2800" spc="-100" dirty="0" smtClean="0">
                <a:latin typeface="Palatino Linotype" panose="02040502050505030304" pitchFamily="18" charset="0"/>
                <a:ea typeface="Calibri" panose="020F0502020204030204" pitchFamily="34" charset="0"/>
                <a:cs typeface="Times New Roman" panose="02020603050405020304" pitchFamily="18" charset="0"/>
              </a:rPr>
              <a:t> </a:t>
            </a:r>
            <a:r>
              <a:rPr lang="en-US" sz="2800" dirty="0" smtClean="0">
                <a:latin typeface="Palatino Linotype" panose="02040502050505030304" pitchFamily="18" charset="0"/>
                <a:ea typeface="Calibri" panose="020F0502020204030204" pitchFamily="34" charset="0"/>
                <a:cs typeface="Times New Roman" panose="02020603050405020304" pitchFamily="18" charset="0"/>
              </a:rPr>
              <a:t>through:</a:t>
            </a:r>
            <a:endParaRPr lang="en-US" sz="2800" dirty="0" smtClean="0">
              <a:latin typeface="Calibri" panose="020F0502020204030204" pitchFamily="34" charset="0"/>
              <a:ea typeface="Calibri" panose="020F0502020204030204" pitchFamily="34" charset="0"/>
              <a:cs typeface="Times New Roman" panose="02020603050405020304" pitchFamily="18" charset="0"/>
            </a:endParaRPr>
          </a:p>
          <a:p>
            <a:pPr marL="571500" lvl="0" indent="-571500" algn="just">
              <a:lnSpc>
                <a:spcPct val="107000"/>
              </a:lnSpc>
              <a:spcAft>
                <a:spcPts val="0"/>
              </a:spcAft>
              <a:buFont typeface="+mj-lt"/>
              <a:buAutoNum type="romanLcPeriod"/>
            </a:pPr>
            <a:r>
              <a:rPr lang="en-US" sz="2800" spc="-15" dirty="0" smtClean="0">
                <a:latin typeface="Palatino Linotype" panose="02040502050505030304" pitchFamily="18" charset="0"/>
                <a:ea typeface="Times New Roman" panose="02020603050405020304" pitchFamily="18" charset="0"/>
                <a:cs typeface="Times New Roman" panose="02020603050405020304" pitchFamily="18" charset="0"/>
              </a:rPr>
              <a:t>Notifications</a:t>
            </a:r>
            <a:endParaRPr lang="en-US" sz="2800" spc="-15" dirty="0" smtClean="0">
              <a:latin typeface="Calibri" panose="020F0502020204030204" pitchFamily="34" charset="0"/>
              <a:ea typeface="Times New Roman" panose="02020603050405020304" pitchFamily="18" charset="0"/>
              <a:cs typeface="Times New Roman" panose="02020603050405020304" pitchFamily="18" charset="0"/>
            </a:endParaRPr>
          </a:p>
          <a:p>
            <a:pPr marL="571500" lvl="0" indent="-571500" algn="just">
              <a:lnSpc>
                <a:spcPct val="107000"/>
              </a:lnSpc>
              <a:spcAft>
                <a:spcPts val="0"/>
              </a:spcAft>
              <a:buFont typeface="+mj-lt"/>
              <a:buAutoNum type="romanLcPeriod"/>
            </a:pPr>
            <a:r>
              <a:rPr lang="en-US" sz="2800" spc="-15" dirty="0" smtClean="0">
                <a:latin typeface="Palatino Linotype" panose="02040502050505030304" pitchFamily="18" charset="0"/>
                <a:ea typeface="Times New Roman" panose="02020603050405020304" pitchFamily="18" charset="0"/>
                <a:cs typeface="Times New Roman" panose="02020603050405020304" pitchFamily="18" charset="0"/>
              </a:rPr>
              <a:t>Own information</a:t>
            </a:r>
            <a:r>
              <a:rPr lang="en-US" sz="2800" spc="-40" dirty="0" smtClean="0">
                <a:latin typeface="Palatino Linotype" panose="02040502050505030304" pitchFamily="18" charset="0"/>
                <a:ea typeface="Times New Roman" panose="02020603050405020304" pitchFamily="18" charset="0"/>
                <a:cs typeface="Times New Roman" panose="02020603050405020304" pitchFamily="18" charset="0"/>
              </a:rPr>
              <a:t> </a:t>
            </a:r>
            <a:r>
              <a:rPr lang="en-US" sz="2800" spc="-15" dirty="0" smtClean="0">
                <a:latin typeface="Palatino Linotype" panose="02040502050505030304" pitchFamily="18" charset="0"/>
                <a:ea typeface="Times New Roman" panose="02020603050405020304" pitchFamily="18" charset="0"/>
                <a:cs typeface="Times New Roman" panose="02020603050405020304" pitchFamily="18" charset="0"/>
              </a:rPr>
              <a:t>collection;</a:t>
            </a:r>
            <a:endParaRPr lang="en-US" sz="2800" spc="-15" dirty="0" smtClean="0">
              <a:latin typeface="Calibri" panose="020F0502020204030204" pitchFamily="34" charset="0"/>
              <a:ea typeface="Times New Roman" panose="02020603050405020304" pitchFamily="18" charset="0"/>
              <a:cs typeface="Times New Roman" panose="02020603050405020304" pitchFamily="18" charset="0"/>
            </a:endParaRPr>
          </a:p>
          <a:p>
            <a:pPr marL="571500" lvl="0" indent="-571500" algn="just">
              <a:lnSpc>
                <a:spcPct val="107000"/>
              </a:lnSpc>
              <a:spcAft>
                <a:spcPts val="0"/>
              </a:spcAft>
              <a:buFont typeface="+mj-lt"/>
              <a:buAutoNum type="romanLcPeriod"/>
            </a:pPr>
            <a:r>
              <a:rPr lang="en-US" sz="2800" spc="-15" dirty="0" smtClean="0">
                <a:latin typeface="Palatino Linotype" panose="02040502050505030304" pitchFamily="18" charset="0"/>
                <a:ea typeface="Times New Roman" panose="02020603050405020304" pitchFamily="18" charset="0"/>
                <a:cs typeface="Times New Roman" panose="02020603050405020304" pitchFamily="18" charset="0"/>
              </a:rPr>
              <a:t>Submission by informants ; and</a:t>
            </a:r>
            <a:endParaRPr lang="en-US" sz="2800" spc="-15" dirty="0" smtClean="0">
              <a:latin typeface="Calibri" panose="020F0502020204030204" pitchFamily="34" charset="0"/>
              <a:ea typeface="Times New Roman" panose="02020603050405020304" pitchFamily="18" charset="0"/>
              <a:cs typeface="Times New Roman" panose="02020603050405020304" pitchFamily="18" charset="0"/>
            </a:endParaRPr>
          </a:p>
          <a:p>
            <a:pPr marL="571500" lvl="0" indent="-571500" algn="just">
              <a:lnSpc>
                <a:spcPct val="107000"/>
              </a:lnSpc>
              <a:spcAft>
                <a:spcPts val="0"/>
              </a:spcAft>
              <a:buFont typeface="+mj-lt"/>
              <a:buAutoNum type="romanLcPeriod"/>
            </a:pPr>
            <a:r>
              <a:rPr lang="en-US" sz="2800" spc="-15" dirty="0" smtClean="0">
                <a:latin typeface="Palatino Linotype" panose="02040502050505030304" pitchFamily="18" charset="0"/>
                <a:ea typeface="Times New Roman" panose="02020603050405020304" pitchFamily="18" charset="0"/>
                <a:cs typeface="Times New Roman" panose="02020603050405020304" pitchFamily="18" charset="0"/>
              </a:rPr>
              <a:t>Request by the Small and Medium Enterprise</a:t>
            </a:r>
            <a:r>
              <a:rPr lang="en-US" sz="2800" spc="-195" dirty="0" smtClean="0">
                <a:latin typeface="Palatino Linotype" panose="02040502050505030304" pitchFamily="18" charset="0"/>
                <a:ea typeface="Times New Roman" panose="02020603050405020304" pitchFamily="18" charset="0"/>
                <a:cs typeface="Times New Roman" panose="02020603050405020304" pitchFamily="18" charset="0"/>
              </a:rPr>
              <a:t> </a:t>
            </a:r>
            <a:r>
              <a:rPr lang="en-US" sz="2800" spc="-15" dirty="0" smtClean="0">
                <a:latin typeface="Palatino Linotype" panose="02040502050505030304" pitchFamily="18" charset="0"/>
                <a:ea typeface="Times New Roman" panose="02020603050405020304" pitchFamily="18" charset="0"/>
                <a:cs typeface="Times New Roman" panose="02020603050405020304" pitchFamily="18" charset="0"/>
              </a:rPr>
              <a:t>Agency</a:t>
            </a:r>
            <a:r>
              <a:rPr lang="en-US" sz="2400" spc="-15" dirty="0" smtClean="0">
                <a:latin typeface="Palatino Linotype" panose="02040502050505030304" pitchFamily="18" charset="0"/>
                <a:ea typeface="Times New Roman" panose="02020603050405020304" pitchFamily="18" charset="0"/>
                <a:cs typeface="Times New Roman" panose="02020603050405020304" pitchFamily="18" charset="0"/>
              </a:rPr>
              <a:t>.</a:t>
            </a:r>
          </a:p>
        </p:txBody>
      </p:sp>
      <p:sp>
        <p:nvSpPr>
          <p:cNvPr id="3" name="Title 2"/>
          <p:cNvSpPr>
            <a:spLocks noGrp="1"/>
          </p:cNvSpPr>
          <p:nvPr>
            <p:ph type="title"/>
          </p:nvPr>
        </p:nvSpPr>
        <p:spPr>
          <a:xfrm>
            <a:off x="457200" y="762000"/>
            <a:ext cx="8229600" cy="152400"/>
          </a:xfrm>
        </p:spPr>
        <p:txBody>
          <a:bodyPr>
            <a:normAutofit fontScale="90000"/>
          </a:bodyPr>
          <a:lstStyle/>
          <a:p>
            <a:r>
              <a:rPr lang="en-US" sz="2700" dirty="0">
                <a:solidFill>
                  <a:srgbClr val="996600"/>
                </a:solidFill>
                <a:latin typeface="Palatino Linotype" panose="02040502050505030304" pitchFamily="18" charset="0"/>
              </a:rPr>
              <a:t>The investigation procedures and administrative measures of </a:t>
            </a:r>
            <a:r>
              <a:rPr lang="en-US" sz="2700" dirty="0" smtClean="0">
                <a:solidFill>
                  <a:srgbClr val="996600"/>
                </a:solidFill>
                <a:latin typeface="Palatino Linotype" panose="02040502050505030304" pitchFamily="18" charset="0"/>
              </a:rPr>
              <a:t>JFTC</a:t>
            </a:r>
            <a:r>
              <a:rPr lang="en-US" sz="4400" dirty="0">
                <a:latin typeface="Palatino Linotype" panose="02040502050505030304" pitchFamily="18" charset="0"/>
              </a:rPr>
              <a:t/>
            </a:r>
            <a:br>
              <a:rPr lang="en-US" sz="4400" dirty="0">
                <a:latin typeface="Palatino Linotype" panose="02040502050505030304" pitchFamily="18" charset="0"/>
              </a:rPr>
            </a:b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13</a:t>
            </a:fld>
            <a:endParaRPr lang="en-US" altLang="en-US"/>
          </a:p>
        </p:txBody>
      </p:sp>
    </p:spTree>
    <p:extLst>
      <p:ext uri="{BB962C8B-B14F-4D97-AF65-F5344CB8AC3E}">
        <p14:creationId xmlns:p14="http://schemas.microsoft.com/office/powerpoint/2010/main" val="33222494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a:lnSpc>
                <a:spcPct val="107000"/>
              </a:lnSpc>
              <a:spcAft>
                <a:spcPts val="0"/>
              </a:spcAft>
              <a:buClr>
                <a:srgbClr val="72A376"/>
              </a:buClr>
              <a:buNone/>
            </a:pPr>
            <a:r>
              <a:rPr lang="en-US" sz="2800" dirty="0">
                <a:solidFill>
                  <a:prstClr val="black"/>
                </a:solidFill>
                <a:latin typeface="Palatino Linotype" panose="02040502050505030304" pitchFamily="18" charset="0"/>
                <a:ea typeface="TeXGyrePagella"/>
                <a:cs typeface="TeXGyrePagella"/>
              </a:rPr>
              <a:t>Under administrative investigations, JFTC may</a:t>
            </a:r>
            <a:r>
              <a:rPr lang="en-US" sz="2800" b="1" dirty="0" smtClean="0">
                <a:solidFill>
                  <a:prstClr val="black"/>
                </a:solidFill>
                <a:latin typeface="Palatino Linotype" panose="02040502050505030304" pitchFamily="18" charset="0"/>
                <a:ea typeface="TeXGyrePagella"/>
                <a:cs typeface="TeXGyrePagella"/>
              </a:rPr>
              <a:t>:</a:t>
            </a:r>
            <a:endParaRPr lang="en-US" sz="2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Clr>
                <a:srgbClr val="72A376"/>
              </a:buClr>
              <a:buSzPts val="1200"/>
              <a:buFont typeface="Times New Roman" panose="02020603050405020304" pitchFamily="18" charset="0"/>
              <a:buAutoNum type="romanLcPeriod"/>
            </a:pPr>
            <a:r>
              <a:rPr lang="en-US" sz="2800" spc="-15" dirty="0">
                <a:solidFill>
                  <a:prstClr val="black"/>
                </a:solidFill>
                <a:latin typeface="Palatino Linotype" panose="02040502050505030304" pitchFamily="18" charset="0"/>
                <a:ea typeface="TeXGyrePagella"/>
                <a:cs typeface="TeXGyrePagella"/>
              </a:rPr>
              <a:t>Conduct on-the-spot inspection;</a:t>
            </a:r>
          </a:p>
          <a:p>
            <a:pPr marL="342900" lvl="0" indent="-342900" algn="just">
              <a:lnSpc>
                <a:spcPct val="107000"/>
              </a:lnSpc>
              <a:spcAft>
                <a:spcPts val="0"/>
              </a:spcAft>
              <a:buClr>
                <a:srgbClr val="72A376"/>
              </a:buClr>
              <a:buSzPts val="1200"/>
              <a:buFont typeface="Times New Roman" panose="02020603050405020304" pitchFamily="18" charset="0"/>
              <a:buAutoNum type="romanLcPeriod"/>
            </a:pPr>
            <a:r>
              <a:rPr lang="en-US" sz="2800" spc="-15" dirty="0">
                <a:solidFill>
                  <a:prstClr val="black"/>
                </a:solidFill>
                <a:latin typeface="Palatino Linotype" panose="02040502050505030304" pitchFamily="18" charset="0"/>
                <a:ea typeface="TeXGyrePagella"/>
                <a:cs typeface="TeXGyrePagella"/>
              </a:rPr>
              <a:t>Order violators to submit books, &amp; other materials;</a:t>
            </a:r>
          </a:p>
          <a:p>
            <a:pPr marL="342900" lvl="0" indent="-342900" algn="just">
              <a:lnSpc>
                <a:spcPct val="107000"/>
              </a:lnSpc>
              <a:spcAft>
                <a:spcPts val="0"/>
              </a:spcAft>
              <a:buClr>
                <a:srgbClr val="72A376"/>
              </a:buClr>
              <a:buSzPts val="1200"/>
              <a:buFont typeface="Times New Roman" panose="02020603050405020304" pitchFamily="18" charset="0"/>
              <a:buAutoNum type="romanLcPeriod"/>
            </a:pPr>
            <a:r>
              <a:rPr lang="en-US" sz="2800" spc="-15" dirty="0">
                <a:solidFill>
                  <a:prstClr val="black"/>
                </a:solidFill>
                <a:latin typeface="Palatino Linotype" panose="02040502050505030304" pitchFamily="18" charset="0"/>
                <a:ea typeface="TeXGyrePagella"/>
                <a:cs typeface="TeXGyrePagella"/>
              </a:rPr>
              <a:t>Order suspected violators/witnesses to appear before; </a:t>
            </a:r>
            <a:endParaRPr lang="en-US" sz="2800" spc="-15" dirty="0">
              <a:solidFill>
                <a:prstClr val="black"/>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Clr>
                <a:srgbClr val="72A376"/>
              </a:buClr>
              <a:buSzPts val="1200"/>
              <a:buFont typeface="Times New Roman" panose="02020603050405020304" pitchFamily="18" charset="0"/>
              <a:buAutoNum type="romanLcPeriod"/>
            </a:pPr>
            <a:r>
              <a:rPr lang="en-US" sz="2800" spc="-15" dirty="0">
                <a:solidFill>
                  <a:prstClr val="black"/>
                </a:solidFill>
                <a:latin typeface="Palatino Linotype" panose="02040502050505030304" pitchFamily="18" charset="0"/>
                <a:ea typeface="TeXGyrePagella"/>
                <a:cs typeface="TeXGyrePagella"/>
              </a:rPr>
              <a:t>Order expert witnesses to appear to give expert opinions</a:t>
            </a:r>
            <a:r>
              <a:rPr lang="en-US" sz="2800" spc="-15" dirty="0" smtClean="0">
                <a:solidFill>
                  <a:prstClr val="black"/>
                </a:solidFill>
                <a:latin typeface="Palatino Linotype" panose="02040502050505030304" pitchFamily="18" charset="0"/>
                <a:ea typeface="TeXGyrePagella"/>
                <a:cs typeface="TeXGyrePagella"/>
              </a:rPr>
              <a:t>.</a:t>
            </a:r>
            <a:endParaRPr lang="en-US" sz="2800" dirty="0" smtClean="0">
              <a:solidFill>
                <a:prstClr val="black"/>
              </a:solidFill>
              <a:latin typeface="Palatino Linotype" panose="02040502050505030304" pitchFamily="18" charset="0"/>
              <a:ea typeface="TeXGyrePagella"/>
              <a:cs typeface="TeXGyrePagella"/>
            </a:endParaRPr>
          </a:p>
          <a:p>
            <a:pPr marL="0" lvl="0" indent="0" algn="just">
              <a:lnSpc>
                <a:spcPct val="107000"/>
              </a:lnSpc>
              <a:spcAft>
                <a:spcPts val="800"/>
              </a:spcAft>
              <a:buClr>
                <a:srgbClr val="72A376"/>
              </a:buClr>
              <a:buNone/>
            </a:pPr>
            <a:r>
              <a:rPr lang="en-US" sz="2800" dirty="0" smtClean="0">
                <a:solidFill>
                  <a:prstClr val="black"/>
                </a:solidFill>
                <a:latin typeface="Palatino Linotype" panose="02040502050505030304" pitchFamily="18" charset="0"/>
                <a:ea typeface="TeXGyrePagella"/>
                <a:cs typeface="TeXGyrePagella"/>
              </a:rPr>
              <a:t>JFTC </a:t>
            </a:r>
            <a:r>
              <a:rPr lang="en-US" sz="2800" dirty="0">
                <a:solidFill>
                  <a:prstClr val="black"/>
                </a:solidFill>
                <a:latin typeface="Palatino Linotype" panose="02040502050505030304" pitchFamily="18" charset="0"/>
                <a:ea typeface="TeXGyrePagella"/>
                <a:cs typeface="TeXGyrePagella"/>
              </a:rPr>
              <a:t>- Criminal investigation authority (2006).</a:t>
            </a:r>
            <a:endParaRPr lang="en-US" sz="2800" dirty="0">
              <a:solidFill>
                <a:prstClr val="black"/>
              </a:solidFill>
            </a:endParaRPr>
          </a:p>
          <a:p>
            <a:endParaRPr lang="en-US" dirty="0"/>
          </a:p>
        </p:txBody>
      </p:sp>
      <p:sp>
        <p:nvSpPr>
          <p:cNvPr id="3" name="Title 2"/>
          <p:cNvSpPr>
            <a:spLocks noGrp="1"/>
          </p:cNvSpPr>
          <p:nvPr>
            <p:ph type="title"/>
          </p:nvPr>
        </p:nvSpPr>
        <p:spPr/>
        <p:txBody>
          <a:bodyPr/>
          <a:lstStyle/>
          <a:p>
            <a:r>
              <a:rPr lang="en-US" sz="2400" dirty="0">
                <a:solidFill>
                  <a:srgbClr val="996600"/>
                </a:solidFill>
                <a:latin typeface="Palatino Linotype" panose="02040502050505030304" pitchFamily="18" charset="0"/>
              </a:rPr>
              <a:t>The investigation procedures and administrative measures of </a:t>
            </a:r>
            <a:r>
              <a:rPr lang="en-US" sz="2400" dirty="0" smtClean="0">
                <a:solidFill>
                  <a:srgbClr val="996600"/>
                </a:solidFill>
                <a:latin typeface="Palatino Linotype" panose="02040502050505030304" pitchFamily="18" charset="0"/>
              </a:rPr>
              <a:t>JFTC </a:t>
            </a:r>
            <a:r>
              <a:rPr lang="en-US" sz="2400" dirty="0" err="1" smtClean="0">
                <a:solidFill>
                  <a:srgbClr val="996600"/>
                </a:solidFill>
                <a:latin typeface="Palatino Linotype" panose="02040502050505030304" pitchFamily="18" charset="0"/>
              </a:rPr>
              <a:t>Cont</a:t>
            </a:r>
            <a:r>
              <a:rPr lang="en-US" sz="2400" dirty="0" smtClean="0">
                <a:solidFill>
                  <a:srgbClr val="996600"/>
                </a:solidFill>
                <a:latin typeface="Palatino Linotype" panose="02040502050505030304" pitchFamily="18" charset="0"/>
              </a:rPr>
              <a: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14</a:t>
            </a:fld>
            <a:endParaRPr lang="en-US" altLang="en-US"/>
          </a:p>
        </p:txBody>
      </p:sp>
    </p:spTree>
    <p:extLst>
      <p:ext uri="{BB962C8B-B14F-4D97-AF65-F5344CB8AC3E}">
        <p14:creationId xmlns:p14="http://schemas.microsoft.com/office/powerpoint/2010/main" val="27468608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300"/>
          </a:xfrm>
        </p:spPr>
        <p:txBody>
          <a:bodyPr/>
          <a:lstStyle/>
          <a:p>
            <a:pPr marL="0" lvl="0" indent="0" algn="just">
              <a:lnSpc>
                <a:spcPct val="107000"/>
              </a:lnSpc>
              <a:spcAft>
                <a:spcPts val="800"/>
              </a:spcAft>
              <a:buNone/>
            </a:pPr>
            <a:endParaRPr lang="en-US" sz="2400" dirty="0" smtClean="0">
              <a:latin typeface="Palatino Linotype" panose="02040502050505030304" pitchFamily="18" charset="0"/>
              <a:ea typeface="TeXGyrePagella"/>
              <a:cs typeface="TeXGyrePagella"/>
            </a:endParaRPr>
          </a:p>
          <a:p>
            <a:pPr marL="0" lvl="0" indent="0" algn="just">
              <a:lnSpc>
                <a:spcPct val="107000"/>
              </a:lnSpc>
              <a:spcAft>
                <a:spcPts val="800"/>
              </a:spcAft>
              <a:buNone/>
            </a:pPr>
            <a:r>
              <a:rPr lang="en-US" sz="2400" dirty="0" smtClean="0">
                <a:latin typeface="Palatino Linotype" panose="02040502050505030304" pitchFamily="18" charset="0"/>
                <a:ea typeface="TeXGyrePagella"/>
                <a:cs typeface="TeXGyrePagella"/>
              </a:rPr>
              <a:t>Digital </a:t>
            </a:r>
            <a:r>
              <a:rPr lang="en-US" sz="2400" dirty="0">
                <a:latin typeface="Palatino Linotype" panose="02040502050505030304" pitchFamily="18" charset="0"/>
                <a:ea typeface="TeXGyrePagella"/>
                <a:cs typeface="TeXGyrePagella"/>
              </a:rPr>
              <a:t>Forensics Team (DFT</a:t>
            </a:r>
            <a:r>
              <a:rPr lang="en-US" sz="2400" dirty="0" smtClean="0">
                <a:latin typeface="Palatino Linotype" panose="02040502050505030304" pitchFamily="18" charset="0"/>
                <a:ea typeface="TeXGyrePagella"/>
                <a:cs typeface="TeXGyrePagella"/>
              </a:rPr>
              <a:t>): </a:t>
            </a:r>
          </a:p>
          <a:p>
            <a:pPr marL="342900" marR="349250" lvl="0" indent="-342900" algn="just">
              <a:lnSpc>
                <a:spcPct val="135000"/>
              </a:lnSpc>
              <a:spcAft>
                <a:spcPts val="0"/>
              </a:spcAft>
              <a:buSzPts val="1200"/>
              <a:buFont typeface="Times New Roman" panose="02020603050405020304" pitchFamily="18" charset="0"/>
              <a:buAutoNum type="romanLcPeriod"/>
              <a:tabLst>
                <a:tab pos="1562735" algn="l"/>
              </a:tabLst>
            </a:pPr>
            <a:r>
              <a:rPr lang="en-US" sz="2400" spc="-15" dirty="0" smtClean="0">
                <a:latin typeface="Palatino Linotype" panose="02040502050505030304" pitchFamily="18" charset="0"/>
                <a:ea typeface="Times New Roman" panose="02020603050405020304" pitchFamily="18" charset="0"/>
                <a:cs typeface="Times New Roman" panose="02020603050405020304" pitchFamily="18" charset="0"/>
              </a:rPr>
              <a:t>Gather evidence needed in Cartel Case investigation;</a:t>
            </a:r>
          </a:p>
          <a:p>
            <a:pPr marL="342900" marR="349250" lvl="0" indent="-342900" algn="just">
              <a:lnSpc>
                <a:spcPct val="135000"/>
              </a:lnSpc>
              <a:spcAft>
                <a:spcPts val="0"/>
              </a:spcAft>
              <a:buSzPts val="1200"/>
              <a:buFont typeface="Times New Roman" panose="02020603050405020304" pitchFamily="18" charset="0"/>
              <a:buAutoNum type="romanLcPeriod"/>
              <a:tabLst>
                <a:tab pos="1562735" algn="l"/>
              </a:tabLst>
            </a:pPr>
            <a:r>
              <a:rPr lang="en-US" sz="2400" spc="-15" dirty="0" smtClean="0">
                <a:latin typeface="Palatino Linotype" panose="02040502050505030304" pitchFamily="18" charset="0"/>
                <a:ea typeface="Times New Roman" panose="02020603050405020304" pitchFamily="18" charset="0"/>
                <a:cs typeface="Times New Roman" panose="02020603050405020304" pitchFamily="18" charset="0"/>
              </a:rPr>
              <a:t>Gather evidence left in digital devices;</a:t>
            </a:r>
          </a:p>
          <a:p>
            <a:pPr marL="342900" marR="349250" lvl="0" indent="-342900" algn="just">
              <a:lnSpc>
                <a:spcPct val="135000"/>
              </a:lnSpc>
              <a:spcAft>
                <a:spcPts val="0"/>
              </a:spcAft>
              <a:buSzPts val="1200"/>
              <a:buFont typeface="Times New Roman" panose="02020603050405020304" pitchFamily="18" charset="0"/>
              <a:buAutoNum type="romanLcPeriod"/>
              <a:tabLst>
                <a:tab pos="1562735" algn="l"/>
              </a:tabLst>
            </a:pPr>
            <a:r>
              <a:rPr lang="en-US" sz="2400" spc="-15" dirty="0" smtClean="0">
                <a:latin typeface="Palatino Linotype" panose="02040502050505030304" pitchFamily="18" charset="0"/>
                <a:ea typeface="Times New Roman" panose="02020603050405020304" pitchFamily="18" charset="0"/>
                <a:cs typeface="Times New Roman" panose="02020603050405020304" pitchFamily="18" charset="0"/>
              </a:rPr>
              <a:t>Research </a:t>
            </a:r>
            <a:r>
              <a:rPr lang="en-US" sz="2400" spc="-15" dirty="0">
                <a:latin typeface="Palatino Linotype" panose="02040502050505030304" pitchFamily="18" charset="0"/>
                <a:ea typeface="Times New Roman" panose="02020603050405020304" pitchFamily="18" charset="0"/>
                <a:cs typeface="Times New Roman" panose="02020603050405020304" pitchFamily="18" charset="0"/>
              </a:rPr>
              <a:t>the way to handle digital evidence </a:t>
            </a:r>
            <a:r>
              <a:rPr lang="en-US" sz="2400" spc="-15" dirty="0" smtClean="0">
                <a:latin typeface="Palatino Linotype" panose="02040502050505030304" pitchFamily="18" charset="0"/>
                <a:ea typeface="Times New Roman" panose="02020603050405020304" pitchFamily="18" charset="0"/>
                <a:cs typeface="Times New Roman" panose="02020603050405020304" pitchFamily="18" charset="0"/>
              </a:rPr>
              <a:t>better;</a:t>
            </a:r>
            <a:endParaRPr lang="en-US" sz="2400" spc="-15" dirty="0">
              <a:latin typeface="Palatino Linotype" panose="02040502050505030304" pitchFamily="18" charset="0"/>
              <a:ea typeface="Times New Roman" panose="02020603050405020304" pitchFamily="18" charset="0"/>
              <a:cs typeface="Times New Roman" panose="02020603050405020304" pitchFamily="18" charset="0"/>
            </a:endParaRPr>
          </a:p>
          <a:p>
            <a:pPr marL="342900" marR="349250" lvl="0" indent="-342900" algn="just">
              <a:lnSpc>
                <a:spcPct val="135000"/>
              </a:lnSpc>
              <a:spcAft>
                <a:spcPts val="0"/>
              </a:spcAft>
              <a:buSzPts val="1200"/>
              <a:buFont typeface="Times New Roman" panose="02020603050405020304" pitchFamily="18" charset="0"/>
              <a:buAutoNum type="romanLcPeriod"/>
              <a:tabLst>
                <a:tab pos="1562735" algn="l"/>
              </a:tabLst>
            </a:pPr>
            <a:r>
              <a:rPr lang="en-US" sz="2400" spc="-15" dirty="0">
                <a:latin typeface="Palatino Linotype" panose="02040502050505030304" pitchFamily="18" charset="0"/>
                <a:ea typeface="Times New Roman" panose="02020603050405020304" pitchFamily="18" charset="0"/>
                <a:cs typeface="Times New Roman" panose="02020603050405020304" pitchFamily="18" charset="0"/>
              </a:rPr>
              <a:t>Set standard </a:t>
            </a:r>
            <a:r>
              <a:rPr lang="en-US" sz="2400" spc="-15" dirty="0" smtClean="0">
                <a:latin typeface="Palatino Linotype" panose="02040502050505030304" pitchFamily="18" charset="0"/>
                <a:ea typeface="Times New Roman" panose="02020603050405020304" pitchFamily="18" charset="0"/>
                <a:cs typeface="Times New Roman" panose="02020603050405020304" pitchFamily="18" charset="0"/>
              </a:rPr>
              <a:t>procedure;</a:t>
            </a:r>
          </a:p>
          <a:p>
            <a:pPr marL="342900" marR="349250" lvl="0" indent="-342900" algn="just">
              <a:lnSpc>
                <a:spcPct val="135000"/>
              </a:lnSpc>
              <a:spcAft>
                <a:spcPts val="0"/>
              </a:spcAft>
              <a:buSzPts val="1200"/>
              <a:buFont typeface="Times New Roman" panose="02020603050405020304" pitchFamily="18" charset="0"/>
              <a:buAutoNum type="romanLcPeriod"/>
              <a:tabLst>
                <a:tab pos="1562735" algn="l"/>
              </a:tabLst>
            </a:pPr>
            <a:r>
              <a:rPr lang="en-US" sz="2400" spc="-15" dirty="0" smtClean="0">
                <a:latin typeface="Palatino Linotype" panose="02040502050505030304" pitchFamily="18" charset="0"/>
                <a:ea typeface="Times New Roman" panose="02020603050405020304" pitchFamily="18" charset="0"/>
                <a:cs typeface="Times New Roman" panose="02020603050405020304" pitchFamily="18" charset="0"/>
              </a:rPr>
              <a:t>Provide </a:t>
            </a:r>
            <a:r>
              <a:rPr lang="en-US" sz="2400" spc="-15" dirty="0">
                <a:latin typeface="Palatino Linotype" panose="02040502050505030304" pitchFamily="18" charset="0"/>
                <a:ea typeface="Times New Roman" panose="02020603050405020304" pitchFamily="18" charset="0"/>
                <a:cs typeface="Times New Roman" panose="02020603050405020304" pitchFamily="18" charset="0"/>
              </a:rPr>
              <a:t>training and support for case investigators.</a:t>
            </a:r>
          </a:p>
          <a:p>
            <a:pPr marL="342900" marR="349250" lvl="0" indent="-342900" algn="just">
              <a:lnSpc>
                <a:spcPct val="135000"/>
              </a:lnSpc>
              <a:spcAft>
                <a:spcPts val="0"/>
              </a:spcAft>
              <a:buSzPts val="1200"/>
              <a:buFont typeface="Times New Roman" panose="02020603050405020304" pitchFamily="18" charset="0"/>
              <a:buAutoNum type="romanLcPeriod"/>
              <a:tabLst>
                <a:tab pos="1562735" algn="l"/>
              </a:tabLst>
            </a:pPr>
            <a:r>
              <a:rPr lang="en-US" sz="2400" spc="-15" dirty="0">
                <a:latin typeface="Palatino Linotype" panose="02040502050505030304" pitchFamily="18" charset="0"/>
                <a:ea typeface="Times New Roman" panose="02020603050405020304" pitchFamily="18" charset="0"/>
                <a:cs typeface="Times New Roman" panose="02020603050405020304" pitchFamily="18" charset="0"/>
              </a:rPr>
              <a:t>Seize, preserve and analyze digital evidence during and after dawn raids.</a:t>
            </a:r>
          </a:p>
          <a:p>
            <a:endParaRPr lang="en-US" dirty="0"/>
          </a:p>
        </p:txBody>
      </p:sp>
      <p:sp>
        <p:nvSpPr>
          <p:cNvPr id="3" name="Title 2"/>
          <p:cNvSpPr>
            <a:spLocks noGrp="1"/>
          </p:cNvSpPr>
          <p:nvPr>
            <p:ph type="title"/>
          </p:nvPr>
        </p:nvSpPr>
        <p:spPr>
          <a:xfrm>
            <a:off x="0" y="-304800"/>
            <a:ext cx="8686800" cy="1752600"/>
          </a:xfrm>
        </p:spPr>
        <p:txBody>
          <a:bodyPr>
            <a:normAutofit/>
          </a:bodyPr>
          <a:lstStyle/>
          <a:p>
            <a:pPr marL="342900" marR="346075" lvl="0" indent="-342900">
              <a:lnSpc>
                <a:spcPct val="110000"/>
              </a:lnSpc>
              <a:spcBef>
                <a:spcPts val="5"/>
              </a:spcBef>
              <a:spcAft>
                <a:spcPts val="0"/>
              </a:spcAft>
              <a:tabLst>
                <a:tab pos="1105535" algn="l"/>
              </a:tabLst>
            </a:pPr>
            <a:r>
              <a:rPr lang="en-US" sz="2700" dirty="0" smtClean="0">
                <a:solidFill>
                  <a:srgbClr val="996600"/>
                </a:solidFill>
                <a:latin typeface="Palatino Linotype" panose="02040502050505030304" pitchFamily="18" charset="0"/>
              </a:rPr>
              <a:t>Investigation </a:t>
            </a:r>
            <a:r>
              <a:rPr lang="en-US" sz="2700" dirty="0">
                <a:solidFill>
                  <a:srgbClr val="996600"/>
                </a:solidFill>
                <a:latin typeface="Palatino Linotype" panose="02040502050505030304" pitchFamily="18" charset="0"/>
              </a:rPr>
              <a:t>techniques on digital </a:t>
            </a:r>
            <a:r>
              <a:rPr lang="en-US" sz="2700" dirty="0" smtClean="0">
                <a:solidFill>
                  <a:srgbClr val="996600"/>
                </a:solidFill>
                <a:latin typeface="Palatino Linotype" panose="02040502050505030304" pitchFamily="18" charset="0"/>
              </a:rPr>
              <a:t>evidence</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15</a:t>
            </a:fld>
            <a:endParaRPr lang="en-US" altLang="en-US"/>
          </a:p>
        </p:txBody>
      </p:sp>
    </p:spTree>
    <p:extLst>
      <p:ext uri="{BB962C8B-B14F-4D97-AF65-F5344CB8AC3E}">
        <p14:creationId xmlns:p14="http://schemas.microsoft.com/office/powerpoint/2010/main" val="12031643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599" y="1481138"/>
            <a:ext cx="8785225" cy="4525962"/>
          </a:xfrm>
        </p:spPr>
        <p:txBody>
          <a:bodyPr/>
          <a:lstStyle/>
          <a:p>
            <a:r>
              <a:rPr lang="en-US" sz="2800" b="1" dirty="0" smtClean="0">
                <a:latin typeface="Palatino Linotype" panose="02040502050505030304" pitchFamily="18" charset="0"/>
              </a:rPr>
              <a:t>What kind of evidence JFTC seeks?</a:t>
            </a:r>
          </a:p>
          <a:p>
            <a:pPr marL="109537" indent="0">
              <a:buNone/>
            </a:pPr>
            <a:r>
              <a:rPr lang="en-US" dirty="0" smtClean="0"/>
              <a:t>                   </a:t>
            </a:r>
          </a:p>
          <a:p>
            <a:pPr marL="2057400" lvl="8" indent="0">
              <a:buNone/>
            </a:pPr>
            <a:r>
              <a:rPr lang="en-US" sz="2800" dirty="0" smtClean="0">
                <a:latin typeface="Palatino Linotype" panose="02040502050505030304" pitchFamily="18" charset="0"/>
              </a:rPr>
              <a:t>Bid-rigging </a:t>
            </a:r>
            <a:r>
              <a:rPr lang="en-US" sz="2800" dirty="0">
                <a:latin typeface="Palatino Linotype" panose="02040502050505030304" pitchFamily="18" charset="0"/>
              </a:rPr>
              <a:t>and </a:t>
            </a:r>
            <a:r>
              <a:rPr lang="en-US" sz="2800" dirty="0" smtClean="0">
                <a:latin typeface="Palatino Linotype" panose="02040502050505030304" pitchFamily="18" charset="0"/>
              </a:rPr>
              <a:t>cartels</a:t>
            </a:r>
            <a:r>
              <a:rPr lang="en-US" sz="2800" dirty="0">
                <a:latin typeface="Palatino Linotype" panose="02040502050505030304" pitchFamily="18" charset="0"/>
              </a:rPr>
              <a:t> </a:t>
            </a:r>
            <a:r>
              <a:rPr lang="en-US" sz="2800" dirty="0" smtClean="0">
                <a:latin typeface="Palatino Linotype" panose="02040502050505030304" pitchFamily="18" charset="0"/>
              </a:rPr>
              <a:t>(i.e. price fixing, bid-rigging agreement </a:t>
            </a:r>
            <a:r>
              <a:rPr lang="en-US" sz="2800" dirty="0" err="1" smtClean="0">
                <a:latin typeface="Palatino Linotype" panose="02040502050505030304" pitchFamily="18" charset="0"/>
              </a:rPr>
              <a:t>etc</a:t>
            </a:r>
            <a:r>
              <a:rPr lang="en-US" sz="2800" dirty="0" smtClean="0">
                <a:latin typeface="Palatino Linotype" panose="02040502050505030304" pitchFamily="18" charset="0"/>
              </a:rPr>
              <a:t>).</a:t>
            </a:r>
            <a:endParaRPr lang="en-US" sz="2800" dirty="0">
              <a:latin typeface="Palatino Linotype" panose="02040502050505030304" pitchFamily="18" charset="0"/>
            </a:endParaRPr>
          </a:p>
          <a:p>
            <a:pPr marL="109537" indent="0">
              <a:buNone/>
            </a:pPr>
            <a:endParaRPr lang="en-US" dirty="0"/>
          </a:p>
          <a:p>
            <a:pPr marL="109537" indent="0">
              <a:buNone/>
            </a:pPr>
            <a:endParaRPr lang="en-US" dirty="0" smtClean="0"/>
          </a:p>
          <a:p>
            <a:pPr marL="1344612" lvl="5" indent="0">
              <a:buNone/>
            </a:pPr>
            <a:r>
              <a:rPr lang="en-US" dirty="0" smtClean="0"/>
              <a:t>        </a:t>
            </a:r>
            <a:r>
              <a:rPr lang="en-US" sz="2500" dirty="0" smtClean="0">
                <a:latin typeface="Palatino Linotype" panose="02040502050505030304" pitchFamily="18" charset="0"/>
              </a:rPr>
              <a:t>Abuse </a:t>
            </a:r>
            <a:r>
              <a:rPr lang="en-US" sz="2500" dirty="0">
                <a:latin typeface="Palatino Linotype" panose="02040502050505030304" pitchFamily="18" charset="0"/>
              </a:rPr>
              <a:t>of superior bargaining position (ASBP</a:t>
            </a:r>
            <a:r>
              <a:rPr lang="en-US" sz="2500" dirty="0" smtClean="0">
                <a:latin typeface="Palatino Linotype" panose="02040502050505030304" pitchFamily="18" charset="0"/>
              </a:rPr>
              <a:t>).</a:t>
            </a:r>
          </a:p>
          <a:p>
            <a:pPr marL="2030412" lvl="8" indent="0" algn="just">
              <a:buNone/>
            </a:pPr>
            <a:r>
              <a:rPr lang="en-US" sz="2500" dirty="0">
                <a:latin typeface="Palatino Linotype" panose="02040502050505030304" pitchFamily="18" charset="0"/>
              </a:rPr>
              <a:t>i.e. Documents that demands platform users to </a:t>
            </a:r>
            <a:r>
              <a:rPr lang="en-US" sz="2500" dirty="0" smtClean="0">
                <a:latin typeface="Palatino Linotype" panose="02040502050505030304" pitchFamily="18" charset="0"/>
              </a:rPr>
              <a:t> </a:t>
            </a:r>
            <a:r>
              <a:rPr lang="en-US" sz="2500" dirty="0">
                <a:latin typeface="Palatino Linotype" panose="02040502050505030304" pitchFamily="18" charset="0"/>
              </a:rPr>
              <a:t>pay rebates.    </a:t>
            </a:r>
          </a:p>
        </p:txBody>
      </p:sp>
      <p:sp>
        <p:nvSpPr>
          <p:cNvPr id="3" name="Title 2"/>
          <p:cNvSpPr>
            <a:spLocks noGrp="1"/>
          </p:cNvSpPr>
          <p:nvPr>
            <p:ph type="title"/>
          </p:nvPr>
        </p:nvSpPr>
        <p:spPr>
          <a:xfrm>
            <a:off x="437711" y="334600"/>
            <a:ext cx="8229600" cy="1143000"/>
          </a:xfrm>
        </p:spPr>
        <p:txBody>
          <a:bodyPr vert="horz" rtlCol="0" anchor="ctr">
            <a:normAutofit/>
            <a:scene3d>
              <a:camera prst="orthographicFront"/>
              <a:lightRig rig="soft" dir="t"/>
            </a:scene3d>
            <a:sp3d prstMaterial="softEdge">
              <a:bevelT w="25400" h="25400"/>
            </a:sp3d>
          </a:bodyPr>
          <a:lstStyle/>
          <a:p>
            <a:pPr marL="342900" marR="346075" indent="-342900">
              <a:lnSpc>
                <a:spcPct val="110000"/>
              </a:lnSpc>
              <a:spcBef>
                <a:spcPts val="5"/>
              </a:spcBef>
              <a:spcAft>
                <a:spcPts val="0"/>
              </a:spcAft>
              <a:tabLst>
                <a:tab pos="1105535" algn="l"/>
              </a:tabLst>
            </a:pPr>
            <a:r>
              <a:rPr lang="en-US" sz="2700" dirty="0">
                <a:solidFill>
                  <a:srgbClr val="996600"/>
                </a:solidFill>
                <a:latin typeface="Palatino Linotype" panose="02040502050505030304" pitchFamily="18" charset="0"/>
              </a:rPr>
              <a:t>Collection and Use of </a:t>
            </a:r>
            <a:r>
              <a:rPr lang="en-US" sz="2700" dirty="0" smtClean="0">
                <a:solidFill>
                  <a:srgbClr val="996600"/>
                </a:solidFill>
                <a:latin typeface="Palatino Linotype" panose="02040502050505030304" pitchFamily="18" charset="0"/>
              </a:rPr>
              <a:t>Electronic </a:t>
            </a:r>
            <a:r>
              <a:rPr lang="en-US" sz="2700" dirty="0">
                <a:solidFill>
                  <a:srgbClr val="996600"/>
                </a:solidFill>
                <a:latin typeface="Palatino Linotype" panose="02040502050505030304" pitchFamily="18" charset="0"/>
              </a:rPr>
              <a:t>Evidence</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16</a:t>
            </a:fld>
            <a:endParaRPr lang="en-US" altLang="en-US"/>
          </a:p>
        </p:txBody>
      </p:sp>
      <p:pic>
        <p:nvPicPr>
          <p:cNvPr id="9" name="Picture 8"/>
          <p:cNvPicPr/>
          <p:nvPr/>
        </p:nvPicPr>
        <p:blipFill rotWithShape="1">
          <a:blip r:embed="rId2"/>
          <a:srcRect l="11752" t="36468" r="75214" b="46059"/>
          <a:stretch/>
        </p:blipFill>
        <p:spPr bwMode="auto">
          <a:xfrm>
            <a:off x="437711" y="2362200"/>
            <a:ext cx="1724140" cy="838200"/>
          </a:xfrm>
          <a:prstGeom prst="rect">
            <a:avLst/>
          </a:prstGeom>
          <a:ln>
            <a:noFill/>
          </a:ln>
          <a:extLst>
            <a:ext uri="{53640926-AAD7-44D8-BBD7-CCE9431645EC}">
              <a14:shadowObscured xmlns:a14="http://schemas.microsoft.com/office/drawing/2010/main"/>
            </a:ext>
          </a:extLst>
        </p:spPr>
      </p:pic>
      <p:pic>
        <p:nvPicPr>
          <p:cNvPr id="10" name="Picture 9"/>
          <p:cNvPicPr/>
          <p:nvPr/>
        </p:nvPicPr>
        <p:blipFill rotWithShape="1">
          <a:blip r:embed="rId2"/>
          <a:srcRect l="13355" t="56980" r="76602" b="24027"/>
          <a:stretch/>
        </p:blipFill>
        <p:spPr bwMode="auto">
          <a:xfrm>
            <a:off x="437711" y="3810000"/>
            <a:ext cx="1391089" cy="12954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268995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buNone/>
            </a:pPr>
            <a:r>
              <a:rPr lang="en-US" b="1" dirty="0" smtClean="0">
                <a:latin typeface="Palatino Linotype" panose="02040502050505030304" pitchFamily="18" charset="0"/>
              </a:rPr>
              <a:t>Evidence Left in the Digital Devices</a:t>
            </a:r>
            <a:endParaRPr lang="en-US" b="1" dirty="0">
              <a:latin typeface="Palatino Linotype" panose="02040502050505030304" pitchFamily="18" charset="0"/>
            </a:endParaRPr>
          </a:p>
          <a:p>
            <a:pPr marL="109537" indent="0">
              <a:buNone/>
            </a:pPr>
            <a:endParaRPr lang="en-US" dirty="0"/>
          </a:p>
        </p:txBody>
      </p:sp>
      <p:sp>
        <p:nvSpPr>
          <p:cNvPr id="3" name="Title 2"/>
          <p:cNvSpPr>
            <a:spLocks noGrp="1"/>
          </p:cNvSpPr>
          <p:nvPr>
            <p:ph type="title"/>
          </p:nvPr>
        </p:nvSpPr>
        <p:spPr/>
        <p:txBody>
          <a:bodyPr/>
          <a:lstStyle/>
          <a:p>
            <a:r>
              <a:rPr lang="en-US" sz="2700" dirty="0">
                <a:solidFill>
                  <a:srgbClr val="996600"/>
                </a:solidFill>
                <a:latin typeface="Palatino Linotype" panose="02040502050505030304" pitchFamily="18" charset="0"/>
              </a:rPr>
              <a:t>Collection and Use of Electronic </a:t>
            </a:r>
            <a:r>
              <a:rPr lang="en-US" sz="2700" dirty="0" smtClean="0">
                <a:solidFill>
                  <a:srgbClr val="996600"/>
                </a:solidFill>
                <a:latin typeface="Palatino Linotype" panose="02040502050505030304" pitchFamily="18" charset="0"/>
              </a:rPr>
              <a:t>Evidence </a:t>
            </a:r>
            <a:r>
              <a:rPr lang="en-US" sz="2700" dirty="0" err="1" smtClean="0">
                <a:solidFill>
                  <a:srgbClr val="996600"/>
                </a:solidFill>
                <a:latin typeface="Palatino Linotype" panose="02040502050505030304" pitchFamily="18" charset="0"/>
              </a:rPr>
              <a:t>Cont</a:t>
            </a:r>
            <a:r>
              <a:rPr lang="en-US" sz="2700" dirty="0" smtClean="0">
                <a:solidFill>
                  <a:srgbClr val="996600"/>
                </a:solidFill>
                <a:latin typeface="Palatino Linotype" panose="02040502050505030304" pitchFamily="18" charset="0"/>
              </a:rPr>
              <a: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17</a:t>
            </a:fld>
            <a:endParaRPr lang="en-US" altLang="en-US"/>
          </a:p>
        </p:txBody>
      </p:sp>
      <p:pic>
        <p:nvPicPr>
          <p:cNvPr id="7" name="Picture 6"/>
          <p:cNvPicPr/>
          <p:nvPr/>
        </p:nvPicPr>
        <p:blipFill rotWithShape="1">
          <a:blip r:embed="rId2"/>
          <a:srcRect l="17842" t="27539" r="33547" b="23078"/>
          <a:stretch/>
        </p:blipFill>
        <p:spPr bwMode="auto">
          <a:xfrm>
            <a:off x="457200" y="2057400"/>
            <a:ext cx="8458200" cy="35814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462868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buNone/>
            </a:pPr>
            <a:r>
              <a:rPr lang="en-US" b="1" dirty="0" smtClean="0">
                <a:latin typeface="Palatino Linotype" panose="02040502050505030304" pitchFamily="18" charset="0"/>
              </a:rPr>
              <a:t>Characters of Digital Evidence </a:t>
            </a:r>
          </a:p>
          <a:p>
            <a:pPr marL="109537" indent="0">
              <a:buNone/>
            </a:pPr>
            <a:endParaRPr lang="en-US" dirty="0"/>
          </a:p>
        </p:txBody>
      </p:sp>
      <p:sp>
        <p:nvSpPr>
          <p:cNvPr id="3" name="Title 2"/>
          <p:cNvSpPr>
            <a:spLocks noGrp="1"/>
          </p:cNvSpPr>
          <p:nvPr>
            <p:ph type="title"/>
          </p:nvPr>
        </p:nvSpPr>
        <p:spPr/>
        <p:txBody>
          <a:bodyPr/>
          <a:lstStyle/>
          <a:p>
            <a:r>
              <a:rPr lang="en-US" sz="2700" dirty="0">
                <a:solidFill>
                  <a:srgbClr val="996600"/>
                </a:solidFill>
                <a:latin typeface="Palatino Linotype" panose="02040502050505030304" pitchFamily="18" charset="0"/>
              </a:rPr>
              <a:t>Collection and Use of Electronic Evidence </a:t>
            </a:r>
            <a:r>
              <a:rPr lang="en-US" sz="2700" dirty="0" err="1">
                <a:solidFill>
                  <a:srgbClr val="996600"/>
                </a:solidFill>
                <a:latin typeface="Palatino Linotype" panose="02040502050505030304" pitchFamily="18" charset="0"/>
              </a:rPr>
              <a:t>Cont</a:t>
            </a:r>
            <a:r>
              <a:rPr lang="en-US" sz="2700" dirty="0">
                <a:solidFill>
                  <a:srgbClr val="996600"/>
                </a:solidFill>
                <a:latin typeface="Palatino Linotype" panose="02040502050505030304" pitchFamily="18" charset="0"/>
              </a:rPr>
              <a: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18</a:t>
            </a:fld>
            <a:endParaRPr lang="en-US" altLang="en-US"/>
          </a:p>
        </p:txBody>
      </p:sp>
      <p:pic>
        <p:nvPicPr>
          <p:cNvPr id="7" name="Picture 6"/>
          <p:cNvPicPr/>
          <p:nvPr/>
        </p:nvPicPr>
        <p:blipFill rotWithShape="1">
          <a:blip r:embed="rId2"/>
          <a:srcRect l="13889" t="31529" r="30448" b="18899"/>
          <a:stretch/>
        </p:blipFill>
        <p:spPr bwMode="auto">
          <a:xfrm>
            <a:off x="381000" y="2057400"/>
            <a:ext cx="8153400" cy="33527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42612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buNone/>
            </a:pPr>
            <a:r>
              <a:rPr lang="en-US" sz="2800" b="1" dirty="0" smtClean="0">
                <a:latin typeface="Palatino Linotype" panose="02040502050505030304" pitchFamily="18" charset="0"/>
              </a:rPr>
              <a:t>Need for digital forensic</a:t>
            </a:r>
            <a:endParaRPr lang="en-US" sz="2400" i="1" dirty="0" smtClean="0">
              <a:latin typeface="Palatino Linotype" panose="02040502050505030304" pitchFamily="18" charset="0"/>
              <a:ea typeface="Calibri" panose="020F0502020204030204" pitchFamily="34" charset="0"/>
              <a:cs typeface="Times New Roman" panose="02020603050405020304" pitchFamily="18" charset="0"/>
            </a:endParaRPr>
          </a:p>
          <a:p>
            <a:pPr marL="109537" indent="0" algn="just">
              <a:lnSpc>
                <a:spcPct val="107000"/>
              </a:lnSpc>
              <a:spcAft>
                <a:spcPts val="800"/>
              </a:spcAft>
              <a:buNone/>
            </a:pPr>
            <a:r>
              <a:rPr lang="en-US" sz="2400" i="1" dirty="0" smtClean="0">
                <a:latin typeface="Palatino Linotype" panose="02040502050505030304" pitchFamily="18" charset="0"/>
                <a:ea typeface="Calibri" panose="020F0502020204030204" pitchFamily="34" charset="0"/>
                <a:cs typeface="Times New Roman" panose="02020603050405020304" pitchFamily="18" charset="0"/>
              </a:rPr>
              <a:t>“</a:t>
            </a:r>
            <a:r>
              <a:rPr lang="en-US" sz="2400" i="1" dirty="0">
                <a:latin typeface="Palatino Linotype" panose="02040502050505030304" pitchFamily="18" charset="0"/>
                <a:ea typeface="Calibri" panose="020F0502020204030204" pitchFamily="34" charset="0"/>
                <a:cs typeface="Times New Roman" panose="02020603050405020304" pitchFamily="18" charset="0"/>
              </a:rPr>
              <a:t>Forensic Science is generally defined as the application of science to the law. Digital forensic, also known as computer and network forensics, has many definitions. Generally, it is considered the application of science to the identification, collection, examination and analysis of data while preserving the integrity of the information and maintaining a strict chain of custody for the data</a:t>
            </a:r>
            <a:r>
              <a:rPr lang="en-US" sz="2400" i="1" dirty="0" smtClean="0">
                <a:latin typeface="Palatino Linotype" panose="02040502050505030304" pitchFamily="18" charset="0"/>
                <a:ea typeface="Calibri" panose="020F0502020204030204" pitchFamily="34" charset="0"/>
                <a:cs typeface="Times New Roman" panose="02020603050405020304" pitchFamily="18" charset="0"/>
              </a:rPr>
              <a:t>.”</a:t>
            </a:r>
            <a:endParaRPr lang="en-US" sz="2400" i="1"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itle 2"/>
          <p:cNvSpPr>
            <a:spLocks noGrp="1"/>
          </p:cNvSpPr>
          <p:nvPr>
            <p:ph type="title"/>
          </p:nvPr>
        </p:nvSpPr>
        <p:spPr/>
        <p:txBody>
          <a:bodyPr/>
          <a:lstStyle/>
          <a:p>
            <a:r>
              <a:rPr lang="en-US" sz="2700" dirty="0">
                <a:solidFill>
                  <a:srgbClr val="996600"/>
                </a:solidFill>
                <a:latin typeface="Palatino Linotype" panose="02040502050505030304" pitchFamily="18" charset="0"/>
              </a:rPr>
              <a:t>Collection and Use of Electronic Evidence </a:t>
            </a:r>
            <a:r>
              <a:rPr lang="en-US" sz="2700" dirty="0" err="1">
                <a:solidFill>
                  <a:srgbClr val="996600"/>
                </a:solidFill>
                <a:latin typeface="Palatino Linotype" panose="02040502050505030304" pitchFamily="18" charset="0"/>
              </a:rPr>
              <a:t>Cont</a:t>
            </a:r>
            <a:r>
              <a:rPr lang="en-US" sz="2700" dirty="0">
                <a:solidFill>
                  <a:srgbClr val="996600"/>
                </a:solidFill>
                <a:latin typeface="Palatino Linotype" panose="02040502050505030304" pitchFamily="18" charset="0"/>
              </a:rPr>
              <a: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19</a:t>
            </a:fld>
            <a:endParaRPr lang="en-US" altLang="en-US"/>
          </a:p>
        </p:txBody>
      </p:sp>
      <p:pic>
        <p:nvPicPr>
          <p:cNvPr id="7" name="Picture 6"/>
          <p:cNvPicPr/>
          <p:nvPr/>
        </p:nvPicPr>
        <p:blipFill rotWithShape="1">
          <a:blip r:embed="rId2"/>
          <a:srcRect l="13568" t="59831" r="30663" b="33405"/>
          <a:stretch/>
        </p:blipFill>
        <p:spPr bwMode="auto">
          <a:xfrm>
            <a:off x="649527" y="5105400"/>
            <a:ext cx="8153400" cy="4826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578823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6317" y="617537"/>
            <a:ext cx="8785818" cy="5935663"/>
          </a:xfrm>
        </p:spPr>
        <p:txBody>
          <a:bodyPr/>
          <a:lstStyle/>
          <a:p>
            <a:pPr algn="just">
              <a:lnSpc>
                <a:spcPct val="150000"/>
              </a:lnSpc>
              <a:buFont typeface="Wingdings" panose="05000000000000000000" pitchFamily="2" charset="2"/>
              <a:buChar char="q"/>
            </a:pPr>
            <a:r>
              <a:rPr lang="en-US" sz="2400" dirty="0" smtClean="0">
                <a:latin typeface="Palatino Linotype" panose="02040502050505030304" pitchFamily="18" charset="0"/>
              </a:rPr>
              <a:t>Background </a:t>
            </a:r>
            <a:endParaRPr lang="en-US" sz="2400" dirty="0">
              <a:latin typeface="Palatino Linotype" panose="02040502050505030304" pitchFamily="18" charset="0"/>
            </a:endParaRPr>
          </a:p>
          <a:p>
            <a:pPr algn="just">
              <a:lnSpc>
                <a:spcPct val="150000"/>
              </a:lnSpc>
              <a:buFont typeface="Wingdings" panose="05000000000000000000" pitchFamily="2" charset="2"/>
              <a:buChar char="q"/>
            </a:pPr>
            <a:r>
              <a:rPr lang="en-US" sz="2400" dirty="0" smtClean="0">
                <a:latin typeface="Palatino Linotype" panose="02040502050505030304" pitchFamily="18" charset="0"/>
              </a:rPr>
              <a:t>The </a:t>
            </a:r>
            <a:r>
              <a:rPr lang="en-US" sz="2400" dirty="0">
                <a:latin typeface="Palatino Linotype" panose="02040502050505030304" pitchFamily="18" charset="0"/>
              </a:rPr>
              <a:t>Japanese Anti-monopoly </a:t>
            </a:r>
            <a:r>
              <a:rPr lang="en-US" sz="2400" dirty="0" smtClean="0">
                <a:latin typeface="Palatino Linotype" panose="02040502050505030304" pitchFamily="18" charset="0"/>
              </a:rPr>
              <a:t>Law</a:t>
            </a:r>
          </a:p>
          <a:p>
            <a:pPr marL="681037" indent="-571500" algn="just">
              <a:lnSpc>
                <a:spcPct val="150000"/>
              </a:lnSpc>
              <a:buFont typeface="+mj-lt"/>
              <a:buAutoNum type="romanLcPeriod"/>
            </a:pPr>
            <a:r>
              <a:rPr lang="en-US" sz="2000" dirty="0" smtClean="0">
                <a:latin typeface="Palatino Linotype" panose="02040502050505030304" pitchFamily="18" charset="0"/>
              </a:rPr>
              <a:t>Outline of the Japanese Anti-monopoly Law;</a:t>
            </a:r>
          </a:p>
          <a:p>
            <a:pPr marL="681037" indent="-571500" algn="just">
              <a:lnSpc>
                <a:spcPct val="150000"/>
              </a:lnSpc>
              <a:buFont typeface="+mj-lt"/>
              <a:buAutoNum type="romanLcPeriod"/>
            </a:pPr>
            <a:r>
              <a:rPr lang="en-US" sz="2000" dirty="0">
                <a:latin typeface="Palatino Linotype" panose="02040502050505030304" pitchFamily="18" charset="0"/>
                <a:ea typeface="TeXGyrePagella"/>
                <a:cs typeface="TeXGyrePagella"/>
              </a:rPr>
              <a:t>Regulation of </a:t>
            </a:r>
            <a:r>
              <a:rPr lang="en-US" sz="2000" dirty="0" smtClean="0">
                <a:latin typeface="Palatino Linotype" panose="02040502050505030304" pitchFamily="18" charset="0"/>
                <a:ea typeface="TeXGyrePagella"/>
                <a:cs typeface="TeXGyrePagella"/>
              </a:rPr>
              <a:t>mergers</a:t>
            </a:r>
            <a:r>
              <a:rPr lang="en-US" sz="2000" dirty="0">
                <a:latin typeface="Palatino Linotype" panose="02040502050505030304" pitchFamily="18" charset="0"/>
                <a:ea typeface="TeXGyrePagella"/>
                <a:cs typeface="TeXGyrePagella"/>
              </a:rPr>
              <a:t> </a:t>
            </a:r>
            <a:r>
              <a:rPr lang="en-US" sz="2000" dirty="0" smtClean="0">
                <a:latin typeface="Palatino Linotype" panose="02040502050505030304" pitchFamily="18" charset="0"/>
                <a:ea typeface="TeXGyrePagella"/>
                <a:cs typeface="TeXGyrePagella"/>
              </a:rPr>
              <a:t>;</a:t>
            </a:r>
          </a:p>
          <a:p>
            <a:pPr marL="681037" indent="-571500" algn="just">
              <a:lnSpc>
                <a:spcPct val="150000"/>
              </a:lnSpc>
              <a:buFont typeface="+mj-lt"/>
              <a:buAutoNum type="romanLcPeriod"/>
            </a:pPr>
            <a:r>
              <a:rPr lang="en-US" sz="2000" dirty="0" smtClean="0">
                <a:latin typeface="Palatino Linotype" panose="02040502050505030304" pitchFamily="18" charset="0"/>
                <a:ea typeface="TeXGyrePagella"/>
                <a:cs typeface="TeXGyrePagella"/>
              </a:rPr>
              <a:t>Unreasonable </a:t>
            </a:r>
            <a:r>
              <a:rPr lang="en-US" sz="2000" dirty="0">
                <a:latin typeface="Palatino Linotype" panose="02040502050505030304" pitchFamily="18" charset="0"/>
                <a:ea typeface="TeXGyrePagella"/>
                <a:cs typeface="TeXGyrePagella"/>
              </a:rPr>
              <a:t>restraint of trade (cartel &amp;</a:t>
            </a:r>
            <a:r>
              <a:rPr lang="en-US" sz="2000" dirty="0" smtClean="0">
                <a:latin typeface="Palatino Linotype" panose="02040502050505030304" pitchFamily="18" charset="0"/>
                <a:ea typeface="TeXGyrePagella"/>
                <a:cs typeface="TeXGyrePagella"/>
              </a:rPr>
              <a:t> </a:t>
            </a:r>
            <a:r>
              <a:rPr lang="en-US" sz="2000" dirty="0">
                <a:latin typeface="Palatino Linotype" panose="02040502050505030304" pitchFamily="18" charset="0"/>
                <a:ea typeface="TeXGyrePagella"/>
                <a:cs typeface="TeXGyrePagella"/>
              </a:rPr>
              <a:t>bid-rigging regulation</a:t>
            </a:r>
            <a:r>
              <a:rPr lang="en-US" sz="2000" dirty="0" smtClean="0">
                <a:latin typeface="Palatino Linotype" panose="02040502050505030304" pitchFamily="18" charset="0"/>
                <a:ea typeface="TeXGyrePagella"/>
                <a:cs typeface="TeXGyrePagella"/>
              </a:rPr>
              <a:t>) Leniency; and</a:t>
            </a:r>
          </a:p>
          <a:p>
            <a:pPr marL="681037" indent="-571500" algn="just">
              <a:lnSpc>
                <a:spcPct val="150000"/>
              </a:lnSpc>
              <a:buFont typeface="+mj-lt"/>
              <a:buAutoNum type="romanLcPeriod"/>
            </a:pPr>
            <a:r>
              <a:rPr lang="en-US" sz="2000" dirty="0" smtClean="0">
                <a:solidFill>
                  <a:srgbClr val="000000"/>
                </a:solidFill>
                <a:latin typeface="Palatino Linotype" panose="02040502050505030304" pitchFamily="18" charset="0"/>
                <a:ea typeface="Calibri" panose="020F0502020204030204" pitchFamily="34" charset="0"/>
                <a:cs typeface="Calibri" panose="020F0502020204030204" pitchFamily="34" charset="0"/>
              </a:rPr>
              <a:t>Abuse </a:t>
            </a:r>
            <a:r>
              <a:rPr lang="en-US" sz="2000" dirty="0">
                <a:solidFill>
                  <a:srgbClr val="000000"/>
                </a:solidFill>
                <a:latin typeface="Palatino Linotype" panose="02040502050505030304" pitchFamily="18" charset="0"/>
                <a:ea typeface="Calibri" panose="020F0502020204030204" pitchFamily="34" charset="0"/>
                <a:cs typeface="Calibri" panose="020F0502020204030204" pitchFamily="34" charset="0"/>
              </a:rPr>
              <a:t>of Superior Bargaining power </a:t>
            </a:r>
            <a:endParaRPr lang="en-US" sz="2800" dirty="0" smtClean="0">
              <a:latin typeface="Palatino Linotype" panose="02040502050505030304" pitchFamily="18" charset="0"/>
            </a:endParaRPr>
          </a:p>
          <a:p>
            <a:pPr algn="just">
              <a:lnSpc>
                <a:spcPct val="150000"/>
              </a:lnSpc>
              <a:buFont typeface="Wingdings" panose="05000000000000000000" pitchFamily="2" charset="2"/>
              <a:buChar char="q"/>
            </a:pPr>
            <a:r>
              <a:rPr lang="en-US" sz="2400" dirty="0">
                <a:latin typeface="Palatino Linotype" panose="02040502050505030304" pitchFamily="18" charset="0"/>
              </a:rPr>
              <a:t>Investigation procedures and administrative measures of </a:t>
            </a:r>
            <a:r>
              <a:rPr lang="en-US" sz="2400" dirty="0" smtClean="0">
                <a:latin typeface="Palatino Linotype" panose="02040502050505030304" pitchFamily="18" charset="0"/>
              </a:rPr>
              <a:t>JFTC.</a:t>
            </a:r>
            <a:endParaRPr lang="en-US" sz="2400" dirty="0">
              <a:latin typeface="Palatino Linotype" panose="02040502050505030304" pitchFamily="18" charset="0"/>
            </a:endParaRPr>
          </a:p>
          <a:p>
            <a:pPr>
              <a:lnSpc>
                <a:spcPct val="150000"/>
              </a:lnSpc>
              <a:buFont typeface="Wingdings" panose="05000000000000000000" pitchFamily="2" charset="2"/>
              <a:buChar char="q"/>
            </a:pPr>
            <a:r>
              <a:rPr lang="en-US" sz="2400" dirty="0" smtClean="0">
                <a:latin typeface="Palatino Linotype" panose="02040502050505030304" pitchFamily="18" charset="0"/>
              </a:rPr>
              <a:t>Collection and Use of Electronic Evidence.</a:t>
            </a:r>
          </a:p>
          <a:p>
            <a:pPr marL="452437" indent="-342900" algn="just">
              <a:lnSpc>
                <a:spcPct val="150000"/>
              </a:lnSpc>
              <a:buFont typeface="+mj-lt"/>
              <a:buAutoNum type="arabicPeriod"/>
            </a:pPr>
            <a:endParaRPr lang="en-US" sz="2400" dirty="0" smtClean="0">
              <a:latin typeface="Palatino Linotype" panose="02040502050505030304" pitchFamily="18" charset="0"/>
            </a:endParaRPr>
          </a:p>
          <a:p>
            <a:pPr marL="452437" indent="-342900" algn="just">
              <a:lnSpc>
                <a:spcPct val="150000"/>
              </a:lnSpc>
              <a:buFont typeface="+mj-lt"/>
              <a:buAutoNum type="arabicPeriod"/>
            </a:pPr>
            <a:endParaRPr lang="en-US" sz="2400" dirty="0" smtClean="0">
              <a:latin typeface="Palatino Linotype" panose="02040502050505030304" pitchFamily="18" charset="0"/>
            </a:endParaRPr>
          </a:p>
          <a:p>
            <a:pPr marL="452437" indent="-342900" algn="just">
              <a:lnSpc>
                <a:spcPct val="150000"/>
              </a:lnSpc>
              <a:buFont typeface="+mj-lt"/>
              <a:buAutoNum type="arabicPeriod"/>
            </a:pPr>
            <a:endParaRPr lang="en-US" sz="2400" dirty="0">
              <a:latin typeface="Palatino Linotype" panose="02040502050505030304" pitchFamily="18" charset="0"/>
            </a:endParaRPr>
          </a:p>
        </p:txBody>
      </p:sp>
      <p:sp>
        <p:nvSpPr>
          <p:cNvPr id="3" name="Title 2"/>
          <p:cNvSpPr>
            <a:spLocks noGrp="1"/>
          </p:cNvSpPr>
          <p:nvPr>
            <p:ph type="title"/>
          </p:nvPr>
        </p:nvSpPr>
        <p:spPr>
          <a:xfrm>
            <a:off x="304800" y="135622"/>
            <a:ext cx="8458200" cy="481915"/>
          </a:xfrm>
        </p:spPr>
        <p:txBody>
          <a:bodyPr>
            <a:normAutofit fontScale="90000"/>
          </a:bodyPr>
          <a:lstStyle/>
          <a:p>
            <a:pPr marR="64008">
              <a:spcBef>
                <a:spcPts val="400"/>
              </a:spcBef>
              <a:buClr>
                <a:schemeClr val="accent1"/>
              </a:buClr>
              <a:buSzPct val="68000"/>
            </a:pPr>
            <a:r>
              <a:rPr lang="en-GB" sz="3200" dirty="0">
                <a:solidFill>
                  <a:schemeClr val="tx1"/>
                </a:solidFill>
                <a:latin typeface="Palatino Linotype" panose="02040502050505030304" pitchFamily="18" charset="0"/>
                <a:ea typeface="+mn-ea"/>
                <a:cs typeface="Calibri" pitchFamily="34" charset="0"/>
              </a:rPr>
              <a:t> </a:t>
            </a:r>
            <a:r>
              <a:rPr lang="en-GB" sz="2800" dirty="0">
                <a:solidFill>
                  <a:srgbClr val="996600"/>
                </a:solidFill>
                <a:latin typeface="Palatino Linotype" panose="02040502050505030304" pitchFamily="18" charset="0"/>
                <a:ea typeface="+mn-ea"/>
                <a:cs typeface="Calibri" pitchFamily="34" charset="0"/>
              </a:rPr>
              <a:t>PRESENTATION OUTLINE </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dirty="0"/>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2</a:t>
            </a:fld>
            <a:endParaRPr lang="en-US" altLang="en-US"/>
          </a:p>
        </p:txBody>
      </p:sp>
    </p:spTree>
    <p:extLst>
      <p:ext uri="{BB962C8B-B14F-4D97-AF65-F5344CB8AC3E}">
        <p14:creationId xmlns:p14="http://schemas.microsoft.com/office/powerpoint/2010/main" val="29494214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buNone/>
            </a:pPr>
            <a:r>
              <a:rPr lang="en-US" sz="2800" b="1" dirty="0" smtClean="0">
                <a:latin typeface="Palatino Linotype" panose="02040502050505030304" pitchFamily="18" charset="0"/>
              </a:rPr>
              <a:t>Digital Evidence Workflow </a:t>
            </a:r>
          </a:p>
          <a:p>
            <a:pPr marL="109537" indent="0">
              <a:buNone/>
            </a:pPr>
            <a:endParaRPr lang="en-US" sz="2800" b="1" dirty="0">
              <a:latin typeface="Palatino Linotype" panose="02040502050505030304" pitchFamily="18" charset="0"/>
            </a:endParaRPr>
          </a:p>
        </p:txBody>
      </p:sp>
      <p:sp>
        <p:nvSpPr>
          <p:cNvPr id="3" name="Title 2"/>
          <p:cNvSpPr>
            <a:spLocks noGrp="1"/>
          </p:cNvSpPr>
          <p:nvPr>
            <p:ph type="title"/>
          </p:nvPr>
        </p:nvSpPr>
        <p:spPr>
          <a:xfrm>
            <a:off x="457200" y="274638"/>
            <a:ext cx="8229600" cy="1020762"/>
          </a:xfrm>
        </p:spPr>
        <p:txBody>
          <a:bodyPr/>
          <a:lstStyle/>
          <a:p>
            <a:r>
              <a:rPr lang="en-US" sz="2700" dirty="0">
                <a:solidFill>
                  <a:srgbClr val="996600"/>
                </a:solidFill>
                <a:latin typeface="Palatino Linotype" panose="02040502050505030304" pitchFamily="18" charset="0"/>
              </a:rPr>
              <a:t>Collection and Use of Electronic Evidence </a:t>
            </a:r>
            <a:r>
              <a:rPr lang="en-US" sz="2700" dirty="0" err="1">
                <a:solidFill>
                  <a:srgbClr val="996600"/>
                </a:solidFill>
                <a:latin typeface="Palatino Linotype" panose="02040502050505030304" pitchFamily="18" charset="0"/>
              </a:rPr>
              <a:t>Cont</a:t>
            </a:r>
            <a:r>
              <a:rPr lang="en-US" sz="2700" dirty="0">
                <a:solidFill>
                  <a:srgbClr val="996600"/>
                </a:solidFill>
                <a:latin typeface="Palatino Linotype" panose="02040502050505030304" pitchFamily="18" charset="0"/>
              </a:rPr>
              <a: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20</a:t>
            </a:fld>
            <a:endParaRPr lang="en-US" altLang="en-US"/>
          </a:p>
        </p:txBody>
      </p:sp>
      <p:pic>
        <p:nvPicPr>
          <p:cNvPr id="7" name="Picture 6"/>
          <p:cNvPicPr/>
          <p:nvPr/>
        </p:nvPicPr>
        <p:blipFill rotWithShape="1">
          <a:blip r:embed="rId2"/>
          <a:srcRect l="13247" t="31909" r="30983" b="26876"/>
          <a:stretch/>
        </p:blipFill>
        <p:spPr bwMode="auto">
          <a:xfrm>
            <a:off x="457201" y="2133600"/>
            <a:ext cx="8189912" cy="38735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268031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257800"/>
          </a:xfrm>
        </p:spPr>
        <p:txBody>
          <a:bodyPr/>
          <a:lstStyle/>
          <a:p>
            <a:pPr marL="109537" indent="0" algn="just">
              <a:lnSpc>
                <a:spcPct val="107000"/>
              </a:lnSpc>
              <a:spcAft>
                <a:spcPts val="800"/>
              </a:spcAft>
              <a:buNone/>
            </a:pPr>
            <a:r>
              <a:rPr lang="en-US" sz="2800" b="1" dirty="0">
                <a:latin typeface="Palatino Linotype" panose="02040502050505030304" pitchFamily="18" charset="0"/>
                <a:ea typeface="Calibri" panose="020F0502020204030204" pitchFamily="34" charset="0"/>
                <a:cs typeface="Times New Roman" panose="02020603050405020304" pitchFamily="18" charset="0"/>
              </a:rPr>
              <a:t>Forensically Sound data seizure </a:t>
            </a:r>
            <a:endParaRPr lang="en-US" sz="2800" b="1" dirty="0">
              <a:latin typeface="Calibri" panose="020F0502020204030204" pitchFamily="34" charset="0"/>
              <a:ea typeface="Calibri" panose="020F0502020204030204" pitchFamily="34" charset="0"/>
              <a:cs typeface="Times New Roman" panose="02020603050405020304" pitchFamily="18" charset="0"/>
            </a:endParaRPr>
          </a:p>
          <a:p>
            <a:pPr marL="109537" indent="0" algn="just">
              <a:lnSpc>
                <a:spcPct val="107000"/>
              </a:lnSpc>
              <a:spcAft>
                <a:spcPts val="800"/>
              </a:spcAft>
              <a:buNone/>
            </a:pPr>
            <a:r>
              <a:rPr lang="en-US" sz="2800" b="1" dirty="0" smtClean="0">
                <a:latin typeface="Palatino Linotype" panose="02040502050505030304" pitchFamily="18" charset="0"/>
                <a:ea typeface="Calibri" panose="020F0502020204030204" pitchFamily="34" charset="0"/>
                <a:cs typeface="Times New Roman" panose="02020603050405020304" pitchFamily="18" charset="0"/>
              </a:rPr>
              <a:t>a) Forensic </a:t>
            </a:r>
            <a:r>
              <a:rPr lang="en-US" sz="2800" b="1" dirty="0">
                <a:latin typeface="Palatino Linotype" panose="02040502050505030304" pitchFamily="18" charset="0"/>
                <a:ea typeface="Calibri" panose="020F0502020204030204" pitchFamily="34" charset="0"/>
                <a:cs typeface="Times New Roman" panose="02020603050405020304" pitchFamily="18" charset="0"/>
              </a:rPr>
              <a:t>Images </a:t>
            </a:r>
            <a:endParaRPr lang="en-US" sz="28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2000" dirty="0">
                <a:latin typeface="Palatino Linotype" panose="02040502050505030304" pitchFamily="18" charset="0"/>
                <a:ea typeface="Calibri" panose="020F0502020204030204" pitchFamily="34" charset="0"/>
                <a:cs typeface="Times New Roman" panose="02020603050405020304" pitchFamily="18" charset="0"/>
              </a:rPr>
              <a:t>A forensic image is a kind of file format that duplicate an entire medium </a:t>
            </a:r>
            <a:r>
              <a:rPr lang="en-US" sz="2000" dirty="0" smtClean="0">
                <a:latin typeface="Palatino Linotype" panose="02040502050505030304" pitchFamily="18" charset="0"/>
                <a:ea typeface="Calibri" panose="020F0502020204030204" pitchFamily="34" charset="0"/>
                <a:cs typeface="Times New Roman" panose="02020603050405020304" pitchFamily="18" charset="0"/>
              </a:rPr>
              <a:t>bit-by-bit.</a:t>
            </a:r>
          </a:p>
          <a:p>
            <a:pPr algn="just">
              <a:lnSpc>
                <a:spcPct val="107000"/>
              </a:lnSpc>
              <a:spcAft>
                <a:spcPts val="800"/>
              </a:spcAft>
            </a:pPr>
            <a:r>
              <a:rPr lang="en-US" sz="2000" dirty="0" smtClean="0">
                <a:latin typeface="Palatino Linotype" panose="02040502050505030304" pitchFamily="18" charset="0"/>
                <a:ea typeface="Calibri" panose="020F0502020204030204" pitchFamily="34" charset="0"/>
                <a:cs typeface="Times New Roman" panose="02020603050405020304" pitchFamily="18" charset="0"/>
              </a:rPr>
              <a:t>The </a:t>
            </a:r>
            <a:r>
              <a:rPr lang="en-US" sz="2000" dirty="0">
                <a:latin typeface="Palatino Linotype" panose="02040502050505030304" pitchFamily="18" charset="0"/>
                <a:ea typeface="Calibri" panose="020F0502020204030204" pitchFamily="34" charset="0"/>
                <a:cs typeface="Times New Roman" panose="02020603050405020304" pitchFamily="18" charset="0"/>
              </a:rPr>
              <a:t>file format the JFTC uses can verify the integrity of data itself. </a:t>
            </a:r>
          </a:p>
          <a:p>
            <a:pPr algn="just">
              <a:lnSpc>
                <a:spcPct val="107000"/>
              </a:lnSpc>
              <a:spcAft>
                <a:spcPts val="800"/>
              </a:spcAft>
            </a:pPr>
            <a:r>
              <a:rPr lang="en-US" sz="2000" dirty="0" smtClean="0">
                <a:latin typeface="Palatino Linotype" panose="02040502050505030304" pitchFamily="18" charset="0"/>
                <a:ea typeface="Calibri" panose="020F0502020204030204" pitchFamily="34" charset="0"/>
                <a:cs typeface="Times New Roman" panose="02020603050405020304" pitchFamily="18" charset="0"/>
              </a:rPr>
              <a:t>JFTC </a:t>
            </a:r>
            <a:r>
              <a:rPr lang="en-US" sz="2000" dirty="0">
                <a:latin typeface="Palatino Linotype" panose="02040502050505030304" pitchFamily="18" charset="0"/>
                <a:ea typeface="Calibri" panose="020F0502020204030204" pitchFamily="34" charset="0"/>
                <a:cs typeface="Times New Roman" panose="02020603050405020304" pitchFamily="18" charset="0"/>
              </a:rPr>
              <a:t>may recover some deleted data from forensic </a:t>
            </a:r>
            <a:r>
              <a:rPr lang="en-US" sz="2000" dirty="0" smtClean="0">
                <a:latin typeface="Palatino Linotype" panose="02040502050505030304" pitchFamily="18" charset="0"/>
                <a:ea typeface="Calibri" panose="020F0502020204030204" pitchFamily="34" charset="0"/>
                <a:cs typeface="Times New Roman" panose="02020603050405020304" pitchFamily="18" charset="0"/>
              </a:rPr>
              <a:t>images.</a:t>
            </a:r>
            <a:endParaRPr lang="en-US" sz="2000" dirty="0">
              <a:latin typeface="Palatino Linotype" panose="02040502050505030304" pitchFamily="18" charset="0"/>
              <a:ea typeface="Calibri" panose="020F0502020204030204" pitchFamily="34" charset="0"/>
              <a:cs typeface="Times New Roman" panose="02020603050405020304" pitchFamily="18" charset="0"/>
            </a:endParaRPr>
          </a:p>
          <a:p>
            <a:endParaRPr lang="en-US" dirty="0"/>
          </a:p>
        </p:txBody>
      </p:sp>
      <p:sp>
        <p:nvSpPr>
          <p:cNvPr id="3" name="Title 2"/>
          <p:cNvSpPr>
            <a:spLocks noGrp="1"/>
          </p:cNvSpPr>
          <p:nvPr>
            <p:ph type="title"/>
          </p:nvPr>
        </p:nvSpPr>
        <p:spPr>
          <a:xfrm>
            <a:off x="457200" y="274638"/>
            <a:ext cx="8229600" cy="804862"/>
          </a:xfrm>
        </p:spPr>
        <p:txBody>
          <a:bodyPr/>
          <a:lstStyle/>
          <a:p>
            <a:r>
              <a:rPr lang="en-US" sz="2700" dirty="0">
                <a:solidFill>
                  <a:srgbClr val="996600"/>
                </a:solidFill>
                <a:latin typeface="Palatino Linotype" panose="02040502050505030304" pitchFamily="18" charset="0"/>
              </a:rPr>
              <a:t>Collection and Use of Electronic Evidence </a:t>
            </a:r>
            <a:r>
              <a:rPr lang="en-US" sz="2700" dirty="0" err="1">
                <a:solidFill>
                  <a:srgbClr val="996600"/>
                </a:solidFill>
                <a:latin typeface="Palatino Linotype" panose="02040502050505030304" pitchFamily="18" charset="0"/>
              </a:rPr>
              <a:t>Cont</a:t>
            </a:r>
            <a:r>
              <a:rPr lang="en-US" sz="2700" dirty="0">
                <a:solidFill>
                  <a:srgbClr val="996600"/>
                </a:solidFill>
                <a:latin typeface="Palatino Linotype" panose="02040502050505030304" pitchFamily="18" charset="0"/>
              </a:rPr>
              <a: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21</a:t>
            </a:fld>
            <a:endParaRPr lang="en-US" altLang="en-US"/>
          </a:p>
        </p:txBody>
      </p:sp>
      <p:pic>
        <p:nvPicPr>
          <p:cNvPr id="7" name="Picture 6"/>
          <p:cNvPicPr/>
          <p:nvPr/>
        </p:nvPicPr>
        <p:blipFill rotWithShape="1">
          <a:blip r:embed="rId2"/>
          <a:srcRect l="10363" t="58120" r="30021" b="15099"/>
          <a:stretch/>
        </p:blipFill>
        <p:spPr bwMode="auto">
          <a:xfrm>
            <a:off x="762000" y="3733800"/>
            <a:ext cx="7315200" cy="2286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42866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686800" cy="4525962"/>
          </a:xfrm>
        </p:spPr>
        <p:txBody>
          <a:bodyPr/>
          <a:lstStyle/>
          <a:p>
            <a:pPr marL="109537" indent="0">
              <a:lnSpc>
                <a:spcPct val="107000"/>
              </a:lnSpc>
              <a:spcAft>
                <a:spcPts val="800"/>
              </a:spcAft>
              <a:buNone/>
            </a:pPr>
            <a:r>
              <a:rPr lang="en-US" sz="2800" b="1" dirty="0" smtClean="0">
                <a:latin typeface="Palatino Linotype" panose="02040502050505030304" pitchFamily="18" charset="0"/>
                <a:ea typeface="Calibri" panose="020F0502020204030204" pitchFamily="34" charset="0"/>
                <a:cs typeface="Times New Roman" panose="02020603050405020304" pitchFamily="18" charset="0"/>
              </a:rPr>
              <a:t>b) Hash </a:t>
            </a:r>
            <a:r>
              <a:rPr lang="en-US" sz="2800" b="1" dirty="0">
                <a:latin typeface="Palatino Linotype" panose="02040502050505030304" pitchFamily="18" charset="0"/>
                <a:ea typeface="Calibri" panose="020F0502020204030204" pitchFamily="34" charset="0"/>
                <a:cs typeface="Times New Roman" panose="02020603050405020304" pitchFamily="18" charset="0"/>
              </a:rPr>
              <a:t>Values </a:t>
            </a:r>
          </a:p>
          <a:p>
            <a:pPr>
              <a:lnSpc>
                <a:spcPct val="107000"/>
              </a:lnSpc>
              <a:spcAft>
                <a:spcPts val="800"/>
              </a:spcAft>
            </a:pPr>
            <a:r>
              <a:rPr lang="en-US" sz="2800" dirty="0">
                <a:latin typeface="Palatino Linotype" panose="02040502050505030304" pitchFamily="18" charset="0"/>
                <a:ea typeface="Calibri" panose="020F0502020204030204" pitchFamily="34" charset="0"/>
                <a:cs typeface="Times New Roman" panose="02020603050405020304" pitchFamily="18" charset="0"/>
              </a:rPr>
              <a:t> </a:t>
            </a:r>
            <a:r>
              <a:rPr lang="en-US" sz="2400" dirty="0">
                <a:latin typeface="Palatino Linotype" panose="02040502050505030304" pitchFamily="18" charset="0"/>
                <a:ea typeface="Calibri" panose="020F0502020204030204" pitchFamily="34" charset="0"/>
                <a:cs typeface="Times New Roman" panose="02020603050405020304" pitchFamily="18" charset="0"/>
              </a:rPr>
              <a:t>A hash values is a number calculated by special formula from a file </a:t>
            </a:r>
            <a:r>
              <a:rPr lang="en-US" sz="2400" dirty="0" smtClean="0">
                <a:latin typeface="Palatino Linotype" panose="02040502050505030304" pitchFamily="18" charset="0"/>
                <a:ea typeface="Calibri" panose="020F0502020204030204" pitchFamily="34" charset="0"/>
                <a:cs typeface="Times New Roman" panose="02020603050405020304" pitchFamily="18" charset="0"/>
              </a:rPr>
              <a:t>&amp; used </a:t>
            </a:r>
            <a:r>
              <a:rPr lang="en-US" sz="2400" dirty="0">
                <a:latin typeface="Palatino Linotype" panose="02040502050505030304" pitchFamily="18" charset="0"/>
                <a:ea typeface="Calibri" panose="020F0502020204030204" pitchFamily="34" charset="0"/>
                <a:cs typeface="Times New Roman" panose="02020603050405020304" pitchFamily="18" charset="0"/>
              </a:rPr>
              <a:t>as a fingerprint of it.</a:t>
            </a:r>
          </a:p>
          <a:p>
            <a:pPr>
              <a:lnSpc>
                <a:spcPct val="107000"/>
              </a:lnSpc>
              <a:spcAft>
                <a:spcPts val="800"/>
              </a:spcAft>
            </a:pPr>
            <a:r>
              <a:rPr lang="en-US" sz="2400" dirty="0">
                <a:latin typeface="Palatino Linotype" panose="02040502050505030304" pitchFamily="18" charset="0"/>
                <a:ea typeface="Calibri" panose="020F0502020204030204" pitchFamily="34" charset="0"/>
                <a:cs typeface="Times New Roman" panose="02020603050405020304" pitchFamily="18" charset="0"/>
              </a:rPr>
              <a:t>You cannot rebuild original data from a hash value.</a:t>
            </a:r>
          </a:p>
          <a:p>
            <a:pPr>
              <a:lnSpc>
                <a:spcPct val="107000"/>
              </a:lnSpc>
              <a:spcAft>
                <a:spcPts val="800"/>
              </a:spcAft>
            </a:pPr>
            <a:r>
              <a:rPr lang="en-US" sz="2400" dirty="0">
                <a:latin typeface="Palatino Linotype" panose="02040502050505030304" pitchFamily="18" charset="0"/>
                <a:ea typeface="Calibri" panose="020F0502020204030204" pitchFamily="34" charset="0"/>
                <a:cs typeface="Times New Roman" panose="02020603050405020304" pitchFamily="18" charset="0"/>
              </a:rPr>
              <a:t>Any changes of original </a:t>
            </a:r>
            <a:r>
              <a:rPr lang="en-US" sz="2400" dirty="0" smtClean="0">
                <a:latin typeface="Palatino Linotype" panose="02040502050505030304" pitchFamily="18" charset="0"/>
                <a:ea typeface="Calibri" panose="020F0502020204030204" pitchFamily="34" charset="0"/>
                <a:cs typeface="Times New Roman" panose="02020603050405020304" pitchFamily="18" charset="0"/>
              </a:rPr>
              <a:t>data will mutate a hash value.</a:t>
            </a:r>
            <a:endParaRPr lang="en-US" sz="2400" dirty="0"/>
          </a:p>
        </p:txBody>
      </p:sp>
      <p:sp>
        <p:nvSpPr>
          <p:cNvPr id="3" name="Title 2"/>
          <p:cNvSpPr>
            <a:spLocks noGrp="1"/>
          </p:cNvSpPr>
          <p:nvPr>
            <p:ph type="title"/>
          </p:nvPr>
        </p:nvSpPr>
        <p:spPr/>
        <p:txBody>
          <a:bodyPr/>
          <a:lstStyle/>
          <a:p>
            <a:r>
              <a:rPr lang="en-US" sz="2700" dirty="0">
                <a:solidFill>
                  <a:srgbClr val="996600"/>
                </a:solidFill>
                <a:latin typeface="Palatino Linotype" panose="02040502050505030304" pitchFamily="18" charset="0"/>
              </a:rPr>
              <a:t>Collection and Use of Electronic Evidence </a:t>
            </a:r>
            <a:r>
              <a:rPr lang="en-US" sz="2700" dirty="0" err="1">
                <a:solidFill>
                  <a:srgbClr val="996600"/>
                </a:solidFill>
                <a:latin typeface="Palatino Linotype" panose="02040502050505030304" pitchFamily="18" charset="0"/>
              </a:rPr>
              <a:t>Cont</a:t>
            </a:r>
            <a:r>
              <a:rPr lang="en-US" sz="2700" dirty="0">
                <a:solidFill>
                  <a:srgbClr val="996600"/>
                </a:solidFill>
                <a:latin typeface="Palatino Linotype" panose="02040502050505030304" pitchFamily="18" charset="0"/>
              </a:rPr>
              <a: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22</a:t>
            </a:fld>
            <a:endParaRPr lang="en-US" altLang="en-US"/>
          </a:p>
        </p:txBody>
      </p:sp>
      <p:pic>
        <p:nvPicPr>
          <p:cNvPr id="7" name="Picture 6"/>
          <p:cNvPicPr/>
          <p:nvPr/>
        </p:nvPicPr>
        <p:blipFill rotWithShape="1">
          <a:blip r:embed="rId2"/>
          <a:srcRect l="12713" t="68376" r="31838" b="18328"/>
          <a:stretch/>
        </p:blipFill>
        <p:spPr bwMode="auto">
          <a:xfrm>
            <a:off x="533399" y="4419600"/>
            <a:ext cx="8480425" cy="12827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83333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481138"/>
            <a:ext cx="8556625" cy="4525962"/>
          </a:xfrm>
        </p:spPr>
        <p:txBody>
          <a:bodyPr/>
          <a:lstStyle/>
          <a:p>
            <a:pPr marL="109537" indent="0">
              <a:buNone/>
            </a:pPr>
            <a:r>
              <a:rPr lang="en-US" b="1" dirty="0" smtClean="0">
                <a:latin typeface="Palatino Linotype" panose="02040502050505030304" pitchFamily="18" charset="0"/>
              </a:rPr>
              <a:t>Software JFTC Uses in down raids</a:t>
            </a:r>
          </a:p>
          <a:p>
            <a:pPr marL="109537" indent="0">
              <a:buNone/>
            </a:pPr>
            <a:r>
              <a:rPr lang="en-US" dirty="0" smtClean="0">
                <a:latin typeface="Palatino Linotype" panose="02040502050505030304" pitchFamily="18" charset="0"/>
              </a:rPr>
              <a:t> </a:t>
            </a:r>
            <a:r>
              <a:rPr lang="en-US" b="1" dirty="0" smtClean="0">
                <a:latin typeface="Palatino Linotype" panose="02040502050505030304" pitchFamily="18" charset="0"/>
              </a:rPr>
              <a:t>FTK Imager (free)</a:t>
            </a:r>
          </a:p>
          <a:p>
            <a:pPr marL="109537" indent="0">
              <a:buNone/>
            </a:pPr>
            <a:r>
              <a:rPr lang="en-US" sz="2000" dirty="0" smtClean="0">
                <a:latin typeface="Palatino Linotype" panose="02040502050505030304" pitchFamily="18" charset="0"/>
              </a:rPr>
              <a:t>Can create and view forensic images.</a:t>
            </a:r>
          </a:p>
          <a:p>
            <a:pPr marL="109537" indent="0">
              <a:buNone/>
            </a:pPr>
            <a:r>
              <a:rPr lang="en-US" sz="2000" dirty="0" smtClean="0">
                <a:latin typeface="Palatino Linotype" panose="02040502050505030304" pitchFamily="18" charset="0"/>
              </a:rPr>
              <a:t>Low chance to leave important evidence behind.</a:t>
            </a:r>
          </a:p>
          <a:p>
            <a:pPr marL="109537" indent="0">
              <a:buNone/>
            </a:pPr>
            <a:r>
              <a:rPr lang="en-US" sz="2000" dirty="0" smtClean="0">
                <a:latin typeface="Palatino Linotype" panose="02040502050505030304" pitchFamily="18" charset="0"/>
              </a:rPr>
              <a:t>May take several hours to complete creating forensic images.</a:t>
            </a:r>
          </a:p>
          <a:p>
            <a:pPr marL="109537" indent="0">
              <a:buNone/>
            </a:pPr>
            <a:endParaRPr lang="en-US" sz="2000" dirty="0">
              <a:latin typeface="Palatino Linotype" panose="02040502050505030304" pitchFamily="18" charset="0"/>
            </a:endParaRPr>
          </a:p>
          <a:p>
            <a:pPr marL="109537" indent="0">
              <a:buNone/>
            </a:pPr>
            <a:r>
              <a:rPr lang="en-US" b="1" dirty="0">
                <a:latin typeface="Palatino Linotype" panose="02040502050505030304" pitchFamily="18" charset="0"/>
              </a:rPr>
              <a:t>Fast Copy (free)</a:t>
            </a:r>
          </a:p>
          <a:p>
            <a:pPr marL="109537" indent="0">
              <a:buNone/>
            </a:pPr>
            <a:r>
              <a:rPr lang="en-US" sz="2000" dirty="0" smtClean="0">
                <a:latin typeface="Palatino Linotype" panose="02040502050505030304" pitchFamily="18" charset="0"/>
              </a:rPr>
              <a:t>Can copy data with calculating hash value of each files.</a:t>
            </a:r>
          </a:p>
          <a:p>
            <a:pPr marL="109537" indent="0">
              <a:buNone/>
            </a:pPr>
            <a:r>
              <a:rPr lang="en-US" sz="2000" dirty="0" smtClean="0">
                <a:latin typeface="Palatino Linotype" panose="02040502050505030304" pitchFamily="18" charset="0"/>
              </a:rPr>
              <a:t>Can get rid of files we usually don’t need (</a:t>
            </a:r>
            <a:r>
              <a:rPr lang="en-US" sz="2000" dirty="0" err="1" smtClean="0">
                <a:latin typeface="Palatino Linotype" panose="02040502050505030304" pitchFamily="18" charset="0"/>
              </a:rPr>
              <a:t>e.g</a:t>
            </a:r>
            <a:r>
              <a:rPr lang="en-US" sz="2000" dirty="0" smtClean="0">
                <a:latin typeface="Palatino Linotype" panose="02040502050505030304" pitchFamily="18" charset="0"/>
              </a:rPr>
              <a:t> pictures).</a:t>
            </a:r>
          </a:p>
          <a:p>
            <a:pPr marL="109537" indent="0">
              <a:buNone/>
            </a:pPr>
            <a:r>
              <a:rPr lang="en-US" sz="2000" dirty="0" smtClean="0">
                <a:latin typeface="Palatino Linotype" panose="02040502050505030304" pitchFamily="18" charset="0"/>
              </a:rPr>
              <a:t>Cannot analyze evidence data thoroughly.</a:t>
            </a:r>
          </a:p>
          <a:p>
            <a:pPr marL="109537" indent="0">
              <a:buNone/>
            </a:pPr>
            <a:endParaRPr lang="en-US" sz="2000" dirty="0">
              <a:latin typeface="Palatino Linotype" panose="02040502050505030304" pitchFamily="18" charset="0"/>
            </a:endParaRPr>
          </a:p>
        </p:txBody>
      </p:sp>
      <p:sp>
        <p:nvSpPr>
          <p:cNvPr id="3" name="Title 2"/>
          <p:cNvSpPr>
            <a:spLocks noGrp="1"/>
          </p:cNvSpPr>
          <p:nvPr>
            <p:ph type="title"/>
          </p:nvPr>
        </p:nvSpPr>
        <p:spPr/>
        <p:txBody>
          <a:bodyPr/>
          <a:lstStyle/>
          <a:p>
            <a:r>
              <a:rPr lang="en-US" sz="2700" dirty="0">
                <a:solidFill>
                  <a:srgbClr val="996600"/>
                </a:solidFill>
                <a:latin typeface="Palatino Linotype" panose="02040502050505030304" pitchFamily="18" charset="0"/>
              </a:rPr>
              <a:t>Collection and Use of Electronic Evidence </a:t>
            </a:r>
            <a:r>
              <a:rPr lang="en-US" sz="2700" dirty="0" err="1">
                <a:solidFill>
                  <a:srgbClr val="996600"/>
                </a:solidFill>
                <a:latin typeface="Palatino Linotype" panose="02040502050505030304" pitchFamily="18" charset="0"/>
              </a:rPr>
              <a:t>Cont</a:t>
            </a:r>
            <a:r>
              <a:rPr lang="en-US" sz="2700" dirty="0">
                <a:solidFill>
                  <a:srgbClr val="996600"/>
                </a:solidFill>
                <a:latin typeface="Palatino Linotype" panose="02040502050505030304" pitchFamily="18" charset="0"/>
              </a:rPr>
              <a: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23</a:t>
            </a:fld>
            <a:endParaRPr lang="en-US" altLang="en-US"/>
          </a:p>
        </p:txBody>
      </p:sp>
    </p:spTree>
    <p:extLst>
      <p:ext uri="{BB962C8B-B14F-4D97-AF65-F5344CB8AC3E}">
        <p14:creationId xmlns:p14="http://schemas.microsoft.com/office/powerpoint/2010/main" val="13619274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600200"/>
            <a:ext cx="8556625" cy="4601675"/>
          </a:xfrm>
        </p:spPr>
        <p:txBody>
          <a:bodyPr/>
          <a:lstStyle/>
          <a:p>
            <a:pPr marL="109537" indent="0">
              <a:lnSpc>
                <a:spcPct val="107000"/>
              </a:lnSpc>
              <a:spcAft>
                <a:spcPts val="800"/>
              </a:spcAft>
              <a:buNone/>
            </a:pPr>
            <a:r>
              <a:rPr lang="en-US" sz="2000" b="1" dirty="0">
                <a:latin typeface="Palatino Linotype" panose="02040502050505030304" pitchFamily="18" charset="0"/>
                <a:ea typeface="Calibri" panose="020F0502020204030204" pitchFamily="34" charset="0"/>
                <a:cs typeface="Times New Roman" panose="02020603050405020304" pitchFamily="18" charset="0"/>
              </a:rPr>
              <a:t>Documentations </a:t>
            </a:r>
          </a:p>
          <a:p>
            <a:pPr>
              <a:lnSpc>
                <a:spcPct val="107000"/>
              </a:lnSpc>
              <a:spcAft>
                <a:spcPts val="800"/>
              </a:spcAft>
            </a:pPr>
            <a:endParaRPr lang="en-US" sz="2000" dirty="0" smtClean="0">
              <a:latin typeface="Palatino Linotype" panose="0204050205050503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2000" dirty="0" smtClean="0">
                <a:latin typeface="Palatino Linotype" panose="02040502050505030304" pitchFamily="18" charset="0"/>
                <a:ea typeface="Calibri" panose="020F0502020204030204" pitchFamily="34" charset="0"/>
                <a:cs typeface="Times New Roman" panose="02020603050405020304" pitchFamily="18" charset="0"/>
              </a:rPr>
              <a:t>You </a:t>
            </a:r>
            <a:r>
              <a:rPr lang="en-US" sz="2000" dirty="0">
                <a:latin typeface="Palatino Linotype" panose="02040502050505030304" pitchFamily="18" charset="0"/>
                <a:ea typeface="Calibri" panose="020F0502020204030204" pitchFamily="34" charset="0"/>
                <a:cs typeface="Times New Roman" panose="02020603050405020304" pitchFamily="18" charset="0"/>
              </a:rPr>
              <a:t>MUST write a report whenever you acquire data.</a:t>
            </a:r>
          </a:p>
          <a:p>
            <a:pPr algn="just">
              <a:lnSpc>
                <a:spcPct val="107000"/>
              </a:lnSpc>
              <a:spcAft>
                <a:spcPts val="800"/>
              </a:spcAft>
            </a:pPr>
            <a:r>
              <a:rPr lang="en-US" sz="2000" dirty="0">
                <a:latin typeface="Palatino Linotype" panose="02040502050505030304" pitchFamily="18" charset="0"/>
                <a:ea typeface="Calibri" panose="020F0502020204030204" pitchFamily="34" charset="0"/>
                <a:cs typeface="Times New Roman" panose="02020603050405020304" pitchFamily="18" charset="0"/>
              </a:rPr>
              <a:t>The report should capture; when it was, what device(s) you acquired (product name and serial number), which tools you used, who witnessed the procedure, how you did it, where you stored seized data and what was the result you got (names, hash values and sizes of files </a:t>
            </a:r>
            <a:r>
              <a:rPr lang="en-US" sz="2000" dirty="0" err="1">
                <a:latin typeface="Palatino Linotype" panose="02040502050505030304" pitchFamily="18" charset="0"/>
                <a:ea typeface="Calibri" panose="020F0502020204030204" pitchFamily="34" charset="0"/>
                <a:cs typeface="Times New Roman" panose="02020603050405020304" pitchFamily="18" charset="0"/>
              </a:rPr>
              <a:t>etc</a:t>
            </a:r>
            <a:r>
              <a:rPr lang="en-US" sz="2000" dirty="0">
                <a:latin typeface="Palatino Linotype" panose="02040502050505030304" pitchFamily="18" charset="0"/>
                <a:ea typeface="Calibri" panose="020F0502020204030204" pitchFamily="34" charset="0"/>
                <a:cs typeface="Times New Roman" panose="02020603050405020304" pitchFamily="18" charset="0"/>
              </a:rPr>
              <a:t>). </a:t>
            </a:r>
          </a:p>
          <a:p>
            <a:endParaRPr lang="en-US" dirty="0"/>
          </a:p>
        </p:txBody>
      </p:sp>
      <p:sp>
        <p:nvSpPr>
          <p:cNvPr id="3" name="Title 2"/>
          <p:cNvSpPr>
            <a:spLocks noGrp="1"/>
          </p:cNvSpPr>
          <p:nvPr>
            <p:ph type="title"/>
          </p:nvPr>
        </p:nvSpPr>
        <p:spPr>
          <a:xfrm>
            <a:off x="487496" y="228600"/>
            <a:ext cx="8229600" cy="972239"/>
          </a:xfrm>
        </p:spPr>
        <p:txBody>
          <a:bodyPr/>
          <a:lstStyle/>
          <a:p>
            <a:r>
              <a:rPr lang="en-US" sz="2700" dirty="0">
                <a:solidFill>
                  <a:srgbClr val="996600"/>
                </a:solidFill>
                <a:latin typeface="Palatino Linotype" panose="02040502050505030304" pitchFamily="18" charset="0"/>
              </a:rPr>
              <a:t>Collection and Use of Electronic Evidence </a:t>
            </a:r>
            <a:r>
              <a:rPr lang="en-US" sz="2700" dirty="0" err="1">
                <a:solidFill>
                  <a:srgbClr val="996600"/>
                </a:solidFill>
                <a:latin typeface="Palatino Linotype" panose="02040502050505030304" pitchFamily="18" charset="0"/>
              </a:rPr>
              <a:t>Cont</a:t>
            </a:r>
            <a:r>
              <a:rPr lang="en-US" sz="2700" dirty="0">
                <a:solidFill>
                  <a:srgbClr val="996600"/>
                </a:solidFill>
                <a:latin typeface="Palatino Linotype" panose="02040502050505030304" pitchFamily="18" charset="0"/>
              </a:rPr>
              <a: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24</a:t>
            </a:fld>
            <a:endParaRPr lang="en-US" alt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67601" y="1200839"/>
            <a:ext cx="1447800" cy="1807063"/>
          </a:xfrm>
          <a:prstGeom prst="rect">
            <a:avLst/>
          </a:prstGeom>
        </p:spPr>
      </p:pic>
    </p:spTree>
    <p:extLst>
      <p:ext uri="{BB962C8B-B14F-4D97-AF65-F5344CB8AC3E}">
        <p14:creationId xmlns:p14="http://schemas.microsoft.com/office/powerpoint/2010/main" val="3987811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24669" y="-152400"/>
            <a:ext cx="7162800" cy="1981200"/>
          </a:xfrm>
        </p:spPr>
        <p:txBody>
          <a:bodyPr/>
          <a:lstStyle/>
          <a:p>
            <a:pPr marL="109537" indent="0">
              <a:buNone/>
            </a:pPr>
            <a:endParaRPr lang="en-US" sz="5400" dirty="0">
              <a:latin typeface="Palatino Linotype" panose="02040502050505030304" pitchFamily="18" charset="0"/>
            </a:endParaRPr>
          </a:p>
          <a:p>
            <a:pPr marL="109537" indent="0" algn="ctr">
              <a:buNone/>
            </a:pPr>
            <a:r>
              <a:rPr lang="en-US" sz="6000" dirty="0">
                <a:latin typeface="Palatino Linotype" panose="02040502050505030304" pitchFamily="18" charset="0"/>
              </a:rPr>
              <a:t>THE END </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25</a:t>
            </a:fld>
            <a:endParaRPr lang="en-US"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225" y="1676400"/>
            <a:ext cx="4419600" cy="4419600"/>
          </a:xfrm>
          <a:prstGeom prst="rect">
            <a:avLst/>
          </a:prstGeom>
        </p:spPr>
      </p:pic>
    </p:spTree>
    <p:extLst>
      <p:ext uri="{BB962C8B-B14F-4D97-AF65-F5344CB8AC3E}">
        <p14:creationId xmlns:p14="http://schemas.microsoft.com/office/powerpoint/2010/main" val="39171218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0" indent="-457200" algn="just">
              <a:lnSpc>
                <a:spcPct val="107000"/>
              </a:lnSpc>
              <a:spcAft>
                <a:spcPts val="800"/>
              </a:spcAft>
              <a:buFont typeface="Wingdings" panose="05000000000000000000" pitchFamily="2" charset="2"/>
              <a:buChar char="Ø"/>
            </a:pPr>
            <a:r>
              <a:rPr lang="en-US" sz="2400" dirty="0">
                <a:latin typeface="Palatino Linotype" panose="02040502050505030304" pitchFamily="18" charset="0"/>
                <a:ea typeface="Calibri" panose="020F0502020204030204" pitchFamily="34" charset="0"/>
                <a:cs typeface="Times New Roman" panose="02020603050405020304" pitchFamily="18" charset="0"/>
              </a:rPr>
              <a:t>The Japan International Cooperation Agency (JICA) together with the Japan Fair Trade Commission (JFTC) organized a Two-weeks virtual training course on Competition Law and Enforcement for Competition Agencies.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a:t>
            </a:r>
          </a:p>
          <a:p>
            <a:pPr algn="just"/>
            <a:r>
              <a:rPr lang="en-US" sz="2400" dirty="0" smtClean="0">
                <a:solidFill>
                  <a:srgbClr val="000000"/>
                </a:solidFill>
                <a:latin typeface="Palatino Linotype" panose="02040502050505030304" pitchFamily="18" charset="0"/>
                <a:ea typeface="Calibri" panose="020F0502020204030204" pitchFamily="34" charset="0"/>
                <a:cs typeface="Arial" panose="020B0604020202020204" pitchFamily="34" charset="0"/>
              </a:rPr>
              <a:t>The </a:t>
            </a:r>
            <a:r>
              <a:rPr lang="en-US" sz="2400" dirty="0">
                <a:solidFill>
                  <a:srgbClr val="000000"/>
                </a:solidFill>
                <a:latin typeface="Palatino Linotype" panose="02040502050505030304" pitchFamily="18" charset="0"/>
                <a:ea typeface="Calibri" panose="020F0502020204030204" pitchFamily="34" charset="0"/>
                <a:cs typeface="Arial" panose="020B0604020202020204" pitchFamily="34" charset="0"/>
              </a:rPr>
              <a:t>course aimed at improving practical skills in </a:t>
            </a:r>
            <a:r>
              <a:rPr lang="en-US" sz="2400" dirty="0" smtClean="0">
                <a:solidFill>
                  <a:srgbClr val="000000"/>
                </a:solidFill>
                <a:latin typeface="Palatino Linotype" panose="02040502050505030304" pitchFamily="18" charset="0"/>
                <a:ea typeface="Calibri" panose="020F0502020204030204" pitchFamily="34" charset="0"/>
                <a:cs typeface="Arial" panose="020B0604020202020204" pitchFamily="34" charset="0"/>
              </a:rPr>
              <a:t>competition issues.</a:t>
            </a:r>
          </a:p>
          <a:p>
            <a:pPr algn="just"/>
            <a:endParaRPr lang="en-US" sz="2400" dirty="0" smtClean="0">
              <a:solidFill>
                <a:prstClr val="black"/>
              </a:solidFill>
              <a:latin typeface="Palatino Linotype" panose="02040502050505030304" pitchFamily="18" charset="0"/>
              <a:ea typeface="Calibri" panose="020F0502020204030204" pitchFamily="34" charset="0"/>
              <a:cs typeface="Times New Roman" panose="02020603050405020304" pitchFamily="18" charset="0"/>
            </a:endParaRPr>
          </a:p>
          <a:p>
            <a:pPr algn="just"/>
            <a:r>
              <a:rPr lang="en-US" sz="2400" dirty="0" smtClean="0">
                <a:solidFill>
                  <a:prstClr val="black"/>
                </a:solidFill>
                <a:latin typeface="Palatino Linotype" panose="02040502050505030304" pitchFamily="18" charset="0"/>
                <a:ea typeface="Calibri" panose="020F0502020204030204" pitchFamily="34" charset="0"/>
                <a:cs typeface="Times New Roman" panose="02020603050405020304" pitchFamily="18" charset="0"/>
              </a:rPr>
              <a:t>Designed </a:t>
            </a:r>
            <a:r>
              <a:rPr lang="en-US" sz="2400" dirty="0">
                <a:solidFill>
                  <a:prstClr val="black"/>
                </a:solidFill>
                <a:latin typeface="Palatino Linotype" panose="02040502050505030304" pitchFamily="18" charset="0"/>
                <a:ea typeface="Calibri" panose="020F0502020204030204" pitchFamily="34" charset="0"/>
                <a:cs typeface="Times New Roman" panose="02020603050405020304" pitchFamily="18" charset="0"/>
              </a:rPr>
              <a:t>primarily for competition </a:t>
            </a:r>
            <a:r>
              <a:rPr lang="en-US" sz="2400" dirty="0" smtClean="0">
                <a:solidFill>
                  <a:prstClr val="black"/>
                </a:solidFill>
                <a:latin typeface="Palatino Linotype" panose="02040502050505030304" pitchFamily="18" charset="0"/>
                <a:ea typeface="Calibri" panose="020F0502020204030204" pitchFamily="34" charset="0"/>
                <a:cs typeface="Times New Roman" panose="02020603050405020304" pitchFamily="18" charset="0"/>
              </a:rPr>
              <a:t>authorities</a:t>
            </a:r>
            <a:r>
              <a:rPr lang="en-US" sz="2800" dirty="0" smtClean="0">
                <a:solidFill>
                  <a:prstClr val="black"/>
                </a:solidFill>
                <a:latin typeface="Palatino Linotype" panose="02040502050505030304" pitchFamily="18" charset="0"/>
                <a:ea typeface="Calibri" panose="020F0502020204030204" pitchFamily="34" charset="0"/>
                <a:cs typeface="Times New Roman" panose="02020603050405020304" pitchFamily="18" charset="0"/>
              </a:rPr>
              <a:t>.</a:t>
            </a:r>
            <a:endParaRPr lang="en-US" dirty="0"/>
          </a:p>
        </p:txBody>
      </p:sp>
      <p:sp>
        <p:nvSpPr>
          <p:cNvPr id="3" name="Title 2"/>
          <p:cNvSpPr>
            <a:spLocks noGrp="1"/>
          </p:cNvSpPr>
          <p:nvPr>
            <p:ph type="title"/>
          </p:nvPr>
        </p:nvSpPr>
        <p:spPr/>
        <p:txBody>
          <a:bodyPr/>
          <a:lstStyle/>
          <a:p>
            <a:r>
              <a:rPr lang="en-US" sz="3200" dirty="0" smtClean="0">
                <a:solidFill>
                  <a:srgbClr val="996600"/>
                </a:solidFill>
                <a:latin typeface="Palatino Linotype" panose="02040502050505030304" pitchFamily="18" charset="0"/>
              </a:rPr>
              <a:t>Background</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3</a:t>
            </a:fld>
            <a:endParaRPr lang="en-US" altLang="en-US"/>
          </a:p>
        </p:txBody>
      </p:sp>
    </p:spTree>
    <p:extLst>
      <p:ext uri="{BB962C8B-B14F-4D97-AF65-F5344CB8AC3E}">
        <p14:creationId xmlns:p14="http://schemas.microsoft.com/office/powerpoint/2010/main" val="21536683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lgn="just">
              <a:buNone/>
            </a:pPr>
            <a:r>
              <a:rPr lang="en-US" sz="2800" b="1" dirty="0">
                <a:solidFill>
                  <a:srgbClr val="92D050"/>
                </a:solidFill>
                <a:latin typeface="Palatino Linotype" panose="02040502050505030304" pitchFamily="18" charset="0"/>
              </a:rPr>
              <a:t>Outline of the Japanese Anti-monopoly Law</a:t>
            </a:r>
            <a:endParaRPr lang="en-US" sz="2800" b="1" dirty="0" smtClean="0">
              <a:solidFill>
                <a:srgbClr val="92D050"/>
              </a:solidFill>
              <a:latin typeface="Palatino Linotype" panose="02040502050505030304" pitchFamily="18" charset="0"/>
              <a:ea typeface="TeXGyrePagella"/>
              <a:cs typeface="TeXGyrePagella"/>
            </a:endParaRPr>
          </a:p>
          <a:p>
            <a:pPr algn="just"/>
            <a:endParaRPr lang="en-US" sz="2400" dirty="0" smtClean="0">
              <a:latin typeface="Palatino Linotype" panose="02040502050505030304" pitchFamily="18" charset="0"/>
              <a:ea typeface="TeXGyrePagella"/>
              <a:cs typeface="TeXGyrePagella"/>
            </a:endParaRPr>
          </a:p>
          <a:p>
            <a:pPr algn="just"/>
            <a:r>
              <a:rPr lang="en-US" sz="2400" dirty="0" smtClean="0">
                <a:latin typeface="Palatino Linotype" panose="02040502050505030304" pitchFamily="18" charset="0"/>
                <a:ea typeface="TeXGyrePagella"/>
                <a:cs typeface="TeXGyrePagella"/>
              </a:rPr>
              <a:t>The </a:t>
            </a:r>
            <a:r>
              <a:rPr lang="en-US" sz="2400" dirty="0">
                <a:latin typeface="Palatino Linotype" panose="02040502050505030304" pitchFamily="18" charset="0"/>
                <a:ea typeface="TeXGyrePagella"/>
                <a:cs typeface="TeXGyrePagella"/>
              </a:rPr>
              <a:t>Antimonopoly Act (AMA) No. 54 of April 14, </a:t>
            </a:r>
            <a:r>
              <a:rPr lang="en-US" sz="2400" dirty="0" smtClean="0">
                <a:latin typeface="Palatino Linotype" panose="02040502050505030304" pitchFamily="18" charset="0"/>
                <a:ea typeface="TeXGyrePagella"/>
                <a:cs typeface="TeXGyrePagella"/>
              </a:rPr>
              <a:t>1947 mainly </a:t>
            </a:r>
            <a:r>
              <a:rPr lang="en-US" sz="2400" dirty="0">
                <a:latin typeface="Palatino Linotype" panose="02040502050505030304" pitchFamily="18" charset="0"/>
                <a:ea typeface="TeXGyrePagella"/>
                <a:cs typeface="TeXGyrePagella"/>
              </a:rPr>
              <a:t>covers anti-competitive behavior that is prohibited under the Antimonopoly Act in </a:t>
            </a:r>
            <a:r>
              <a:rPr lang="en-US" sz="2400" dirty="0" smtClean="0">
                <a:latin typeface="Palatino Linotype" panose="02040502050505030304" pitchFamily="18" charset="0"/>
                <a:ea typeface="TeXGyrePagella"/>
                <a:cs typeface="TeXGyrePagella"/>
              </a:rPr>
              <a:t>Japan. </a:t>
            </a:r>
          </a:p>
          <a:p>
            <a:pPr algn="just"/>
            <a:endParaRPr lang="en-US" sz="2400" dirty="0">
              <a:latin typeface="Palatino Linotype" panose="02040502050505030304" pitchFamily="18" charset="0"/>
              <a:ea typeface="TeXGyrePagella"/>
              <a:cs typeface="TeXGyrePagella"/>
            </a:endParaRPr>
          </a:p>
          <a:p>
            <a:pPr algn="just"/>
            <a:r>
              <a:rPr lang="en-US" sz="2400" dirty="0" smtClean="0">
                <a:latin typeface="Palatino Linotype" panose="02040502050505030304" pitchFamily="18" charset="0"/>
                <a:ea typeface="TeXGyrePagella"/>
                <a:cs typeface="TeXGyrePagella"/>
              </a:rPr>
              <a:t>The </a:t>
            </a:r>
            <a:r>
              <a:rPr lang="en-US" sz="2400" dirty="0">
                <a:latin typeface="Palatino Linotype" panose="02040502050505030304" pitchFamily="18" charset="0"/>
                <a:ea typeface="TeXGyrePagella"/>
                <a:cs typeface="TeXGyrePagella"/>
              </a:rPr>
              <a:t>legal framework of the Antimonopoly Act has two main purposes that is the economic purpose </a:t>
            </a:r>
            <a:r>
              <a:rPr lang="en-US" sz="2400" dirty="0" smtClean="0">
                <a:latin typeface="Palatino Linotype" panose="02040502050505030304" pitchFamily="18" charset="0"/>
                <a:ea typeface="TeXGyrePagella"/>
                <a:cs typeface="TeXGyrePagella"/>
              </a:rPr>
              <a:t>and </a:t>
            </a:r>
            <a:r>
              <a:rPr lang="en-US" sz="2400" dirty="0">
                <a:latin typeface="Palatino Linotype" panose="02040502050505030304" pitchFamily="18" charset="0"/>
                <a:ea typeface="TeXGyrePagella"/>
                <a:cs typeface="TeXGyrePagella"/>
              </a:rPr>
              <a:t>social </a:t>
            </a:r>
            <a:r>
              <a:rPr lang="en-US" sz="2400" dirty="0" smtClean="0">
                <a:latin typeface="Palatino Linotype" panose="02040502050505030304" pitchFamily="18" charset="0"/>
                <a:ea typeface="TeXGyrePagella"/>
                <a:cs typeface="TeXGyrePagella"/>
              </a:rPr>
              <a:t>purpose.</a:t>
            </a:r>
            <a:endParaRPr lang="en-US" sz="2400" dirty="0"/>
          </a:p>
        </p:txBody>
      </p:sp>
      <p:sp>
        <p:nvSpPr>
          <p:cNvPr id="3" name="Title 2"/>
          <p:cNvSpPr>
            <a:spLocks noGrp="1"/>
          </p:cNvSpPr>
          <p:nvPr>
            <p:ph type="title"/>
          </p:nvPr>
        </p:nvSpPr>
        <p:spPr>
          <a:xfrm>
            <a:off x="152400" y="274638"/>
            <a:ext cx="8534400" cy="1143000"/>
          </a:xfrm>
        </p:spPr>
        <p:txBody>
          <a:bodyPr/>
          <a:lstStyle/>
          <a:p>
            <a:r>
              <a:rPr lang="en-US" sz="3200" dirty="0" smtClean="0">
                <a:solidFill>
                  <a:srgbClr val="996600"/>
                </a:solidFill>
                <a:latin typeface="Palatino Linotype" panose="02040502050505030304" pitchFamily="18" charset="0"/>
              </a:rPr>
              <a:t> </a:t>
            </a:r>
            <a:r>
              <a:rPr lang="en-US" sz="3200" dirty="0">
                <a:solidFill>
                  <a:srgbClr val="996600"/>
                </a:solidFill>
                <a:latin typeface="Palatino Linotype" panose="02040502050505030304" pitchFamily="18" charset="0"/>
              </a:rPr>
              <a:t>Japanese Anti-monopoly Law</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4</a:t>
            </a:fld>
            <a:endParaRPr lang="en-US" altLang="en-US"/>
          </a:p>
        </p:txBody>
      </p:sp>
    </p:spTree>
    <p:extLst>
      <p:ext uri="{BB962C8B-B14F-4D97-AF65-F5344CB8AC3E}">
        <p14:creationId xmlns:p14="http://schemas.microsoft.com/office/powerpoint/2010/main" val="8431651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lgn="just">
              <a:buNone/>
            </a:pPr>
            <a:r>
              <a:rPr lang="en-US" sz="2800" b="1" dirty="0" smtClean="0">
                <a:solidFill>
                  <a:srgbClr val="92D050"/>
                </a:solidFill>
                <a:latin typeface="Palatino Linotype" panose="02040502050505030304" pitchFamily="18" charset="0"/>
                <a:ea typeface="TeXGyrePagella"/>
                <a:cs typeface="TeXGyrePagella"/>
              </a:rPr>
              <a:t>Outline of Japanese Anti-monopoly Law</a:t>
            </a:r>
          </a:p>
          <a:p>
            <a:pPr algn="just"/>
            <a:endParaRPr lang="en-US" sz="2800" dirty="0" smtClean="0">
              <a:latin typeface="Palatino Linotype" panose="02040502050505030304" pitchFamily="18" charset="0"/>
              <a:ea typeface="TeXGyrePagella"/>
              <a:cs typeface="TeXGyrePagella"/>
            </a:endParaRPr>
          </a:p>
          <a:p>
            <a:pPr algn="just"/>
            <a:r>
              <a:rPr lang="en-US" sz="2400" dirty="0" smtClean="0">
                <a:latin typeface="Palatino Linotype" panose="02040502050505030304" pitchFamily="18" charset="0"/>
                <a:ea typeface="TeXGyrePagella"/>
                <a:cs typeface="TeXGyrePagella"/>
              </a:rPr>
              <a:t>AMA </a:t>
            </a:r>
            <a:r>
              <a:rPr lang="en-US" sz="2400" dirty="0">
                <a:latin typeface="Palatino Linotype" panose="02040502050505030304" pitchFamily="18" charset="0"/>
                <a:ea typeface="TeXGyrePagella"/>
                <a:cs typeface="TeXGyrePagella"/>
              </a:rPr>
              <a:t>is designed to promote fair and free </a:t>
            </a:r>
            <a:r>
              <a:rPr lang="en-US" sz="2400" dirty="0" smtClean="0">
                <a:latin typeface="Palatino Linotype" panose="02040502050505030304" pitchFamily="18" charset="0"/>
                <a:ea typeface="TeXGyrePagella"/>
                <a:cs typeface="TeXGyrePagella"/>
              </a:rPr>
              <a:t>competition.</a:t>
            </a:r>
          </a:p>
          <a:p>
            <a:pPr algn="just"/>
            <a:endParaRPr lang="en-US" sz="2400" dirty="0">
              <a:latin typeface="Palatino Linotype" panose="02040502050505030304" pitchFamily="18" charset="0"/>
              <a:ea typeface="TeXGyrePagella"/>
              <a:cs typeface="TeXGyrePagella"/>
            </a:endParaRPr>
          </a:p>
          <a:p>
            <a:pPr algn="just"/>
            <a:r>
              <a:rPr lang="en-US" sz="2400" dirty="0" smtClean="0">
                <a:latin typeface="Palatino Linotype" panose="02040502050505030304" pitchFamily="18" charset="0"/>
                <a:ea typeface="TeXGyrePagella"/>
                <a:cs typeface="TeXGyrePagella"/>
              </a:rPr>
              <a:t>Enforcement </a:t>
            </a:r>
            <a:r>
              <a:rPr lang="en-US" sz="2400" dirty="0">
                <a:latin typeface="Palatino Linotype" panose="02040502050505030304" pitchFamily="18" charset="0"/>
                <a:ea typeface="TeXGyrePagella"/>
                <a:cs typeface="TeXGyrePagella"/>
              </a:rPr>
              <a:t>of the </a:t>
            </a:r>
            <a:r>
              <a:rPr lang="en-US" sz="2400" dirty="0" smtClean="0">
                <a:latin typeface="Palatino Linotype" panose="02040502050505030304" pitchFamily="18" charset="0"/>
                <a:ea typeface="TeXGyrePagella"/>
                <a:cs typeface="TeXGyrePagella"/>
              </a:rPr>
              <a:t>Act (administrative disposition):</a:t>
            </a:r>
          </a:p>
          <a:p>
            <a:pPr marL="109537" indent="0" algn="just">
              <a:buNone/>
            </a:pPr>
            <a:endParaRPr lang="en-US" sz="2400" i="1" dirty="0" smtClean="0">
              <a:latin typeface="Palatino Linotype" panose="02040502050505030304" pitchFamily="18" charset="0"/>
              <a:ea typeface="TeXGyrePagella"/>
              <a:cs typeface="TeXGyrePagella"/>
            </a:endParaRPr>
          </a:p>
          <a:p>
            <a:pPr marL="623887" indent="-514350" algn="just">
              <a:buFont typeface="+mj-lt"/>
              <a:buAutoNum type="alphaLcParenR"/>
            </a:pPr>
            <a:r>
              <a:rPr lang="en-US" sz="2800" i="1" dirty="0" smtClean="0">
                <a:latin typeface="Palatino Linotype" panose="02040502050505030304" pitchFamily="18" charset="0"/>
                <a:ea typeface="TeXGyrePagella"/>
                <a:cs typeface="TeXGyrePagella"/>
              </a:rPr>
              <a:t>Cease </a:t>
            </a:r>
            <a:r>
              <a:rPr lang="en-US" sz="2800" i="1" dirty="0">
                <a:latin typeface="Palatino Linotype" panose="02040502050505030304" pitchFamily="18" charset="0"/>
                <a:ea typeface="TeXGyrePagella"/>
                <a:cs typeface="TeXGyrePagella"/>
              </a:rPr>
              <a:t>and desist </a:t>
            </a:r>
            <a:r>
              <a:rPr lang="en-US" sz="2800" i="1" dirty="0" smtClean="0">
                <a:latin typeface="Palatino Linotype" panose="02040502050505030304" pitchFamily="18" charset="0"/>
                <a:ea typeface="TeXGyrePagella"/>
                <a:cs typeface="TeXGyrePagella"/>
              </a:rPr>
              <a:t>order</a:t>
            </a:r>
            <a:r>
              <a:rPr lang="en-US" sz="2800" i="1" dirty="0">
                <a:latin typeface="Palatino Linotype" panose="02040502050505030304" pitchFamily="18" charset="0"/>
                <a:ea typeface="TeXGyrePagella"/>
                <a:cs typeface="TeXGyrePagella"/>
              </a:rPr>
              <a:t>.</a:t>
            </a:r>
            <a:endParaRPr lang="en-US" sz="2800" i="1" dirty="0" smtClean="0">
              <a:latin typeface="Palatino Linotype" panose="02040502050505030304" pitchFamily="18" charset="0"/>
              <a:ea typeface="TeXGyrePagella"/>
              <a:cs typeface="TeXGyrePagella"/>
            </a:endParaRPr>
          </a:p>
          <a:p>
            <a:pPr marL="623887" indent="-514350" algn="just">
              <a:buFont typeface="+mj-lt"/>
              <a:buAutoNum type="alphaLcParenR"/>
            </a:pPr>
            <a:r>
              <a:rPr lang="en-US" sz="2800" i="1" dirty="0">
                <a:solidFill>
                  <a:prstClr val="black"/>
                </a:solidFill>
                <a:latin typeface="Palatino Linotype" panose="02040502050505030304" pitchFamily="18" charset="0"/>
                <a:ea typeface="TeXGyrePagella"/>
                <a:cs typeface="TeXGyrePagella"/>
              </a:rPr>
              <a:t>Surcharge payment </a:t>
            </a:r>
            <a:r>
              <a:rPr lang="en-US" sz="2800" i="1" dirty="0" smtClean="0">
                <a:solidFill>
                  <a:prstClr val="black"/>
                </a:solidFill>
                <a:latin typeface="Palatino Linotype" panose="02040502050505030304" pitchFamily="18" charset="0"/>
                <a:ea typeface="TeXGyrePagella"/>
                <a:cs typeface="TeXGyrePagella"/>
              </a:rPr>
              <a:t>order.</a:t>
            </a:r>
            <a:endParaRPr lang="en-US" sz="2800" i="1" dirty="0" smtClean="0">
              <a:latin typeface="Palatino Linotype" panose="02040502050505030304" pitchFamily="18" charset="0"/>
              <a:ea typeface="TeXGyrePagella"/>
              <a:cs typeface="TeXGyrePagella"/>
            </a:endParaRPr>
          </a:p>
          <a:p>
            <a:pPr marL="623887" indent="-514350" algn="just">
              <a:buFont typeface="+mj-lt"/>
              <a:buAutoNum type="alphaLcParenR"/>
            </a:pPr>
            <a:endParaRPr lang="en-US" sz="2800" dirty="0" smtClean="0">
              <a:latin typeface="Palatino Linotype" panose="02040502050505030304" pitchFamily="18" charset="0"/>
              <a:ea typeface="TeXGyrePagella"/>
              <a:cs typeface="TeXGyrePagella"/>
            </a:endParaRPr>
          </a:p>
          <a:p>
            <a:pPr algn="just"/>
            <a:endParaRPr lang="en-US" sz="2800" dirty="0" smtClean="0">
              <a:latin typeface="Palatino Linotype" panose="02040502050505030304" pitchFamily="18" charset="0"/>
              <a:ea typeface="TeXGyrePagella"/>
              <a:cs typeface="TeXGyrePagella"/>
            </a:endParaRPr>
          </a:p>
          <a:p>
            <a:pPr algn="just"/>
            <a:endParaRPr lang="en-US" dirty="0"/>
          </a:p>
        </p:txBody>
      </p:sp>
      <p:sp>
        <p:nvSpPr>
          <p:cNvPr id="3" name="Title 2"/>
          <p:cNvSpPr>
            <a:spLocks noGrp="1"/>
          </p:cNvSpPr>
          <p:nvPr>
            <p:ph type="title"/>
          </p:nvPr>
        </p:nvSpPr>
        <p:spPr/>
        <p:txBody>
          <a:bodyPr/>
          <a:lstStyle/>
          <a:p>
            <a:r>
              <a:rPr lang="en-US" sz="3200" dirty="0" smtClean="0">
                <a:solidFill>
                  <a:srgbClr val="996600"/>
                </a:solidFill>
                <a:latin typeface="Palatino Linotype" panose="02040502050505030304" pitchFamily="18" charset="0"/>
              </a:rPr>
              <a:t>Japanese </a:t>
            </a:r>
            <a:r>
              <a:rPr lang="en-US" sz="3200" dirty="0">
                <a:solidFill>
                  <a:srgbClr val="996600"/>
                </a:solidFill>
                <a:latin typeface="Palatino Linotype" panose="02040502050505030304" pitchFamily="18" charset="0"/>
              </a:rPr>
              <a:t>Anti-monopoly Law </a:t>
            </a:r>
            <a:r>
              <a:rPr lang="en-US" sz="3200" dirty="0" smtClean="0">
                <a:solidFill>
                  <a:srgbClr val="996600"/>
                </a:solidFill>
                <a:latin typeface="Palatino Linotype" panose="02040502050505030304" pitchFamily="18" charset="0"/>
              </a:rPr>
              <a:t>Cont…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5</a:t>
            </a:fld>
            <a:endParaRPr lang="en-US" altLang="en-US"/>
          </a:p>
        </p:txBody>
      </p:sp>
      <p:pic>
        <p:nvPicPr>
          <p:cNvPr id="7" name="Picture 6" descr="Kenya Money High Res Stock Images | Shutterstock"/>
          <p:cNvPicPr>
            <a:picLocks noChangeAspect="1" noChangeArrowheads="1"/>
          </p:cNvPicPr>
          <p:nvPr/>
        </p:nvPicPr>
        <p:blipFill rotWithShape="1">
          <a:blip r:embed="rId2">
            <a:extLst>
              <a:ext uri="{28A0092B-C50C-407E-A947-70E740481C1C}">
                <a14:useLocalDpi xmlns:a14="http://schemas.microsoft.com/office/drawing/2010/main" val="0"/>
              </a:ext>
            </a:extLst>
          </a:blip>
          <a:srcRect l="50001" t="1875" r="-2" b="6249"/>
          <a:stretch/>
        </p:blipFill>
        <p:spPr bwMode="auto">
          <a:xfrm>
            <a:off x="5661025" y="4953000"/>
            <a:ext cx="2720975"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81317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52600"/>
            <a:ext cx="8229600" cy="4254500"/>
          </a:xfrm>
        </p:spPr>
        <p:txBody>
          <a:bodyPr/>
          <a:lstStyle/>
          <a:p>
            <a:pPr marL="0" lvl="0" indent="0" algn="just">
              <a:lnSpc>
                <a:spcPct val="107000"/>
              </a:lnSpc>
              <a:spcAft>
                <a:spcPts val="800"/>
              </a:spcAft>
              <a:buNone/>
            </a:pPr>
            <a:r>
              <a:rPr lang="en-US" sz="2400" dirty="0">
                <a:solidFill>
                  <a:srgbClr val="92D050"/>
                </a:solidFill>
                <a:latin typeface="Palatino Linotype" panose="02040502050505030304" pitchFamily="18" charset="0"/>
                <a:ea typeface="TeXGyrePagella"/>
                <a:cs typeface="TeXGyrePagella"/>
              </a:rPr>
              <a:t>Regulation of mergers: </a:t>
            </a:r>
            <a:r>
              <a:rPr lang="en-US" sz="2400" dirty="0" smtClean="0">
                <a:latin typeface="Palatino Linotype" panose="02040502050505030304" pitchFamily="18" charset="0"/>
                <a:ea typeface="TeXGyrePagella"/>
                <a:cs typeface="TeXGyrePagella"/>
              </a:rPr>
              <a:t>- mergers</a:t>
            </a:r>
            <a:r>
              <a:rPr lang="en-US" sz="2400" dirty="0">
                <a:latin typeface="Palatino Linotype" panose="02040502050505030304" pitchFamily="18" charset="0"/>
                <a:ea typeface="TeXGyrePagella"/>
                <a:cs typeface="TeXGyrePagella"/>
              </a:rPr>
              <a:t>, shareholding, business transfers, corporate </a:t>
            </a:r>
            <a:r>
              <a:rPr lang="en-US" sz="2400" dirty="0" smtClean="0">
                <a:latin typeface="Palatino Linotype" panose="02040502050505030304" pitchFamily="18" charset="0"/>
                <a:ea typeface="TeXGyrePagella"/>
                <a:cs typeface="TeXGyrePagella"/>
              </a:rPr>
              <a:t>separation.</a:t>
            </a:r>
          </a:p>
          <a:p>
            <a:pPr marL="0" lvl="0" indent="0" algn="just">
              <a:lnSpc>
                <a:spcPct val="107000"/>
              </a:lnSpc>
              <a:spcAft>
                <a:spcPts val="0"/>
              </a:spcAft>
              <a:buNone/>
            </a:pPr>
            <a:endParaRPr lang="en-US" sz="2400" dirty="0" smtClean="0">
              <a:latin typeface="Palatino Linotype" panose="02040502050505030304" pitchFamily="18" charset="0"/>
              <a:ea typeface="Times New Roman" panose="02020603050405020304" pitchFamily="18" charset="0"/>
              <a:cs typeface="Times New Roman" panose="02020603050405020304" pitchFamily="18" charset="0"/>
            </a:endParaRPr>
          </a:p>
          <a:p>
            <a:pPr marL="0" lvl="0" indent="0" algn="just">
              <a:lnSpc>
                <a:spcPct val="107000"/>
              </a:lnSpc>
              <a:spcAft>
                <a:spcPts val="0"/>
              </a:spcAft>
              <a:buNone/>
            </a:pPr>
            <a:r>
              <a:rPr lang="en-US" sz="2400" dirty="0" smtClean="0">
                <a:latin typeface="Palatino Linotype" panose="02040502050505030304" pitchFamily="18" charset="0"/>
                <a:ea typeface="Times New Roman" panose="02020603050405020304" pitchFamily="18" charset="0"/>
                <a:cs typeface="Times New Roman" panose="02020603050405020304" pitchFamily="18" charset="0"/>
              </a:rPr>
              <a:t>It </a:t>
            </a:r>
            <a:r>
              <a:rPr lang="en-US" sz="2400" dirty="0">
                <a:latin typeface="Palatino Linotype" panose="02040502050505030304" pitchFamily="18" charset="0"/>
                <a:ea typeface="Times New Roman" panose="02020603050405020304" pitchFamily="18" charset="0"/>
                <a:cs typeface="Times New Roman" panose="02020603050405020304" pitchFamily="18" charset="0"/>
              </a:rPr>
              <a:t>is covered under three </a:t>
            </a:r>
            <a:r>
              <a:rPr lang="en-US" sz="2400" dirty="0" smtClean="0">
                <a:latin typeface="Palatino Linotype" panose="02040502050505030304" pitchFamily="18" charset="0"/>
                <a:ea typeface="Times New Roman" panose="02020603050405020304" pitchFamily="18" charset="0"/>
                <a:cs typeface="Times New Roman" panose="02020603050405020304" pitchFamily="18" charset="0"/>
              </a:rPr>
              <a:t>classifications:</a:t>
            </a:r>
            <a:endParaRPr lang="en-US" sz="2400" dirty="0">
              <a:latin typeface="Palatino Linotype" panose="02040502050505030304" pitchFamily="18" charset="0"/>
              <a:ea typeface="Calibri" panose="020F0502020204030204" pitchFamily="34" charset="0"/>
              <a:cs typeface="Times New Roman" panose="02020603050405020304" pitchFamily="18" charset="0"/>
            </a:endParaRPr>
          </a:p>
          <a:p>
            <a:pPr marL="342900" marR="345440" lvl="0" indent="-342900" algn="just">
              <a:lnSpc>
                <a:spcPct val="135000"/>
              </a:lnSpc>
              <a:spcBef>
                <a:spcPts val="470"/>
              </a:spcBef>
              <a:spcAft>
                <a:spcPts val="0"/>
              </a:spcAft>
              <a:buFont typeface="+mj-lt"/>
              <a:buAutoNum type="alphaLcPeriod"/>
              <a:tabLst>
                <a:tab pos="1600835" algn="l"/>
              </a:tabLst>
            </a:pPr>
            <a:r>
              <a:rPr lang="en-US" sz="2400" i="1" dirty="0">
                <a:latin typeface="Palatino Linotype" panose="02040502050505030304" pitchFamily="18" charset="0"/>
                <a:ea typeface="Times New Roman" panose="02020603050405020304" pitchFamily="18" charset="0"/>
                <a:cs typeface="Times New Roman" panose="02020603050405020304" pitchFamily="18" charset="0"/>
              </a:rPr>
              <a:t>Horizontal</a:t>
            </a:r>
            <a:r>
              <a:rPr lang="en-US" sz="2400" i="1" spc="-40" dirty="0">
                <a:latin typeface="Palatino Linotype" panose="02040502050505030304" pitchFamily="18" charset="0"/>
                <a:ea typeface="Times New Roman" panose="02020603050405020304" pitchFamily="18" charset="0"/>
                <a:cs typeface="Times New Roman" panose="02020603050405020304" pitchFamily="18" charset="0"/>
              </a:rPr>
              <a:t> </a:t>
            </a:r>
            <a:r>
              <a:rPr lang="en-US" sz="2400" i="1" dirty="0">
                <a:latin typeface="Palatino Linotype" panose="02040502050505030304" pitchFamily="18" charset="0"/>
                <a:ea typeface="Times New Roman" panose="02020603050405020304" pitchFamily="18" charset="0"/>
                <a:cs typeface="Times New Roman" panose="02020603050405020304" pitchFamily="18" charset="0"/>
              </a:rPr>
              <a:t>business</a:t>
            </a:r>
            <a:r>
              <a:rPr lang="en-US" sz="2400" i="1" spc="-40" dirty="0">
                <a:latin typeface="Palatino Linotype" panose="02040502050505030304" pitchFamily="18" charset="0"/>
                <a:ea typeface="Times New Roman" panose="02020603050405020304" pitchFamily="18" charset="0"/>
                <a:cs typeface="Times New Roman" panose="02020603050405020304" pitchFamily="18" charset="0"/>
              </a:rPr>
              <a:t> </a:t>
            </a:r>
            <a:r>
              <a:rPr lang="en-US" sz="2400" i="1" dirty="0" smtClean="0">
                <a:latin typeface="Palatino Linotype" panose="02040502050505030304" pitchFamily="18" charset="0"/>
                <a:ea typeface="Times New Roman" panose="02020603050405020304" pitchFamily="18" charset="0"/>
                <a:cs typeface="Times New Roman" panose="02020603050405020304" pitchFamily="18" charset="0"/>
              </a:rPr>
              <a:t>combination</a:t>
            </a:r>
            <a:r>
              <a:rPr lang="en-US" sz="2400" i="1" spc="-35" dirty="0">
                <a:latin typeface="Palatino Linotype" panose="02040502050505030304" pitchFamily="18" charset="0"/>
                <a:ea typeface="Times New Roman" panose="02020603050405020304" pitchFamily="18" charset="0"/>
                <a:cs typeface="Times New Roman" panose="02020603050405020304" pitchFamily="18" charset="0"/>
              </a:rPr>
              <a:t>;</a:t>
            </a:r>
            <a:endParaRPr lang="en-US" sz="2400" i="1" spc="-35" dirty="0" smtClean="0">
              <a:latin typeface="Palatino Linotype" panose="02040502050505030304" pitchFamily="18" charset="0"/>
              <a:ea typeface="Times New Roman" panose="02020603050405020304" pitchFamily="18" charset="0"/>
              <a:cs typeface="Times New Roman" panose="02020603050405020304" pitchFamily="18" charset="0"/>
            </a:endParaRPr>
          </a:p>
          <a:p>
            <a:pPr marL="342900" marR="345440" lvl="0" indent="-342900" algn="just">
              <a:lnSpc>
                <a:spcPct val="135000"/>
              </a:lnSpc>
              <a:spcBef>
                <a:spcPts val="470"/>
              </a:spcBef>
              <a:spcAft>
                <a:spcPts val="0"/>
              </a:spcAft>
              <a:buFont typeface="+mj-lt"/>
              <a:buAutoNum type="alphaLcPeriod"/>
              <a:tabLst>
                <a:tab pos="1600835" algn="l"/>
              </a:tabLst>
            </a:pPr>
            <a:r>
              <a:rPr lang="en-US" sz="2400" i="1" dirty="0" smtClean="0">
                <a:latin typeface="Palatino Linotype" panose="02040502050505030304" pitchFamily="18" charset="0"/>
                <a:ea typeface="Times New Roman" panose="02020603050405020304" pitchFamily="18" charset="0"/>
                <a:cs typeface="Times New Roman" panose="02020603050405020304" pitchFamily="18" charset="0"/>
              </a:rPr>
              <a:t>Vertical </a:t>
            </a:r>
            <a:r>
              <a:rPr lang="en-US" sz="2400" i="1" dirty="0">
                <a:latin typeface="Palatino Linotype" panose="02040502050505030304" pitchFamily="18" charset="0"/>
                <a:ea typeface="Times New Roman" panose="02020603050405020304" pitchFamily="18" charset="0"/>
                <a:cs typeface="Times New Roman" panose="02020603050405020304" pitchFamily="18" charset="0"/>
              </a:rPr>
              <a:t>business </a:t>
            </a:r>
            <a:r>
              <a:rPr lang="en-US" sz="2400" i="1" dirty="0" smtClean="0">
                <a:latin typeface="Palatino Linotype" panose="02040502050505030304" pitchFamily="18" charset="0"/>
                <a:ea typeface="Times New Roman" panose="02020603050405020304" pitchFamily="18" charset="0"/>
                <a:cs typeface="Times New Roman" panose="02020603050405020304" pitchFamily="18" charset="0"/>
              </a:rPr>
              <a:t>combination;</a:t>
            </a:r>
          </a:p>
          <a:p>
            <a:pPr marL="342900" marR="345440" lvl="0" indent="-342900" algn="just">
              <a:lnSpc>
                <a:spcPct val="135000"/>
              </a:lnSpc>
              <a:spcBef>
                <a:spcPts val="470"/>
              </a:spcBef>
              <a:spcAft>
                <a:spcPts val="0"/>
              </a:spcAft>
              <a:buFont typeface="+mj-lt"/>
              <a:buAutoNum type="alphaLcPeriod"/>
              <a:tabLst>
                <a:tab pos="1600835" algn="l"/>
              </a:tabLst>
            </a:pPr>
            <a:r>
              <a:rPr lang="en-US" sz="2400" i="1" dirty="0" smtClean="0">
                <a:latin typeface="Palatino Linotype" panose="02040502050505030304" pitchFamily="18" charset="0"/>
                <a:ea typeface="Times New Roman" panose="02020603050405020304" pitchFamily="18" charset="0"/>
              </a:rPr>
              <a:t>Conglomerate </a:t>
            </a:r>
            <a:r>
              <a:rPr lang="en-US" sz="2400" i="1" dirty="0">
                <a:latin typeface="Palatino Linotype" panose="02040502050505030304" pitchFamily="18" charset="0"/>
                <a:ea typeface="Times New Roman" panose="02020603050405020304" pitchFamily="18" charset="0"/>
              </a:rPr>
              <a:t>business </a:t>
            </a:r>
            <a:r>
              <a:rPr lang="en-US" sz="2400" i="1" dirty="0" smtClean="0">
                <a:latin typeface="Palatino Linotype" panose="02040502050505030304" pitchFamily="18" charset="0"/>
                <a:ea typeface="Times New Roman" panose="02020603050405020304" pitchFamily="18" charset="0"/>
              </a:rPr>
              <a:t>combination.</a:t>
            </a:r>
            <a:endParaRPr lang="en-US" sz="2400" dirty="0">
              <a:latin typeface="Palatino Linotype" panose="02040502050505030304" pitchFamily="18" charset="0"/>
              <a:ea typeface="Calibri" panose="020F0502020204030204" pitchFamily="34" charset="0"/>
              <a:cs typeface="Times New Roman" panose="02020603050405020304" pitchFamily="18" charset="0"/>
            </a:endParaRPr>
          </a:p>
          <a:p>
            <a:endParaRPr lang="en-US" dirty="0"/>
          </a:p>
        </p:txBody>
      </p:sp>
      <p:sp>
        <p:nvSpPr>
          <p:cNvPr id="3" name="Title 2"/>
          <p:cNvSpPr>
            <a:spLocks noGrp="1"/>
          </p:cNvSpPr>
          <p:nvPr>
            <p:ph type="title"/>
          </p:nvPr>
        </p:nvSpPr>
        <p:spPr>
          <a:xfrm>
            <a:off x="457200" y="274638"/>
            <a:ext cx="8229600" cy="1173162"/>
          </a:xfrm>
        </p:spPr>
        <p:txBody>
          <a:bodyPr/>
          <a:lstStyle/>
          <a:p>
            <a:r>
              <a:rPr lang="en-US" sz="3200" dirty="0">
                <a:solidFill>
                  <a:srgbClr val="996600"/>
                </a:solidFill>
                <a:latin typeface="Palatino Linotype" panose="02040502050505030304" pitchFamily="18" charset="0"/>
              </a:rPr>
              <a:t>Japanese Anti-monopoly Law Cont…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6</a:t>
            </a:fld>
            <a:endParaRPr lang="en-US" altLang="en-US"/>
          </a:p>
        </p:txBody>
      </p:sp>
    </p:spTree>
    <p:extLst>
      <p:ext uri="{BB962C8B-B14F-4D97-AF65-F5344CB8AC3E}">
        <p14:creationId xmlns:p14="http://schemas.microsoft.com/office/powerpoint/2010/main" val="3486081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0869" y="1908482"/>
            <a:ext cx="8229600" cy="4525962"/>
          </a:xfrm>
        </p:spPr>
        <p:txBody>
          <a:bodyPr/>
          <a:lstStyle/>
          <a:p>
            <a:pPr marL="0" marR="349250" indent="0" algn="just">
              <a:lnSpc>
                <a:spcPct val="107000"/>
              </a:lnSpc>
              <a:spcAft>
                <a:spcPts val="0"/>
              </a:spcAft>
              <a:buNone/>
              <a:tabLst>
                <a:tab pos="1105535" algn="l"/>
              </a:tabLst>
            </a:pPr>
            <a:r>
              <a:rPr lang="en-US" sz="2400" dirty="0">
                <a:latin typeface="Palatino Linotype" panose="02040502050505030304" pitchFamily="18" charset="0"/>
                <a:ea typeface="Times New Roman" panose="02020603050405020304" pitchFamily="18" charset="0"/>
                <a:cs typeface="Times New Roman" panose="02020603050405020304" pitchFamily="18" charset="0"/>
              </a:rPr>
              <a:t>The review is based on three key factors</a:t>
            </a:r>
            <a:r>
              <a:rPr lang="en-US" sz="2400" dirty="0" smtClean="0">
                <a:latin typeface="Palatino Linotype" panose="02040502050505030304" pitchFamily="18" charset="0"/>
                <a:ea typeface="Times New Roman" panose="02020603050405020304" pitchFamily="18" charset="0"/>
                <a:cs typeface="Times New Roman" panose="02020603050405020304" pitchFamily="18" charset="0"/>
              </a:rPr>
              <a:t>:</a:t>
            </a:r>
          </a:p>
          <a:p>
            <a:pPr marL="0" marR="349250" indent="0" algn="just">
              <a:lnSpc>
                <a:spcPct val="107000"/>
              </a:lnSpc>
              <a:spcAft>
                <a:spcPts val="0"/>
              </a:spcAft>
              <a:buNone/>
              <a:tabLst>
                <a:tab pos="1105535" algn="l"/>
              </a:tabLst>
            </a:pPr>
            <a:endParaRPr lang="en-US" sz="2400" dirty="0">
              <a:latin typeface="Palatino Linotype" panose="02040502050505030304" pitchFamily="18" charset="0"/>
              <a:ea typeface="Times New Roman" panose="02020603050405020304" pitchFamily="18" charset="0"/>
              <a:cs typeface="Times New Roman" panose="02020603050405020304" pitchFamily="18" charset="0"/>
            </a:endParaRPr>
          </a:p>
          <a:p>
            <a:pPr marL="342900" marR="347345" indent="-342900" algn="just">
              <a:lnSpc>
                <a:spcPct val="135000"/>
              </a:lnSpc>
              <a:spcAft>
                <a:spcPts val="0"/>
              </a:spcAft>
              <a:buFont typeface="+mj-lt"/>
              <a:buAutoNum type="alphaLcPeriod"/>
              <a:tabLst>
                <a:tab pos="2019935" algn="l"/>
              </a:tabLst>
            </a:pPr>
            <a:r>
              <a:rPr lang="en-US" sz="2400" dirty="0">
                <a:latin typeface="Palatino Linotype" panose="02040502050505030304" pitchFamily="18" charset="0"/>
                <a:ea typeface="Times New Roman" panose="02020603050405020304" pitchFamily="18" charset="0"/>
                <a:cs typeface="Times New Roman" panose="02020603050405020304" pitchFamily="18" charset="0"/>
              </a:rPr>
              <a:t>Delineation of a market;</a:t>
            </a:r>
          </a:p>
          <a:p>
            <a:pPr marL="342900" marR="347345" indent="-342900" algn="just">
              <a:lnSpc>
                <a:spcPct val="135000"/>
              </a:lnSpc>
              <a:spcAft>
                <a:spcPts val="0"/>
              </a:spcAft>
              <a:buFont typeface="+mj-lt"/>
              <a:buAutoNum type="alphaLcPeriod"/>
              <a:tabLst>
                <a:tab pos="2019935" algn="l"/>
              </a:tabLst>
            </a:pPr>
            <a:r>
              <a:rPr lang="en-US" sz="2400" dirty="0">
                <a:latin typeface="Palatino Linotype" panose="02040502050505030304" pitchFamily="18" charset="0"/>
                <a:ea typeface="Times New Roman" panose="02020603050405020304" pitchFamily="18" charset="0"/>
                <a:cs typeface="Times New Roman" panose="02020603050405020304" pitchFamily="18" charset="0"/>
              </a:rPr>
              <a:t>Substantial restraint on competition; and</a:t>
            </a:r>
          </a:p>
          <a:p>
            <a:pPr marL="342900" marR="347345" indent="-342900" algn="just">
              <a:lnSpc>
                <a:spcPct val="135000"/>
              </a:lnSpc>
              <a:spcAft>
                <a:spcPts val="0"/>
              </a:spcAft>
              <a:buFont typeface="+mj-lt"/>
              <a:buAutoNum type="alphaLcPeriod"/>
              <a:tabLst>
                <a:tab pos="2019935"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Remedies for mergers with </a:t>
            </a:r>
            <a:r>
              <a:rPr lang="en-US" sz="2400" dirty="0">
                <a:latin typeface="Palatino Linotype" panose="02040502050505030304" pitchFamily="18" charset="0"/>
                <a:ea typeface="Times New Roman" panose="02020603050405020304" pitchFamily="18" charset="0"/>
                <a:cs typeface="Times New Roman" panose="02020603050405020304" pitchFamily="18" charset="0"/>
              </a:rPr>
              <a:t>s</a:t>
            </a:r>
            <a:r>
              <a:rPr lang="en-US" sz="2400" dirty="0" smtClean="0">
                <a:latin typeface="Palatino Linotype" panose="02040502050505030304" pitchFamily="18" charset="0"/>
                <a:ea typeface="Times New Roman" panose="02020603050405020304" pitchFamily="18" charset="0"/>
                <a:cs typeface="Times New Roman" panose="02020603050405020304" pitchFamily="18" charset="0"/>
              </a:rPr>
              <a:t>ubstantial </a:t>
            </a:r>
            <a:r>
              <a:rPr lang="en-US" sz="2400" dirty="0">
                <a:latin typeface="Palatino Linotype" panose="02040502050505030304" pitchFamily="18" charset="0"/>
                <a:ea typeface="Times New Roman" panose="02020603050405020304" pitchFamily="18" charset="0"/>
                <a:cs typeface="Times New Roman" panose="02020603050405020304" pitchFamily="18" charset="0"/>
              </a:rPr>
              <a:t>restraint of competition.</a:t>
            </a:r>
          </a:p>
          <a:p>
            <a:pPr marL="0" lvl="0" indent="0" algn="just">
              <a:lnSpc>
                <a:spcPct val="107000"/>
              </a:lnSpc>
              <a:spcAft>
                <a:spcPts val="800"/>
              </a:spcAft>
              <a:buNone/>
            </a:pPr>
            <a:endParaRPr lang="en-US" sz="1800" dirty="0" smtClean="0">
              <a:latin typeface="Palatino Linotype" panose="02040502050505030304" pitchFamily="18" charset="0"/>
              <a:ea typeface="TeXGyrePagella"/>
              <a:cs typeface="TeXGyrePagella"/>
            </a:endParaRPr>
          </a:p>
          <a:p>
            <a:pPr marL="109537" indent="0">
              <a:buNone/>
            </a:pPr>
            <a:endParaRPr lang="en-US" dirty="0"/>
          </a:p>
        </p:txBody>
      </p:sp>
      <p:sp>
        <p:nvSpPr>
          <p:cNvPr id="3" name="Title 2"/>
          <p:cNvSpPr>
            <a:spLocks noGrp="1"/>
          </p:cNvSpPr>
          <p:nvPr>
            <p:ph type="title"/>
          </p:nvPr>
        </p:nvSpPr>
        <p:spPr>
          <a:xfrm>
            <a:off x="457200" y="274638"/>
            <a:ext cx="8229600" cy="1401762"/>
          </a:xfrm>
        </p:spPr>
        <p:txBody>
          <a:bodyPr/>
          <a:lstStyle/>
          <a:p>
            <a:r>
              <a:rPr lang="en-US" sz="3200" dirty="0">
                <a:solidFill>
                  <a:srgbClr val="996600"/>
                </a:solidFill>
                <a:latin typeface="Palatino Linotype" panose="02040502050505030304" pitchFamily="18" charset="0"/>
              </a:rPr>
              <a:t>Outline of the Japanese AMA cont…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5" name="Footer Placeholder 4"/>
          <p:cNvSpPr>
            <a:spLocks noGrp="1"/>
          </p:cNvSpPr>
          <p:nvPr>
            <p:ph type="ftr" sz="quarter" idx="11"/>
          </p:nvPr>
        </p:nvSpPr>
        <p:spPr/>
        <p:txBody>
          <a:bodyPr/>
          <a:lstStyle/>
          <a:p>
            <a:pPr>
              <a:defRPr/>
            </a:pPr>
            <a:r>
              <a:rPr lang="en-US" sz="900" dirty="0" err="1" smtClean="0"/>
              <a:t>Vision:"A</a:t>
            </a:r>
            <a:r>
              <a:rPr lang="en-US" sz="900" dirty="0" smtClean="0"/>
              <a:t> Kenyan  economy with globally efficient markets and enhanced consumer welfare for shared Prosperity</a:t>
            </a:r>
            <a:r>
              <a:rPr lang="en-US" dirty="0" smtClean="0"/>
              <a:t>"</a:t>
            </a:r>
            <a:endParaRPr lang="en-US" dirty="0"/>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7</a:t>
            </a:fld>
            <a:endParaRPr lang="en-US" altLang="en-US"/>
          </a:p>
        </p:txBody>
      </p:sp>
    </p:spTree>
    <p:extLst>
      <p:ext uri="{BB962C8B-B14F-4D97-AF65-F5344CB8AC3E}">
        <p14:creationId xmlns:p14="http://schemas.microsoft.com/office/powerpoint/2010/main" val="16461286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buNone/>
            </a:pPr>
            <a:r>
              <a:rPr lang="en-US" sz="2800" b="1" dirty="0" smtClean="0">
                <a:solidFill>
                  <a:srgbClr val="92D050"/>
                </a:solidFill>
                <a:latin typeface="Palatino Linotype" panose="02040502050505030304" pitchFamily="18" charset="0"/>
                <a:ea typeface="TeXGyrePagella"/>
                <a:cs typeface="TeXGyrePagella"/>
              </a:rPr>
              <a:t>Unreasonable </a:t>
            </a:r>
            <a:r>
              <a:rPr lang="en-US" sz="2800" b="1" dirty="0">
                <a:solidFill>
                  <a:srgbClr val="92D050"/>
                </a:solidFill>
                <a:latin typeface="Palatino Linotype" panose="02040502050505030304" pitchFamily="18" charset="0"/>
                <a:ea typeface="TeXGyrePagella"/>
                <a:cs typeface="TeXGyrePagella"/>
              </a:rPr>
              <a:t>restraint of </a:t>
            </a:r>
            <a:r>
              <a:rPr lang="en-US" sz="2800" b="1" dirty="0" smtClean="0">
                <a:solidFill>
                  <a:srgbClr val="92D050"/>
                </a:solidFill>
                <a:latin typeface="Palatino Linotype" panose="02040502050505030304" pitchFamily="18" charset="0"/>
                <a:ea typeface="TeXGyrePagella"/>
                <a:cs typeface="TeXGyrePagella"/>
              </a:rPr>
              <a:t>trade</a:t>
            </a:r>
            <a:endParaRPr lang="en-US" sz="2800" b="1" dirty="0">
              <a:solidFill>
                <a:srgbClr val="92D050"/>
              </a:solidFill>
              <a:latin typeface="Palatino Linotype" panose="02040502050505030304" pitchFamily="18" charset="0"/>
              <a:ea typeface="TeXGyrePagella"/>
              <a:cs typeface="TeXGyrePagella"/>
            </a:endParaRPr>
          </a:p>
          <a:p>
            <a:pPr marL="0" lvl="0" indent="0" algn="just">
              <a:lnSpc>
                <a:spcPct val="107000"/>
              </a:lnSpc>
              <a:spcAft>
                <a:spcPts val="800"/>
              </a:spcAft>
              <a:buNone/>
            </a:pPr>
            <a:endParaRPr lang="en-US" sz="2400" dirty="0" smtClean="0">
              <a:latin typeface="Palatino Linotype" panose="02040502050505030304" pitchFamily="18" charset="0"/>
              <a:ea typeface="TeXGyrePagella"/>
              <a:cs typeface="TeXGyrePagella"/>
            </a:endParaRPr>
          </a:p>
          <a:p>
            <a:pPr marL="0" lvl="0" indent="0" algn="just">
              <a:lnSpc>
                <a:spcPct val="107000"/>
              </a:lnSpc>
              <a:spcAft>
                <a:spcPts val="800"/>
              </a:spcAft>
              <a:buNone/>
            </a:pPr>
            <a:r>
              <a:rPr lang="en-US" sz="2400" dirty="0" smtClean="0">
                <a:latin typeface="Palatino Linotype" panose="02040502050505030304" pitchFamily="18" charset="0"/>
                <a:ea typeface="TeXGyrePagella"/>
                <a:cs typeface="TeXGyrePagella"/>
              </a:rPr>
              <a:t>Price-fixing agreements. quantity-limiting </a:t>
            </a:r>
            <a:r>
              <a:rPr lang="en-US" sz="2400" dirty="0">
                <a:latin typeface="Palatino Linotype" panose="02040502050505030304" pitchFamily="18" charset="0"/>
                <a:ea typeface="TeXGyrePagella"/>
                <a:cs typeface="TeXGyrePagella"/>
              </a:rPr>
              <a:t>agreements, bid </a:t>
            </a:r>
            <a:r>
              <a:rPr lang="en-US" sz="2400" dirty="0" smtClean="0">
                <a:latin typeface="Palatino Linotype" panose="02040502050505030304" pitchFamily="18" charset="0"/>
                <a:ea typeface="TeXGyrePagella"/>
                <a:cs typeface="TeXGyrePagella"/>
              </a:rPr>
              <a:t>rigging  among others. </a:t>
            </a:r>
          </a:p>
          <a:p>
            <a:pPr marL="0" lvl="0" indent="0" algn="just">
              <a:lnSpc>
                <a:spcPct val="107000"/>
              </a:lnSpc>
              <a:spcAft>
                <a:spcPts val="800"/>
              </a:spcAft>
              <a:buNone/>
            </a:pPr>
            <a:endParaRPr lang="en-US" sz="2400" dirty="0" smtClean="0">
              <a:latin typeface="Palatino Linotype" panose="02040502050505030304" pitchFamily="18" charset="0"/>
              <a:ea typeface="TeXGyrePagella"/>
              <a:cs typeface="TeXGyrePagella"/>
            </a:endParaRPr>
          </a:p>
          <a:p>
            <a:pPr marL="0" lvl="0" indent="0" algn="just">
              <a:lnSpc>
                <a:spcPct val="107000"/>
              </a:lnSpc>
              <a:spcAft>
                <a:spcPts val="800"/>
              </a:spcAft>
              <a:buNone/>
            </a:pPr>
            <a:r>
              <a:rPr lang="en-US" sz="2400" dirty="0" smtClean="0">
                <a:latin typeface="Palatino Linotype" panose="02040502050505030304" pitchFamily="18" charset="0"/>
                <a:ea typeface="TeXGyrePagella"/>
                <a:cs typeface="TeXGyrePagella"/>
              </a:rPr>
              <a:t>Restrictive agreements- vertical </a:t>
            </a:r>
            <a:r>
              <a:rPr lang="en-US" sz="2400" dirty="0">
                <a:latin typeface="Palatino Linotype" panose="02040502050505030304" pitchFamily="18" charset="0"/>
                <a:ea typeface="TeXGyrePagella"/>
                <a:cs typeface="TeXGyrePagella"/>
              </a:rPr>
              <a:t>in nature </a:t>
            </a:r>
            <a:r>
              <a:rPr lang="en-US" sz="2400" dirty="0" smtClean="0">
                <a:latin typeface="Palatino Linotype" panose="02040502050505030304" pitchFamily="18" charset="0"/>
                <a:ea typeface="TeXGyrePagella"/>
                <a:cs typeface="TeXGyrePagella"/>
              </a:rPr>
              <a:t>are generally classified as unfair </a:t>
            </a:r>
            <a:r>
              <a:rPr lang="en-US" sz="2400" dirty="0">
                <a:latin typeface="Palatino Linotype" panose="02040502050505030304" pitchFamily="18" charset="0"/>
                <a:ea typeface="TeXGyrePagella"/>
                <a:cs typeface="TeXGyrePagella"/>
              </a:rPr>
              <a:t>trade </a:t>
            </a:r>
            <a:r>
              <a:rPr lang="en-US" sz="2400" dirty="0" smtClean="0">
                <a:latin typeface="Palatino Linotype" panose="02040502050505030304" pitchFamily="18" charset="0"/>
                <a:ea typeface="TeXGyrePagella"/>
                <a:cs typeface="TeXGyrePagella"/>
              </a:rPr>
              <a:t>practices.</a:t>
            </a:r>
            <a:r>
              <a:rPr lang="en-US" sz="1800" dirty="0" smtClean="0">
                <a:latin typeface="Palatino Linotype" panose="02040502050505030304" pitchFamily="18" charset="0"/>
              </a:rPr>
              <a:t>).</a:t>
            </a:r>
            <a:endParaRPr lang="en-US" sz="1800" dirty="0">
              <a:latin typeface="Palatino Linotype" panose="02040502050505030304" pitchFamily="18" charset="0"/>
            </a:endParaRPr>
          </a:p>
          <a:p>
            <a:pPr marL="0" indent="0" algn="just">
              <a:lnSpc>
                <a:spcPct val="107000"/>
              </a:lnSpc>
              <a:spcAft>
                <a:spcPts val="800"/>
              </a:spcAft>
              <a:buNone/>
            </a:pPr>
            <a:endParaRPr lang="en-US" sz="2800" dirty="0">
              <a:latin typeface="Palatino Linotype" panose="02040502050505030304" pitchFamily="18" charset="0"/>
              <a:ea typeface="TeXGyrePagella"/>
              <a:cs typeface="TeXGyrePagella"/>
            </a:endParaRPr>
          </a:p>
          <a:p>
            <a:pPr marL="109537" indent="0">
              <a:buNone/>
            </a:pPr>
            <a:endParaRPr lang="en-US" sz="2800" b="1" dirty="0">
              <a:solidFill>
                <a:srgbClr val="92D050"/>
              </a:solidFill>
            </a:endParaRPr>
          </a:p>
        </p:txBody>
      </p:sp>
      <p:sp>
        <p:nvSpPr>
          <p:cNvPr id="3" name="Title 2"/>
          <p:cNvSpPr>
            <a:spLocks noGrp="1"/>
          </p:cNvSpPr>
          <p:nvPr>
            <p:ph type="title"/>
          </p:nvPr>
        </p:nvSpPr>
        <p:spPr/>
        <p:txBody>
          <a:bodyPr/>
          <a:lstStyle/>
          <a:p>
            <a:r>
              <a:rPr lang="en-US" sz="3200" dirty="0">
                <a:solidFill>
                  <a:srgbClr val="996600"/>
                </a:solidFill>
                <a:latin typeface="Palatino Linotype" panose="02040502050505030304" pitchFamily="18" charset="0"/>
              </a:rPr>
              <a:t>Outline of the Japanese AMA cont…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8</a:t>
            </a:fld>
            <a:endParaRPr lang="en-US" altLang="en-US"/>
          </a:p>
        </p:txBody>
      </p:sp>
    </p:spTree>
    <p:extLst>
      <p:ext uri="{BB962C8B-B14F-4D97-AF65-F5344CB8AC3E}">
        <p14:creationId xmlns:p14="http://schemas.microsoft.com/office/powerpoint/2010/main" val="34993870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algn="just">
              <a:lnSpc>
                <a:spcPct val="107000"/>
              </a:lnSpc>
              <a:spcAft>
                <a:spcPts val="800"/>
              </a:spcAft>
              <a:buNone/>
            </a:pPr>
            <a:r>
              <a:rPr lang="en-US" sz="2800" b="1" dirty="0" smtClean="0">
                <a:solidFill>
                  <a:srgbClr val="92D050"/>
                </a:solidFill>
                <a:latin typeface="Palatino Linotype" panose="02040502050505030304" pitchFamily="18" charset="0"/>
                <a:ea typeface="TeXGyrePagella"/>
                <a:cs typeface="TeXGyrePagella"/>
              </a:rPr>
              <a:t>Leniency/Immunity </a:t>
            </a:r>
          </a:p>
          <a:p>
            <a:pPr marL="285750" lvl="0" indent="-285750" algn="just">
              <a:lnSpc>
                <a:spcPct val="107000"/>
              </a:lnSpc>
              <a:spcAft>
                <a:spcPts val="800"/>
              </a:spcAft>
              <a:buFont typeface="Wingdings" panose="05000000000000000000" pitchFamily="2" charset="2"/>
              <a:buChar char="Ø"/>
            </a:pPr>
            <a:r>
              <a:rPr lang="en-US" sz="1800" dirty="0" smtClean="0">
                <a:latin typeface="Palatino Linotype" panose="02040502050505030304" pitchFamily="18" charset="0"/>
                <a:ea typeface="TeXGyrePagella"/>
                <a:cs typeface="TeXGyrePagella"/>
              </a:rPr>
              <a:t> </a:t>
            </a:r>
            <a:r>
              <a:rPr lang="en-US" sz="2400" dirty="0" smtClean="0">
                <a:latin typeface="Palatino Linotype" panose="02040502050505030304" pitchFamily="18" charset="0"/>
                <a:ea typeface="TeXGyrePagella"/>
                <a:cs typeface="TeXGyrePagella"/>
              </a:rPr>
              <a:t>A </a:t>
            </a:r>
            <a:r>
              <a:rPr lang="en-US" sz="2400" dirty="0">
                <a:latin typeface="Palatino Linotype" panose="02040502050505030304" pitchFamily="18" charset="0"/>
                <a:ea typeface="TeXGyrePagella"/>
                <a:cs typeface="TeXGyrePagella"/>
              </a:rPr>
              <a:t>maximum of five companies </a:t>
            </a:r>
            <a:r>
              <a:rPr lang="en-US" sz="2400" dirty="0" smtClean="0">
                <a:latin typeface="Palatino Linotype" panose="02040502050505030304" pitchFamily="18" charset="0"/>
                <a:ea typeface="TeXGyrePagella"/>
                <a:cs typeface="TeXGyrePagella"/>
              </a:rPr>
              <a:t>will </a:t>
            </a:r>
            <a:r>
              <a:rPr lang="en-US" sz="2400" dirty="0">
                <a:latin typeface="Palatino Linotype" panose="02040502050505030304" pitchFamily="18" charset="0"/>
                <a:ea typeface="TeXGyrePagella"/>
                <a:cs typeface="TeXGyrePagella"/>
              </a:rPr>
              <a:t>be granted </a:t>
            </a:r>
            <a:r>
              <a:rPr lang="en-US" sz="2400" dirty="0" smtClean="0">
                <a:latin typeface="Palatino Linotype" panose="02040502050505030304" pitchFamily="18" charset="0"/>
                <a:ea typeface="TeXGyrePagella"/>
                <a:cs typeface="TeXGyrePagella"/>
              </a:rPr>
              <a:t>immunity.</a:t>
            </a:r>
          </a:p>
          <a:p>
            <a:pPr marL="285750" lvl="0" indent="-285750" algn="just">
              <a:lnSpc>
                <a:spcPct val="107000"/>
              </a:lnSpc>
              <a:spcAft>
                <a:spcPts val="800"/>
              </a:spcAft>
              <a:buFont typeface="Wingdings" panose="05000000000000000000" pitchFamily="2" charset="2"/>
              <a:buChar char="Ø"/>
            </a:pPr>
            <a:r>
              <a:rPr lang="en-US" sz="2400" dirty="0" smtClean="0">
                <a:latin typeface="Palatino Linotype" panose="02040502050505030304" pitchFamily="18" charset="0"/>
                <a:ea typeface="TeXGyrePagella"/>
                <a:cs typeface="TeXGyrePagella"/>
              </a:rPr>
              <a:t>The </a:t>
            </a:r>
            <a:r>
              <a:rPr lang="en-US" sz="2400" dirty="0">
                <a:latin typeface="Palatino Linotype" panose="02040502050505030304" pitchFamily="18" charset="0"/>
                <a:ea typeface="TeXGyrePagella"/>
                <a:cs typeface="TeXGyrePagella"/>
              </a:rPr>
              <a:t>first applicant to come forward </a:t>
            </a:r>
            <a:r>
              <a:rPr lang="en-US" sz="2400" b="1" dirty="0">
                <a:latin typeface="Palatino Linotype" panose="02040502050505030304" pitchFamily="18" charset="0"/>
                <a:ea typeface="TeXGyrePagella"/>
                <a:cs typeface="TeXGyrePagella"/>
              </a:rPr>
              <a:t>before</a:t>
            </a:r>
            <a:r>
              <a:rPr lang="en-US" sz="2400" dirty="0">
                <a:latin typeface="Palatino Linotype" panose="02040502050505030304" pitchFamily="18" charset="0"/>
                <a:ea typeface="TeXGyrePagella"/>
                <a:cs typeface="TeXGyrePagella"/>
              </a:rPr>
              <a:t> the start of a JFTC investigation is granted full immunity, </a:t>
            </a:r>
            <a:r>
              <a:rPr lang="en-US" sz="2400" dirty="0" smtClean="0">
                <a:latin typeface="Palatino Linotype" panose="02040502050505030304" pitchFamily="18" charset="0"/>
                <a:ea typeface="TeXGyrePagella"/>
                <a:cs typeface="TeXGyrePagella"/>
              </a:rPr>
              <a:t>2</a:t>
            </a:r>
            <a:r>
              <a:rPr lang="en-US" sz="2400" baseline="30000" dirty="0" smtClean="0">
                <a:latin typeface="Palatino Linotype" panose="02040502050505030304" pitchFamily="18" charset="0"/>
                <a:ea typeface="TeXGyrePagella"/>
                <a:cs typeface="TeXGyrePagella"/>
              </a:rPr>
              <a:t>nd</a:t>
            </a:r>
            <a:r>
              <a:rPr lang="en-US" sz="2400" dirty="0" smtClean="0">
                <a:latin typeface="Palatino Linotype" panose="02040502050505030304" pitchFamily="18" charset="0"/>
                <a:ea typeface="TeXGyrePagella"/>
                <a:cs typeface="TeXGyrePagella"/>
              </a:rPr>
              <a:t> is </a:t>
            </a:r>
            <a:r>
              <a:rPr lang="en-US" sz="2400" dirty="0">
                <a:latin typeface="Palatino Linotype" panose="02040502050505030304" pitchFamily="18" charset="0"/>
                <a:ea typeface="TeXGyrePagella"/>
                <a:cs typeface="TeXGyrePagella"/>
              </a:rPr>
              <a:t>granted a </a:t>
            </a:r>
            <a:r>
              <a:rPr lang="en-US" sz="2400" dirty="0" smtClean="0">
                <a:latin typeface="Palatino Linotype" panose="02040502050505030304" pitchFamily="18" charset="0"/>
                <a:ea typeface="TeXGyrePagella"/>
                <a:cs typeface="TeXGyrePagella"/>
              </a:rPr>
              <a:t>50% , </a:t>
            </a:r>
            <a:r>
              <a:rPr lang="en-US" sz="2400" dirty="0">
                <a:latin typeface="Palatino Linotype" panose="02040502050505030304" pitchFamily="18" charset="0"/>
                <a:ea typeface="TeXGyrePagella"/>
                <a:cs typeface="TeXGyrePagella"/>
              </a:rPr>
              <a:t>and the </a:t>
            </a:r>
            <a:r>
              <a:rPr lang="en-US" sz="2400" dirty="0" smtClean="0">
                <a:latin typeface="Palatino Linotype" panose="02040502050505030304" pitchFamily="18" charset="0"/>
                <a:ea typeface="TeXGyrePagella"/>
                <a:cs typeface="TeXGyrePagella"/>
              </a:rPr>
              <a:t>3</a:t>
            </a:r>
            <a:r>
              <a:rPr lang="en-US" sz="2400" baseline="30000" dirty="0" smtClean="0">
                <a:latin typeface="Palatino Linotype" panose="02040502050505030304" pitchFamily="18" charset="0"/>
                <a:ea typeface="TeXGyrePagella"/>
                <a:cs typeface="TeXGyrePagella"/>
              </a:rPr>
              <a:t>rd</a:t>
            </a:r>
            <a:r>
              <a:rPr lang="en-US" sz="2400" dirty="0" smtClean="0">
                <a:latin typeface="Palatino Linotype" panose="02040502050505030304" pitchFamily="18" charset="0"/>
                <a:ea typeface="TeXGyrePagella"/>
                <a:cs typeface="TeXGyrePagella"/>
              </a:rPr>
              <a:t> , 4</a:t>
            </a:r>
            <a:r>
              <a:rPr lang="en-US" sz="2400" baseline="30000" dirty="0" smtClean="0">
                <a:latin typeface="Palatino Linotype" panose="02040502050505030304" pitchFamily="18" charset="0"/>
                <a:ea typeface="TeXGyrePagella"/>
                <a:cs typeface="TeXGyrePagella"/>
              </a:rPr>
              <a:t>th</a:t>
            </a:r>
            <a:r>
              <a:rPr lang="en-US" sz="2400" dirty="0" smtClean="0">
                <a:latin typeface="Palatino Linotype" panose="02040502050505030304" pitchFamily="18" charset="0"/>
                <a:ea typeface="TeXGyrePagella"/>
                <a:cs typeface="TeXGyrePagella"/>
              </a:rPr>
              <a:t>  </a:t>
            </a:r>
            <a:r>
              <a:rPr lang="en-US" sz="2400" dirty="0">
                <a:latin typeface="Palatino Linotype" panose="02040502050505030304" pitchFamily="18" charset="0"/>
                <a:ea typeface="TeXGyrePagella"/>
                <a:cs typeface="TeXGyrePagella"/>
              </a:rPr>
              <a:t>and </a:t>
            </a:r>
            <a:r>
              <a:rPr lang="en-US" sz="2400" dirty="0" smtClean="0">
                <a:latin typeface="Palatino Linotype" panose="02040502050505030304" pitchFamily="18" charset="0"/>
                <a:ea typeface="TeXGyrePagella"/>
                <a:cs typeface="TeXGyrePagella"/>
              </a:rPr>
              <a:t>5</a:t>
            </a:r>
            <a:r>
              <a:rPr lang="en-US" sz="2400" baseline="30000" dirty="0" smtClean="0">
                <a:latin typeface="Palatino Linotype" panose="02040502050505030304" pitchFamily="18" charset="0"/>
                <a:ea typeface="TeXGyrePagella"/>
                <a:cs typeface="TeXGyrePagella"/>
              </a:rPr>
              <a:t>th</a:t>
            </a:r>
            <a:r>
              <a:rPr lang="en-US" sz="2400" dirty="0" smtClean="0">
                <a:latin typeface="Palatino Linotype" panose="02040502050505030304" pitchFamily="18" charset="0"/>
                <a:ea typeface="TeXGyrePagella"/>
                <a:cs typeface="TeXGyrePagella"/>
              </a:rPr>
              <a:t>  </a:t>
            </a:r>
            <a:r>
              <a:rPr lang="en-US" sz="2400" dirty="0">
                <a:latin typeface="Palatino Linotype" panose="02040502050505030304" pitchFamily="18" charset="0"/>
                <a:ea typeface="TeXGyrePagella"/>
                <a:cs typeface="TeXGyrePagella"/>
              </a:rPr>
              <a:t>are granted a </a:t>
            </a:r>
            <a:r>
              <a:rPr lang="en-US" sz="2400" dirty="0" smtClean="0">
                <a:latin typeface="Palatino Linotype" panose="02040502050505030304" pitchFamily="18" charset="0"/>
                <a:ea typeface="TeXGyrePagella"/>
                <a:cs typeface="TeXGyrePagella"/>
              </a:rPr>
              <a:t>30% </a:t>
            </a:r>
            <a:r>
              <a:rPr lang="en-US" sz="2400" dirty="0">
                <a:latin typeface="Palatino Linotype" panose="02040502050505030304" pitchFamily="18" charset="0"/>
                <a:ea typeface="TeXGyrePagella"/>
                <a:cs typeface="TeXGyrePagella"/>
              </a:rPr>
              <a:t>reduction. </a:t>
            </a:r>
          </a:p>
          <a:p>
            <a:pPr marL="109537" indent="0">
              <a:buNone/>
            </a:pPr>
            <a:endParaRPr lang="en-US" dirty="0"/>
          </a:p>
        </p:txBody>
      </p:sp>
      <p:sp>
        <p:nvSpPr>
          <p:cNvPr id="3" name="Title 2"/>
          <p:cNvSpPr>
            <a:spLocks noGrp="1"/>
          </p:cNvSpPr>
          <p:nvPr>
            <p:ph type="title"/>
          </p:nvPr>
        </p:nvSpPr>
        <p:spPr/>
        <p:txBody>
          <a:bodyPr/>
          <a:lstStyle/>
          <a:p>
            <a:r>
              <a:rPr lang="en-US" sz="3200" dirty="0">
                <a:solidFill>
                  <a:srgbClr val="996600"/>
                </a:solidFill>
                <a:latin typeface="Palatino Linotype" panose="02040502050505030304" pitchFamily="18" charset="0"/>
              </a:rPr>
              <a:t>Outline of the Japanese AMA cont…</a:t>
            </a: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7/16/2021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9</a:t>
            </a:fld>
            <a:endParaRPr lang="en-US" altLang="en-US"/>
          </a:p>
        </p:txBody>
      </p:sp>
    </p:spTree>
    <p:extLst>
      <p:ext uri="{BB962C8B-B14F-4D97-AF65-F5344CB8AC3E}">
        <p14:creationId xmlns:p14="http://schemas.microsoft.com/office/powerpoint/2010/main" val="14217577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3.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4.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Concourse</Template>
  <TotalTime>7927</TotalTime>
  <Words>1328</Words>
  <Application>Microsoft Office PowerPoint</Application>
  <PresentationFormat>On-screen Show (4:3)</PresentationFormat>
  <Paragraphs>205</Paragraphs>
  <Slides>25</Slides>
  <Notes>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25</vt:i4>
      </vt:variant>
    </vt:vector>
  </HeadingPairs>
  <TitlesOfParts>
    <vt:vector size="37" baseType="lpstr">
      <vt:lpstr>Arial</vt:lpstr>
      <vt:lpstr>Calibri</vt:lpstr>
      <vt:lpstr>Lucida Sans Unicode</vt:lpstr>
      <vt:lpstr>Palatino Linotype</vt:lpstr>
      <vt:lpstr>TeXGyrePagella</vt:lpstr>
      <vt:lpstr>Times New Roman</vt:lpstr>
      <vt:lpstr>Verdana</vt:lpstr>
      <vt:lpstr>Wingdings</vt:lpstr>
      <vt:lpstr>Wingdings 2</vt:lpstr>
      <vt:lpstr>Wingdings 3</vt:lpstr>
      <vt:lpstr>Concourse</vt:lpstr>
      <vt:lpstr>Custom Design</vt:lpstr>
      <vt:lpstr>PowerPoint Presentation</vt:lpstr>
      <vt:lpstr> PRESENTATION OUTLINE </vt:lpstr>
      <vt:lpstr>Background</vt:lpstr>
      <vt:lpstr> Japanese Anti-monopoly Law</vt:lpstr>
      <vt:lpstr>Japanese Anti-monopoly Law Cont…</vt:lpstr>
      <vt:lpstr>Japanese Anti-monopoly Law Cont…</vt:lpstr>
      <vt:lpstr>Outline of the Japanese AMA cont…</vt:lpstr>
      <vt:lpstr>Outline of the Japanese AMA cont…</vt:lpstr>
      <vt:lpstr>Outline of the Japanese AMA cont…</vt:lpstr>
      <vt:lpstr>Outline of the Japanese AMA cont…</vt:lpstr>
      <vt:lpstr>Outline of the Japanese AMA cont…</vt:lpstr>
      <vt:lpstr>Outline of the Japanese AMA cont…</vt:lpstr>
      <vt:lpstr>The investigation procedures and administrative measures of JFTC </vt:lpstr>
      <vt:lpstr>The investigation procedures and administrative measures of JFTC Cont…</vt:lpstr>
      <vt:lpstr>Investigation techniques on digital evidence</vt:lpstr>
      <vt:lpstr>Collection and Use of Electronic Evidence</vt:lpstr>
      <vt:lpstr>Collection and Use of Electronic Evidence Cont…</vt:lpstr>
      <vt:lpstr>Collection and Use of Electronic Evidence Cont…</vt:lpstr>
      <vt:lpstr>Collection and Use of Electronic Evidence Cont…</vt:lpstr>
      <vt:lpstr>Collection and Use of Electronic Evidence Cont…</vt:lpstr>
      <vt:lpstr>Collection and Use of Electronic Evidence Cont…</vt:lpstr>
      <vt:lpstr>Collection and Use of Electronic Evidence Cont…</vt:lpstr>
      <vt:lpstr>Collection and Use of Electronic Evidence Cont…</vt:lpstr>
      <vt:lpstr>Collection and Use of Electronic Evidence 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ICN 2013: Regional Competition Networks</dc:title>
  <dc:creator>.user</dc:creator>
  <cp:lastModifiedBy>Truphosa Ashiko</cp:lastModifiedBy>
  <cp:revision>417</cp:revision>
  <cp:lastPrinted>2015-05-12T04:39:03Z</cp:lastPrinted>
  <dcterms:created xsi:type="dcterms:W3CDTF">2013-04-16T04:53:56Z</dcterms:created>
  <dcterms:modified xsi:type="dcterms:W3CDTF">2021-07-16T07:24:09Z</dcterms:modified>
</cp:coreProperties>
</file>