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84" r:id="rId2"/>
  </p:sldMasterIdLst>
  <p:notesMasterIdLst>
    <p:notesMasterId r:id="rId23"/>
  </p:notesMasterIdLst>
  <p:sldIdLst>
    <p:sldId id="256" r:id="rId3"/>
    <p:sldId id="313" r:id="rId4"/>
    <p:sldId id="326" r:id="rId5"/>
    <p:sldId id="353" r:id="rId6"/>
    <p:sldId id="352" r:id="rId7"/>
    <p:sldId id="351" r:id="rId8"/>
    <p:sldId id="350" r:id="rId9"/>
    <p:sldId id="349" r:id="rId10"/>
    <p:sldId id="337" r:id="rId11"/>
    <p:sldId id="336" r:id="rId12"/>
    <p:sldId id="327" r:id="rId13"/>
    <p:sldId id="335" r:id="rId14"/>
    <p:sldId id="331" r:id="rId15"/>
    <p:sldId id="354" r:id="rId16"/>
    <p:sldId id="338" r:id="rId17"/>
    <p:sldId id="339" r:id="rId18"/>
    <p:sldId id="340" r:id="rId19"/>
    <p:sldId id="341" r:id="rId20"/>
    <p:sldId id="342" r:id="rId21"/>
    <p:sldId id="329" r:id="rId22"/>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00"/>
    <a:srgbClr val="CC9900"/>
    <a:srgbClr val="996633"/>
    <a:srgbClr val="FFCC99"/>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204" autoAdjust="0"/>
  </p:normalViewPr>
  <p:slideViewPr>
    <p:cSldViewPr>
      <p:cViewPr varScale="1">
        <p:scale>
          <a:sx n="58" d="100"/>
          <a:sy n="58" d="100"/>
        </p:scale>
        <p:origin x="1520" y="4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2446" tIns="46223" rIns="92446" bIns="46223"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2446" tIns="46223" rIns="92446" bIns="46223" rtlCol="0"/>
          <a:lstStyle>
            <a:lvl1pPr algn="r" eaLnBrk="1" fontAlgn="auto" hangingPunct="1">
              <a:spcBef>
                <a:spcPts val="0"/>
              </a:spcBef>
              <a:spcAft>
                <a:spcPts val="0"/>
              </a:spcAft>
              <a:defRPr sz="1200">
                <a:latin typeface="+mn-lt"/>
                <a:cs typeface="+mn-cs"/>
              </a:defRPr>
            </a:lvl1pPr>
          </a:lstStyle>
          <a:p>
            <a:pPr>
              <a:defRPr/>
            </a:pPr>
            <a:fld id="{5B0D109E-74BF-4FF1-8EE4-40CF3255B910}" type="datetimeFigureOut">
              <a:rPr lang="en-US"/>
              <a:pPr>
                <a:defRPr/>
              </a:pPr>
              <a:t>7/15/2021</a:t>
            </a:fld>
            <a:endParaRPr lang="en-US"/>
          </a:p>
        </p:txBody>
      </p:sp>
      <p:sp>
        <p:nvSpPr>
          <p:cNvPr id="4" name="Slide Image Placeholder 3"/>
          <p:cNvSpPr>
            <a:spLocks noGrp="1" noRot="1" noChangeAspect="1"/>
          </p:cNvSpPr>
          <p:nvPr>
            <p:ph type="sldImg" idx="2"/>
          </p:nvPr>
        </p:nvSpPr>
        <p:spPr>
          <a:xfrm>
            <a:off x="1181100" y="696913"/>
            <a:ext cx="4649788" cy="3486150"/>
          </a:xfrm>
          <a:prstGeom prst="rect">
            <a:avLst/>
          </a:prstGeom>
          <a:noFill/>
          <a:ln w="12700">
            <a:solidFill>
              <a:prstClr val="black"/>
            </a:solidFill>
          </a:ln>
        </p:spPr>
        <p:txBody>
          <a:bodyPr vert="horz" lIns="92446" tIns="46223" rIns="92446" bIns="46223" rtlCol="0" anchor="ctr"/>
          <a:lstStyle/>
          <a:p>
            <a:pPr lvl="0"/>
            <a:endParaRPr lang="en-US" noProof="0"/>
          </a:p>
        </p:txBody>
      </p:sp>
      <p:sp>
        <p:nvSpPr>
          <p:cNvPr id="5" name="Notes Placeholder 4"/>
          <p:cNvSpPr>
            <a:spLocks noGrp="1"/>
          </p:cNvSpPr>
          <p:nvPr>
            <p:ph type="body" sz="quarter" idx="3"/>
          </p:nvPr>
        </p:nvSpPr>
        <p:spPr>
          <a:xfrm>
            <a:off x="701675" y="4416425"/>
            <a:ext cx="5608638" cy="4183063"/>
          </a:xfrm>
          <a:prstGeom prst="rect">
            <a:avLst/>
          </a:prstGeom>
        </p:spPr>
        <p:txBody>
          <a:bodyPr vert="horz" lIns="92446" tIns="46223" rIns="92446" bIns="4622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2446" tIns="46223" rIns="92446" bIns="46223"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2446" tIns="46223" rIns="92446" bIns="46223"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5EF06200-9970-4E55-8E65-F8A21EC83460}" type="slidenum">
              <a:rPr lang="en-US" altLang="en-US"/>
              <a:pPr>
                <a:defRPr/>
              </a:pPr>
              <a:t>‹#›</a:t>
            </a:fld>
            <a:endParaRPr lang="en-US" altLang="en-US"/>
          </a:p>
        </p:txBody>
      </p:sp>
    </p:spTree>
    <p:extLst>
      <p:ext uri="{BB962C8B-B14F-4D97-AF65-F5344CB8AC3E}">
        <p14:creationId xmlns:p14="http://schemas.microsoft.com/office/powerpoint/2010/main" val="15020866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2</a:t>
            </a:fld>
            <a:endParaRPr lang="en-US" altLang="en-US"/>
          </a:p>
        </p:txBody>
      </p:sp>
    </p:spTree>
    <p:extLst>
      <p:ext uri="{BB962C8B-B14F-4D97-AF65-F5344CB8AC3E}">
        <p14:creationId xmlns:p14="http://schemas.microsoft.com/office/powerpoint/2010/main" val="19065573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11</a:t>
            </a:fld>
            <a:endParaRPr lang="en-US" altLang="en-US"/>
          </a:p>
        </p:txBody>
      </p:sp>
    </p:spTree>
    <p:extLst>
      <p:ext uri="{BB962C8B-B14F-4D97-AF65-F5344CB8AC3E}">
        <p14:creationId xmlns:p14="http://schemas.microsoft.com/office/powerpoint/2010/main" val="7862344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12</a:t>
            </a:fld>
            <a:endParaRPr lang="en-US" altLang="en-US"/>
          </a:p>
        </p:txBody>
      </p:sp>
    </p:spTree>
    <p:extLst>
      <p:ext uri="{BB962C8B-B14F-4D97-AF65-F5344CB8AC3E}">
        <p14:creationId xmlns:p14="http://schemas.microsoft.com/office/powerpoint/2010/main" val="29561033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15</a:t>
            </a:fld>
            <a:endParaRPr lang="en-US" altLang="en-US"/>
          </a:p>
        </p:txBody>
      </p:sp>
    </p:spTree>
    <p:extLst>
      <p:ext uri="{BB962C8B-B14F-4D97-AF65-F5344CB8AC3E}">
        <p14:creationId xmlns:p14="http://schemas.microsoft.com/office/powerpoint/2010/main" val="8956420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16</a:t>
            </a:fld>
            <a:endParaRPr lang="en-US" altLang="en-US"/>
          </a:p>
        </p:txBody>
      </p:sp>
    </p:spTree>
    <p:extLst>
      <p:ext uri="{BB962C8B-B14F-4D97-AF65-F5344CB8AC3E}">
        <p14:creationId xmlns:p14="http://schemas.microsoft.com/office/powerpoint/2010/main" val="24962409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17</a:t>
            </a:fld>
            <a:endParaRPr lang="en-US" altLang="en-US"/>
          </a:p>
        </p:txBody>
      </p:sp>
    </p:spTree>
    <p:extLst>
      <p:ext uri="{BB962C8B-B14F-4D97-AF65-F5344CB8AC3E}">
        <p14:creationId xmlns:p14="http://schemas.microsoft.com/office/powerpoint/2010/main" val="36374249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18</a:t>
            </a:fld>
            <a:endParaRPr lang="en-US" altLang="en-US"/>
          </a:p>
        </p:txBody>
      </p:sp>
    </p:spTree>
    <p:extLst>
      <p:ext uri="{BB962C8B-B14F-4D97-AF65-F5344CB8AC3E}">
        <p14:creationId xmlns:p14="http://schemas.microsoft.com/office/powerpoint/2010/main" val="25340626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19</a:t>
            </a:fld>
            <a:endParaRPr lang="en-US" altLang="en-US"/>
          </a:p>
        </p:txBody>
      </p:sp>
    </p:spTree>
    <p:extLst>
      <p:ext uri="{BB962C8B-B14F-4D97-AF65-F5344CB8AC3E}">
        <p14:creationId xmlns:p14="http://schemas.microsoft.com/office/powerpoint/2010/main" val="1080896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3</a:t>
            </a:fld>
            <a:endParaRPr lang="en-US" altLang="en-US"/>
          </a:p>
        </p:txBody>
      </p:sp>
    </p:spTree>
    <p:extLst>
      <p:ext uri="{BB962C8B-B14F-4D97-AF65-F5344CB8AC3E}">
        <p14:creationId xmlns:p14="http://schemas.microsoft.com/office/powerpoint/2010/main" val="7512370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4</a:t>
            </a:fld>
            <a:endParaRPr lang="en-US" altLang="en-US"/>
          </a:p>
        </p:txBody>
      </p:sp>
    </p:spTree>
    <p:extLst>
      <p:ext uri="{BB962C8B-B14F-4D97-AF65-F5344CB8AC3E}">
        <p14:creationId xmlns:p14="http://schemas.microsoft.com/office/powerpoint/2010/main" val="9840241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5</a:t>
            </a:fld>
            <a:endParaRPr lang="en-US" altLang="en-US"/>
          </a:p>
        </p:txBody>
      </p:sp>
    </p:spTree>
    <p:extLst>
      <p:ext uri="{BB962C8B-B14F-4D97-AF65-F5344CB8AC3E}">
        <p14:creationId xmlns:p14="http://schemas.microsoft.com/office/powerpoint/2010/main" val="4265323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6</a:t>
            </a:fld>
            <a:endParaRPr lang="en-US" altLang="en-US"/>
          </a:p>
        </p:txBody>
      </p:sp>
    </p:spTree>
    <p:extLst>
      <p:ext uri="{BB962C8B-B14F-4D97-AF65-F5344CB8AC3E}">
        <p14:creationId xmlns:p14="http://schemas.microsoft.com/office/powerpoint/2010/main" val="131283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7</a:t>
            </a:fld>
            <a:endParaRPr lang="en-US" altLang="en-US"/>
          </a:p>
        </p:txBody>
      </p:sp>
    </p:spTree>
    <p:extLst>
      <p:ext uri="{BB962C8B-B14F-4D97-AF65-F5344CB8AC3E}">
        <p14:creationId xmlns:p14="http://schemas.microsoft.com/office/powerpoint/2010/main" val="31629531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8</a:t>
            </a:fld>
            <a:endParaRPr lang="en-US" altLang="en-US"/>
          </a:p>
        </p:txBody>
      </p:sp>
    </p:spTree>
    <p:extLst>
      <p:ext uri="{BB962C8B-B14F-4D97-AF65-F5344CB8AC3E}">
        <p14:creationId xmlns:p14="http://schemas.microsoft.com/office/powerpoint/2010/main" val="30116787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9</a:t>
            </a:fld>
            <a:endParaRPr lang="en-US" altLang="en-US"/>
          </a:p>
        </p:txBody>
      </p:sp>
    </p:spTree>
    <p:extLst>
      <p:ext uri="{BB962C8B-B14F-4D97-AF65-F5344CB8AC3E}">
        <p14:creationId xmlns:p14="http://schemas.microsoft.com/office/powerpoint/2010/main" val="39126131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EF06200-9970-4E55-8E65-F8A21EC83460}" type="slidenum">
              <a:rPr lang="en-US" altLang="en-US" smtClean="0"/>
              <a:pPr>
                <a:defRPr/>
              </a:pPr>
              <a:t>10</a:t>
            </a:fld>
            <a:endParaRPr lang="en-US" altLang="en-US"/>
          </a:p>
        </p:txBody>
      </p:sp>
    </p:spTree>
    <p:extLst>
      <p:ext uri="{BB962C8B-B14F-4D97-AF65-F5344CB8AC3E}">
        <p14:creationId xmlns:p14="http://schemas.microsoft.com/office/powerpoint/2010/main" val="4387139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hemeOverride" Target="../theme/themeOverride4.xml"/><Relationship Id="rId4"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nvGrpSpPr>
          <p:cNvPr id="5" name="Group 15"/>
          <p:cNvGrpSpPr>
            <a:grpSpLocks/>
          </p:cNvGrpSpPr>
          <p:nvPr/>
        </p:nvGrpSpPr>
        <p:grpSpPr bwMode="auto">
          <a:xfrm>
            <a:off x="-3175" y="494665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7" name="Freeform 18"/>
            <p:cNvSpPr>
              <a:spLocks/>
            </p:cNvSpPr>
            <p:nvPr/>
          </p:nvSpPr>
          <p:spPr bwMode="auto">
            <a:xfrm>
              <a:off x="35926" y="5135025"/>
              <a:ext cx="9108074" cy="838869"/>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9966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a:t>Click to edit Master subtitle style</a:t>
            </a:r>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fld id="{D79F5646-D931-44A8-911B-8B2968F2BCC3}" type="datetime1">
              <a:rPr lang="en-US"/>
              <a:pPr>
                <a:defRPr/>
              </a:pPr>
              <a:t>7/15/2021</a:t>
            </a:fld>
            <a:endParaRPr lang="en-US"/>
          </a:p>
        </p:txBody>
      </p:sp>
      <p:sp>
        <p:nvSpPr>
          <p:cNvPr id="12" name="Footer Placeholder 18"/>
          <p:cNvSpPr>
            <a:spLocks noGrp="1"/>
          </p:cNvSpPr>
          <p:nvPr>
            <p:ph type="ftr" sz="quarter" idx="11"/>
          </p:nvPr>
        </p:nvSpPr>
        <p:spPr>
          <a:xfrm>
            <a:off x="4379913" y="6408738"/>
            <a:ext cx="2351087" cy="365125"/>
          </a:xfrm>
          <a:prstGeom prst="rect">
            <a:avLst/>
          </a:prstGeom>
        </p:spPr>
        <p:txBody>
          <a:bodyPr/>
          <a:lstStyle>
            <a:lvl1pPr>
              <a:defRPr>
                <a:solidFill>
                  <a:schemeClr val="accent1">
                    <a:tint val="20000"/>
                  </a:schemeClr>
                </a:solidFill>
              </a:defRPr>
            </a:lvl1pPr>
            <a:extLst/>
          </a:lstStyle>
          <a:p>
            <a:pPr>
              <a:defRPr/>
            </a:pPr>
            <a:r>
              <a:rPr lang="en-US"/>
              <a:t>Vision:"A Kenyan  economy with globally efficient markets and enhanced consumer welfare for shared Prosperity"</a:t>
            </a:r>
          </a:p>
        </p:txBody>
      </p:sp>
      <p:sp>
        <p:nvSpPr>
          <p:cNvPr id="13" name="Slide Number Placeholder 26"/>
          <p:cNvSpPr>
            <a:spLocks noGrp="1"/>
          </p:cNvSpPr>
          <p:nvPr>
            <p:ph type="sldNum" sz="quarter" idx="12"/>
          </p:nvPr>
        </p:nvSpPr>
        <p:spPr/>
        <p:txBody>
          <a:bodyPr/>
          <a:lstStyle>
            <a:lvl1pPr>
              <a:defRPr>
                <a:solidFill>
                  <a:srgbClr val="FFFFFF"/>
                </a:solidFill>
              </a:defRPr>
            </a:lvl1pPr>
          </a:lstStyle>
          <a:p>
            <a:pPr>
              <a:defRPr/>
            </a:pPr>
            <a:fld id="{5104F006-DAA5-4F52-A0FA-5357D013788F}" type="slidenum">
              <a:rPr lang="en-US" altLang="en-US"/>
              <a:pPr>
                <a:defRPr/>
              </a:pPr>
              <a:t>‹#›</a:t>
            </a:fld>
            <a:endParaRPr lang="en-US" altLang="en-US"/>
          </a:p>
        </p:txBody>
      </p:sp>
    </p:spTree>
    <p:extLst>
      <p:ext uri="{BB962C8B-B14F-4D97-AF65-F5344CB8AC3E}">
        <p14:creationId xmlns:p14="http://schemas.microsoft.com/office/powerpoint/2010/main" val="4081960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9"/>
          <p:cNvSpPr>
            <a:spLocks noGrp="1"/>
          </p:cNvSpPr>
          <p:nvPr>
            <p:ph type="dt" sz="half" idx="10"/>
          </p:nvPr>
        </p:nvSpPr>
        <p:spPr/>
        <p:txBody>
          <a:bodyPr/>
          <a:lstStyle>
            <a:lvl1pPr>
              <a:defRPr/>
            </a:lvl1pPr>
          </a:lstStyle>
          <a:p>
            <a:pPr>
              <a:defRPr/>
            </a:pPr>
            <a:fld id="{37E8130A-2940-4142-B050-98DB9C231A92}" type="datetime1">
              <a:rPr lang="en-US"/>
              <a:pPr>
                <a:defRPr/>
              </a:pPr>
              <a:t>7/15/2021</a:t>
            </a:fld>
            <a:endParaRPr lang="en-US"/>
          </a:p>
        </p:txBody>
      </p:sp>
      <p:sp>
        <p:nvSpPr>
          <p:cNvPr id="5" name="Footer Placeholder 21"/>
          <p:cNvSpPr>
            <a:spLocks noGrp="1"/>
          </p:cNvSpPr>
          <p:nvPr>
            <p:ph type="ftr" sz="quarter" idx="11"/>
          </p:nvPr>
        </p:nvSpPr>
        <p:spPr>
          <a:xfrm>
            <a:off x="4379913" y="6408738"/>
            <a:ext cx="2351087" cy="365125"/>
          </a:xfrm>
          <a:prstGeom prst="rect">
            <a:avLst/>
          </a:prstGeom>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A584C8CE-B6E7-489A-852E-FFFAD8357D8F}" type="slidenum">
              <a:rPr lang="en-US" altLang="en-US"/>
              <a:pPr>
                <a:defRPr/>
              </a:pPr>
              <a:t>‹#›</a:t>
            </a:fld>
            <a:endParaRPr lang="en-US" altLang="en-US"/>
          </a:p>
        </p:txBody>
      </p:sp>
    </p:spTree>
    <p:extLst>
      <p:ext uri="{BB962C8B-B14F-4D97-AF65-F5344CB8AC3E}">
        <p14:creationId xmlns:p14="http://schemas.microsoft.com/office/powerpoint/2010/main" val="1851622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fld id="{731C8F27-864F-4B88-AD4C-6A8D6F8A5BC9}" type="datetime1">
              <a:rPr lang="en-US"/>
              <a:pPr>
                <a:defRPr/>
              </a:pPr>
              <a:t>7/15/2021</a:t>
            </a:fld>
            <a:endParaRPr lang="en-US"/>
          </a:p>
        </p:txBody>
      </p:sp>
      <p:sp>
        <p:nvSpPr>
          <p:cNvPr id="5" name="Footer Placeholder 21"/>
          <p:cNvSpPr>
            <a:spLocks noGrp="1"/>
          </p:cNvSpPr>
          <p:nvPr>
            <p:ph type="ftr" sz="quarter" idx="11"/>
          </p:nvPr>
        </p:nvSpPr>
        <p:spPr>
          <a:xfrm>
            <a:off x="4379913" y="6408738"/>
            <a:ext cx="2351087" cy="365125"/>
          </a:xfrm>
          <a:prstGeom prst="rect">
            <a:avLst/>
          </a:prstGeom>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9462DDAA-5934-458E-8BB6-71FCDEE9FE70}" type="slidenum">
              <a:rPr lang="en-US" altLang="en-US"/>
              <a:pPr>
                <a:defRPr/>
              </a:pPr>
              <a:t>‹#›</a:t>
            </a:fld>
            <a:endParaRPr lang="en-US" altLang="en-US"/>
          </a:p>
        </p:txBody>
      </p:sp>
    </p:spTree>
    <p:extLst>
      <p:ext uri="{BB962C8B-B14F-4D97-AF65-F5344CB8AC3E}">
        <p14:creationId xmlns:p14="http://schemas.microsoft.com/office/powerpoint/2010/main" val="23222864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447EA3-142E-4F1A-8EA3-7707D5703CC6}" type="slidenum">
              <a:rPr lang="en-US" altLang="en-US"/>
              <a:pPr>
                <a:defRPr/>
              </a:pPr>
              <a:t>‹#›</a:t>
            </a:fld>
            <a:endParaRPr lang="en-US" altLang="en-US"/>
          </a:p>
        </p:txBody>
      </p:sp>
    </p:spTree>
    <p:extLst>
      <p:ext uri="{BB962C8B-B14F-4D97-AF65-F5344CB8AC3E}">
        <p14:creationId xmlns:p14="http://schemas.microsoft.com/office/powerpoint/2010/main" val="29943473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19C506A-CFAB-4788-BDDD-9EB25DB66A86}" type="slidenum">
              <a:rPr lang="en-US" altLang="en-US"/>
              <a:pPr>
                <a:defRPr/>
              </a:pPr>
              <a:t>‹#›</a:t>
            </a:fld>
            <a:endParaRPr lang="en-US" altLang="en-US"/>
          </a:p>
        </p:txBody>
      </p:sp>
    </p:spTree>
    <p:extLst>
      <p:ext uri="{BB962C8B-B14F-4D97-AF65-F5344CB8AC3E}">
        <p14:creationId xmlns:p14="http://schemas.microsoft.com/office/powerpoint/2010/main" val="21034800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6F957FE-DCC7-4221-BE87-8BBEA8A7E098}" type="slidenum">
              <a:rPr lang="en-US" altLang="en-US"/>
              <a:pPr>
                <a:defRPr/>
              </a:pPr>
              <a:t>‹#›</a:t>
            </a:fld>
            <a:endParaRPr lang="en-US" altLang="en-US"/>
          </a:p>
        </p:txBody>
      </p:sp>
    </p:spTree>
    <p:extLst>
      <p:ext uri="{BB962C8B-B14F-4D97-AF65-F5344CB8AC3E}">
        <p14:creationId xmlns:p14="http://schemas.microsoft.com/office/powerpoint/2010/main" val="24177001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73CCF6E-B8BB-459C-8427-11ED0E0A0EC3}" type="slidenum">
              <a:rPr lang="en-US" altLang="en-US"/>
              <a:pPr>
                <a:defRPr/>
              </a:pPr>
              <a:t>‹#›</a:t>
            </a:fld>
            <a:endParaRPr lang="en-US" altLang="en-US"/>
          </a:p>
        </p:txBody>
      </p:sp>
    </p:spTree>
    <p:extLst>
      <p:ext uri="{BB962C8B-B14F-4D97-AF65-F5344CB8AC3E}">
        <p14:creationId xmlns:p14="http://schemas.microsoft.com/office/powerpoint/2010/main" val="1714608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5E2227D-F85A-442A-947A-37558F49B9B7}" type="slidenum">
              <a:rPr lang="en-US" altLang="en-US"/>
              <a:pPr>
                <a:defRPr/>
              </a:pPr>
              <a:t>‹#›</a:t>
            </a:fld>
            <a:endParaRPr lang="en-US" altLang="en-US"/>
          </a:p>
        </p:txBody>
      </p:sp>
    </p:spTree>
    <p:extLst>
      <p:ext uri="{BB962C8B-B14F-4D97-AF65-F5344CB8AC3E}">
        <p14:creationId xmlns:p14="http://schemas.microsoft.com/office/powerpoint/2010/main" val="3583611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7FAB2D8-0A4C-4CA9-8210-802F4A22006D}" type="slidenum">
              <a:rPr lang="en-US" altLang="en-US"/>
              <a:pPr>
                <a:defRPr/>
              </a:pPr>
              <a:t>‹#›</a:t>
            </a:fld>
            <a:endParaRPr lang="en-US" altLang="en-US"/>
          </a:p>
        </p:txBody>
      </p:sp>
    </p:spTree>
    <p:extLst>
      <p:ext uri="{BB962C8B-B14F-4D97-AF65-F5344CB8AC3E}">
        <p14:creationId xmlns:p14="http://schemas.microsoft.com/office/powerpoint/2010/main" val="34913606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6F1569A-7894-4B08-85D6-FE350CE362F8}" type="slidenum">
              <a:rPr lang="en-US" altLang="en-US"/>
              <a:pPr>
                <a:defRPr/>
              </a:pPr>
              <a:t>‹#›</a:t>
            </a:fld>
            <a:endParaRPr lang="en-US" altLang="en-US"/>
          </a:p>
        </p:txBody>
      </p:sp>
    </p:spTree>
    <p:extLst>
      <p:ext uri="{BB962C8B-B14F-4D97-AF65-F5344CB8AC3E}">
        <p14:creationId xmlns:p14="http://schemas.microsoft.com/office/powerpoint/2010/main" val="24839310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9927E5-CC05-4543-B76B-47ACEAAA8590}" type="slidenum">
              <a:rPr lang="en-US" altLang="en-US"/>
              <a:pPr>
                <a:defRPr/>
              </a:pPr>
              <a:t>‹#›</a:t>
            </a:fld>
            <a:endParaRPr lang="en-US" altLang="en-US"/>
          </a:p>
        </p:txBody>
      </p:sp>
    </p:spTree>
    <p:extLst>
      <p:ext uri="{BB962C8B-B14F-4D97-AF65-F5344CB8AC3E}">
        <p14:creationId xmlns:p14="http://schemas.microsoft.com/office/powerpoint/2010/main" val="3333545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6"/>
          <p:cNvSpPr>
            <a:spLocks noGrp="1"/>
          </p:cNvSpPr>
          <p:nvPr>
            <p:ph type="title"/>
          </p:nvPr>
        </p:nvSpPr>
        <p:spPr/>
        <p:txBody>
          <a:bodyPr rtlCol="0"/>
          <a:lstStyle/>
          <a:p>
            <a:r>
              <a:rPr lang="en-US"/>
              <a:t>Click to edit Master title style</a:t>
            </a:r>
          </a:p>
        </p:txBody>
      </p:sp>
      <p:sp>
        <p:nvSpPr>
          <p:cNvPr id="4" name="Date Placeholder 9"/>
          <p:cNvSpPr>
            <a:spLocks noGrp="1"/>
          </p:cNvSpPr>
          <p:nvPr>
            <p:ph type="dt" sz="half" idx="10"/>
          </p:nvPr>
        </p:nvSpPr>
        <p:spPr/>
        <p:txBody>
          <a:bodyPr/>
          <a:lstStyle>
            <a:lvl1pPr>
              <a:defRPr/>
            </a:lvl1pPr>
          </a:lstStyle>
          <a:p>
            <a:pPr>
              <a:defRPr/>
            </a:pPr>
            <a:fld id="{A650D443-871A-497E-9446-AB20612DBC58}" type="datetime1">
              <a:rPr lang="en-US"/>
              <a:pPr>
                <a:defRPr/>
              </a:pPr>
              <a:t>7/15/2021</a:t>
            </a:fld>
            <a:endParaRPr lang="en-US"/>
          </a:p>
        </p:txBody>
      </p:sp>
      <p:sp>
        <p:nvSpPr>
          <p:cNvPr id="5" name="Footer Placeholder 21"/>
          <p:cNvSpPr>
            <a:spLocks noGrp="1"/>
          </p:cNvSpPr>
          <p:nvPr>
            <p:ph type="ftr" sz="quarter" idx="11"/>
          </p:nvPr>
        </p:nvSpPr>
        <p:spPr>
          <a:xfrm>
            <a:off x="4379913" y="6408738"/>
            <a:ext cx="2351087" cy="365125"/>
          </a:xfrm>
          <a:prstGeom prst="rect">
            <a:avLst/>
          </a:prstGeom>
        </p:spPr>
        <p:txBody>
          <a:bodyPr/>
          <a:lstStyle>
            <a:lvl1pPr>
              <a:defRPr/>
            </a:lvl1pPr>
          </a:lstStyle>
          <a:p>
            <a:pPr>
              <a:defRPr/>
            </a:pPr>
            <a:r>
              <a:rPr lang="en-US"/>
              <a:t>Vision:"A Kenyan  economy with globally efficient markets and enhanced consumer welfare for shared Prosperity"</a:t>
            </a:r>
          </a:p>
        </p:txBody>
      </p:sp>
      <p:sp>
        <p:nvSpPr>
          <p:cNvPr id="6" name="Slide Number Placeholder 17"/>
          <p:cNvSpPr>
            <a:spLocks noGrp="1"/>
          </p:cNvSpPr>
          <p:nvPr>
            <p:ph type="sldNum" sz="quarter" idx="12"/>
          </p:nvPr>
        </p:nvSpPr>
        <p:spPr/>
        <p:txBody>
          <a:bodyPr/>
          <a:lstStyle>
            <a:lvl1pPr>
              <a:defRPr/>
            </a:lvl1pPr>
          </a:lstStyle>
          <a:p>
            <a:pPr>
              <a:defRPr/>
            </a:pPr>
            <a:fld id="{1691FCF8-BD3F-4F8A-8F09-0BFCD0DE09B6}" type="slidenum">
              <a:rPr lang="en-US" altLang="en-US"/>
              <a:pPr>
                <a:defRPr/>
              </a:pPr>
              <a:t>‹#›</a:t>
            </a:fld>
            <a:endParaRPr lang="en-US" altLang="en-US"/>
          </a:p>
        </p:txBody>
      </p:sp>
    </p:spTree>
    <p:extLst>
      <p:ext uri="{BB962C8B-B14F-4D97-AF65-F5344CB8AC3E}">
        <p14:creationId xmlns:p14="http://schemas.microsoft.com/office/powerpoint/2010/main" val="23800844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99EF6A8-F594-44C0-96B4-B77D16F94EF2}" type="slidenum">
              <a:rPr lang="en-US" altLang="en-US"/>
              <a:pPr>
                <a:defRPr/>
              </a:pPr>
              <a:t>‹#›</a:t>
            </a:fld>
            <a:endParaRPr lang="en-US" altLang="en-US"/>
          </a:p>
        </p:txBody>
      </p:sp>
    </p:spTree>
    <p:extLst>
      <p:ext uri="{BB962C8B-B14F-4D97-AF65-F5344CB8AC3E}">
        <p14:creationId xmlns:p14="http://schemas.microsoft.com/office/powerpoint/2010/main" val="3278696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0874869-4EB0-4C04-9E18-259CBF82529C}" type="slidenum">
              <a:rPr lang="en-US" altLang="en-US"/>
              <a:pPr>
                <a:defRPr/>
              </a:pPr>
              <a:t>‹#›</a:t>
            </a:fld>
            <a:endParaRPr lang="en-US" altLang="en-US"/>
          </a:p>
        </p:txBody>
      </p:sp>
    </p:spTree>
    <p:extLst>
      <p:ext uri="{BB962C8B-B14F-4D97-AF65-F5344CB8AC3E}">
        <p14:creationId xmlns:p14="http://schemas.microsoft.com/office/powerpoint/2010/main" val="4266135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54D85EA1-B91F-4BD1-84F5-262FFA166682}" type="datetimeFigureOut">
              <a:rPr lang="en-US"/>
              <a:pPr>
                <a:defRPr/>
              </a:pPr>
              <a:t>7/15/2021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605FCCD-5837-4765-B90F-70012068678A}" type="slidenum">
              <a:rPr lang="en-US" altLang="en-US"/>
              <a:pPr>
                <a:defRPr/>
              </a:pPr>
              <a:t>‹#›</a:t>
            </a:fld>
            <a:endParaRPr lang="en-US" altLang="en-US"/>
          </a:p>
        </p:txBody>
      </p:sp>
    </p:spTree>
    <p:extLst>
      <p:ext uri="{BB962C8B-B14F-4D97-AF65-F5344CB8AC3E}">
        <p14:creationId xmlns:p14="http://schemas.microsoft.com/office/powerpoint/2010/main" val="37092596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a:t>Click to edit Master title style</a:t>
            </a:r>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a:t>Click to edit Master text styles</a:t>
            </a:r>
          </a:p>
        </p:txBody>
      </p:sp>
      <p:sp>
        <p:nvSpPr>
          <p:cNvPr id="6" name="Date Placeholder 3"/>
          <p:cNvSpPr>
            <a:spLocks noGrp="1"/>
          </p:cNvSpPr>
          <p:nvPr>
            <p:ph type="dt" sz="half" idx="10"/>
          </p:nvPr>
        </p:nvSpPr>
        <p:spPr/>
        <p:txBody>
          <a:bodyPr/>
          <a:lstStyle>
            <a:lvl1pPr>
              <a:defRPr/>
            </a:lvl1pPr>
            <a:extLst/>
          </a:lstStyle>
          <a:p>
            <a:pPr>
              <a:defRPr/>
            </a:pPr>
            <a:fld id="{A61638D1-1431-455F-A06E-156DF29B33A1}" type="datetime1">
              <a:rPr lang="en-US"/>
              <a:pPr>
                <a:defRPr/>
              </a:pPr>
              <a:t>7/15/2021</a:t>
            </a:fld>
            <a:endParaRPr lang="en-US"/>
          </a:p>
        </p:txBody>
      </p:sp>
      <p:sp>
        <p:nvSpPr>
          <p:cNvPr id="7" name="Footer Placeholder 4"/>
          <p:cNvSpPr>
            <a:spLocks noGrp="1"/>
          </p:cNvSpPr>
          <p:nvPr>
            <p:ph type="ftr" sz="quarter" idx="11"/>
          </p:nvPr>
        </p:nvSpPr>
        <p:spPr>
          <a:xfrm>
            <a:off x="4379913" y="6408738"/>
            <a:ext cx="2351087" cy="365125"/>
          </a:xfrm>
          <a:prstGeom prst="rect">
            <a:avLst/>
          </a:prstGeom>
        </p:spPr>
        <p:txBody>
          <a:bodyPr/>
          <a:lstStyle>
            <a:lvl1pPr>
              <a:defRPr/>
            </a:lvl1pPr>
            <a:extLst/>
          </a:lstStyle>
          <a:p>
            <a:pPr>
              <a:defRPr/>
            </a:pPr>
            <a:r>
              <a:rPr lang="en-US"/>
              <a:t>Vision:"A Kenyan  economy with globally efficient markets and enhanced consumer welfare for shared Prosperity"</a:t>
            </a:r>
          </a:p>
        </p:txBody>
      </p:sp>
      <p:sp>
        <p:nvSpPr>
          <p:cNvPr id="8" name="Slide Number Placeholder 5"/>
          <p:cNvSpPr>
            <a:spLocks noGrp="1"/>
          </p:cNvSpPr>
          <p:nvPr>
            <p:ph type="sldNum" sz="quarter" idx="12"/>
          </p:nvPr>
        </p:nvSpPr>
        <p:spPr/>
        <p:txBody>
          <a:bodyPr/>
          <a:lstStyle>
            <a:lvl1pPr>
              <a:defRPr/>
            </a:lvl1pPr>
          </a:lstStyle>
          <a:p>
            <a:pPr>
              <a:defRPr/>
            </a:pPr>
            <a:fld id="{30F40B8D-E54A-4055-BFE2-DBADAFFCB646}" type="slidenum">
              <a:rPr lang="en-US" altLang="en-US"/>
              <a:pPr>
                <a:defRPr/>
              </a:pPr>
              <a:t>‹#›</a:t>
            </a:fld>
            <a:endParaRPr lang="en-US" altLang="en-US"/>
          </a:p>
        </p:txBody>
      </p:sp>
    </p:spTree>
    <p:extLst>
      <p:ext uri="{BB962C8B-B14F-4D97-AF65-F5344CB8AC3E}">
        <p14:creationId xmlns:p14="http://schemas.microsoft.com/office/powerpoint/2010/main" val="38739099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p:cNvSpPr>
            <a:spLocks noGrp="1"/>
          </p:cNvSpPr>
          <p:nvPr>
            <p:ph type="title"/>
          </p:nvPr>
        </p:nvSpPr>
        <p:spPr/>
        <p:txBody>
          <a:bodyPr rtlCol="0"/>
          <a:lstStyle/>
          <a:p>
            <a:r>
              <a:rPr lang="en-US"/>
              <a:t>Click to edit Master title style</a:t>
            </a:r>
          </a:p>
        </p:txBody>
      </p:sp>
      <p:sp>
        <p:nvSpPr>
          <p:cNvPr id="5" name="Date Placeholder 4"/>
          <p:cNvSpPr>
            <a:spLocks noGrp="1"/>
          </p:cNvSpPr>
          <p:nvPr>
            <p:ph type="dt" sz="half" idx="10"/>
          </p:nvPr>
        </p:nvSpPr>
        <p:spPr/>
        <p:txBody>
          <a:bodyPr/>
          <a:lstStyle>
            <a:lvl1pPr>
              <a:defRPr/>
            </a:lvl1pPr>
            <a:extLst/>
          </a:lstStyle>
          <a:p>
            <a:pPr>
              <a:defRPr/>
            </a:pPr>
            <a:fld id="{CA5C72C5-9097-4769-B2DC-F1144A746554}" type="datetime1">
              <a:rPr lang="en-US"/>
              <a:pPr>
                <a:defRPr/>
              </a:pPr>
              <a:t>7/15/2021</a:t>
            </a:fld>
            <a:endParaRPr lang="en-US"/>
          </a:p>
        </p:txBody>
      </p:sp>
      <p:sp>
        <p:nvSpPr>
          <p:cNvPr id="6" name="Footer Placeholder 5"/>
          <p:cNvSpPr>
            <a:spLocks noGrp="1"/>
          </p:cNvSpPr>
          <p:nvPr>
            <p:ph type="ftr" sz="quarter" idx="11"/>
          </p:nvPr>
        </p:nvSpPr>
        <p:spPr>
          <a:xfrm>
            <a:off x="4379913" y="6408738"/>
            <a:ext cx="2351087" cy="365125"/>
          </a:xfrm>
          <a:prstGeom prst="rect">
            <a:avLst/>
          </a:prstGeom>
        </p:spPr>
        <p:txBody>
          <a:bodyPr/>
          <a:lstStyle>
            <a:lvl1pPr>
              <a:defRPr/>
            </a:lvl1pPr>
            <a:extLst/>
          </a:lstStyle>
          <a:p>
            <a:pPr>
              <a:defRPr/>
            </a:pPr>
            <a:r>
              <a:rPr lang="en-US"/>
              <a:t>Vision:"A Kenyan  economy with globally efficient markets and enhanced consumer welfare for shared Prosperity"</a:t>
            </a:r>
          </a:p>
        </p:txBody>
      </p:sp>
      <p:sp>
        <p:nvSpPr>
          <p:cNvPr id="7" name="Slide Number Placeholder 6"/>
          <p:cNvSpPr>
            <a:spLocks noGrp="1"/>
          </p:cNvSpPr>
          <p:nvPr>
            <p:ph type="sldNum" sz="quarter" idx="12"/>
          </p:nvPr>
        </p:nvSpPr>
        <p:spPr/>
        <p:txBody>
          <a:bodyPr/>
          <a:lstStyle>
            <a:lvl1pPr>
              <a:defRPr/>
            </a:lvl1pPr>
          </a:lstStyle>
          <a:p>
            <a:pPr>
              <a:defRPr/>
            </a:pPr>
            <a:fld id="{4619D8EB-603B-4609-AD69-61586E6B6A2E}" type="slidenum">
              <a:rPr lang="en-US" altLang="en-US"/>
              <a:pPr>
                <a:defRPr/>
              </a:pPr>
              <a:t>‹#›</a:t>
            </a:fld>
            <a:endParaRPr lang="en-US" altLang="en-US"/>
          </a:p>
        </p:txBody>
      </p:sp>
    </p:spTree>
    <p:extLst>
      <p:ext uri="{BB962C8B-B14F-4D97-AF65-F5344CB8AC3E}">
        <p14:creationId xmlns:p14="http://schemas.microsoft.com/office/powerpoint/2010/main" val="2577193547"/>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extLst/>
          </a:lstStyle>
          <a:p>
            <a:pPr>
              <a:defRPr/>
            </a:pPr>
            <a:fld id="{A9B93925-A7CC-4D8C-9781-C656E7D60CF2}" type="datetime1">
              <a:rPr lang="en-US"/>
              <a:pPr>
                <a:defRPr/>
              </a:pPr>
              <a:t>7/15/2021</a:t>
            </a:fld>
            <a:endParaRPr lang="en-US"/>
          </a:p>
        </p:txBody>
      </p:sp>
      <p:sp>
        <p:nvSpPr>
          <p:cNvPr id="8" name="Footer Placeholder 7"/>
          <p:cNvSpPr>
            <a:spLocks noGrp="1"/>
          </p:cNvSpPr>
          <p:nvPr>
            <p:ph type="ftr" sz="quarter" idx="11"/>
          </p:nvPr>
        </p:nvSpPr>
        <p:spPr>
          <a:xfrm>
            <a:off x="4379913" y="6408738"/>
            <a:ext cx="2351087" cy="365125"/>
          </a:xfrm>
          <a:prstGeom prst="rect">
            <a:avLst/>
          </a:prstGeom>
        </p:spPr>
        <p:txBody>
          <a:bodyPr/>
          <a:lstStyle>
            <a:lvl1pPr>
              <a:defRPr/>
            </a:lvl1pPr>
            <a:extLst/>
          </a:lstStyle>
          <a:p>
            <a:pPr>
              <a:defRPr/>
            </a:pPr>
            <a:r>
              <a:rPr lang="en-US"/>
              <a:t>Vision:"A Kenyan  economy with globally efficient markets and enhanced consumer welfare for shared Prosperity"</a:t>
            </a:r>
          </a:p>
        </p:txBody>
      </p:sp>
      <p:sp>
        <p:nvSpPr>
          <p:cNvPr id="9" name="Slide Number Placeholder 8"/>
          <p:cNvSpPr>
            <a:spLocks noGrp="1"/>
          </p:cNvSpPr>
          <p:nvPr>
            <p:ph type="sldNum" sz="quarter" idx="12"/>
          </p:nvPr>
        </p:nvSpPr>
        <p:spPr/>
        <p:txBody>
          <a:bodyPr/>
          <a:lstStyle>
            <a:lvl1pPr>
              <a:defRPr/>
            </a:lvl1pPr>
          </a:lstStyle>
          <a:p>
            <a:pPr>
              <a:defRPr/>
            </a:pPr>
            <a:fld id="{D972636F-53CB-45B3-8B87-3EBACAC5279D}" type="slidenum">
              <a:rPr lang="en-US" altLang="en-US"/>
              <a:pPr>
                <a:defRPr/>
              </a:pPr>
              <a:t>‹#›</a:t>
            </a:fld>
            <a:endParaRPr lang="en-US" altLang="en-US"/>
          </a:p>
        </p:txBody>
      </p:sp>
    </p:spTree>
    <p:extLst>
      <p:ext uri="{BB962C8B-B14F-4D97-AF65-F5344CB8AC3E}">
        <p14:creationId xmlns:p14="http://schemas.microsoft.com/office/powerpoint/2010/main" val="4235221476"/>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p>
            <a:r>
              <a:rPr lang="en-US"/>
              <a:t>Click to edit Master title style</a:t>
            </a:r>
          </a:p>
        </p:txBody>
      </p:sp>
      <p:sp>
        <p:nvSpPr>
          <p:cNvPr id="3" name="Date Placeholder 2"/>
          <p:cNvSpPr>
            <a:spLocks noGrp="1"/>
          </p:cNvSpPr>
          <p:nvPr>
            <p:ph type="dt" sz="half" idx="10"/>
          </p:nvPr>
        </p:nvSpPr>
        <p:spPr/>
        <p:txBody>
          <a:bodyPr/>
          <a:lstStyle>
            <a:lvl1pPr>
              <a:defRPr/>
            </a:lvl1pPr>
            <a:extLst/>
          </a:lstStyle>
          <a:p>
            <a:pPr>
              <a:defRPr/>
            </a:pPr>
            <a:fld id="{DA3462F5-0A73-474E-9B01-0F03BD0D0CF2}" type="datetime1">
              <a:rPr lang="en-US"/>
              <a:pPr>
                <a:defRPr/>
              </a:pPr>
              <a:t>7/15/2021</a:t>
            </a:fld>
            <a:endParaRPr lang="en-US"/>
          </a:p>
        </p:txBody>
      </p:sp>
      <p:sp>
        <p:nvSpPr>
          <p:cNvPr id="4" name="Footer Placeholder 3"/>
          <p:cNvSpPr>
            <a:spLocks noGrp="1"/>
          </p:cNvSpPr>
          <p:nvPr>
            <p:ph type="ftr" sz="quarter" idx="11"/>
          </p:nvPr>
        </p:nvSpPr>
        <p:spPr>
          <a:xfrm>
            <a:off x="4379913" y="6408738"/>
            <a:ext cx="2351087" cy="365125"/>
          </a:xfrm>
          <a:prstGeom prst="rect">
            <a:avLst/>
          </a:prstGeom>
        </p:spPr>
        <p:txBody>
          <a:bodyPr/>
          <a:lstStyle>
            <a:lvl1pPr>
              <a:defRPr/>
            </a:lvl1pPr>
            <a:extLst/>
          </a:lstStyle>
          <a:p>
            <a:pPr>
              <a:defRPr/>
            </a:pPr>
            <a:r>
              <a:rPr lang="en-US"/>
              <a:t>Vision:"A Kenyan  economy with globally efficient markets and enhanced consumer welfare for shared Prosperity"</a:t>
            </a:r>
          </a:p>
        </p:txBody>
      </p:sp>
      <p:sp>
        <p:nvSpPr>
          <p:cNvPr id="5" name="Slide Number Placeholder 4"/>
          <p:cNvSpPr>
            <a:spLocks noGrp="1"/>
          </p:cNvSpPr>
          <p:nvPr>
            <p:ph type="sldNum" sz="quarter" idx="12"/>
          </p:nvPr>
        </p:nvSpPr>
        <p:spPr/>
        <p:txBody>
          <a:bodyPr/>
          <a:lstStyle>
            <a:lvl1pPr>
              <a:defRPr/>
            </a:lvl1pPr>
          </a:lstStyle>
          <a:p>
            <a:pPr>
              <a:defRPr/>
            </a:pPr>
            <a:fld id="{896D9F97-D42D-4DDC-A045-14452FE4F45B}" type="slidenum">
              <a:rPr lang="en-US" altLang="en-US"/>
              <a:pPr>
                <a:defRPr/>
              </a:pPr>
              <a:t>‹#›</a:t>
            </a:fld>
            <a:endParaRPr lang="en-US" altLang="en-US"/>
          </a:p>
        </p:txBody>
      </p:sp>
    </p:spTree>
    <p:extLst>
      <p:ext uri="{BB962C8B-B14F-4D97-AF65-F5344CB8AC3E}">
        <p14:creationId xmlns:p14="http://schemas.microsoft.com/office/powerpoint/2010/main" val="691155136"/>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F6236545-F6D2-453D-8823-F1EF531E9511}" type="datetime1">
              <a:rPr lang="en-US"/>
              <a:pPr>
                <a:defRPr/>
              </a:pPr>
              <a:t>7/15/2021</a:t>
            </a:fld>
            <a:endParaRPr lang="en-US"/>
          </a:p>
        </p:txBody>
      </p:sp>
      <p:sp>
        <p:nvSpPr>
          <p:cNvPr id="4" name="Slide Number Placeholder 17"/>
          <p:cNvSpPr>
            <a:spLocks noGrp="1"/>
          </p:cNvSpPr>
          <p:nvPr>
            <p:ph type="sldNum" sz="quarter" idx="12"/>
          </p:nvPr>
        </p:nvSpPr>
        <p:spPr/>
        <p:txBody>
          <a:bodyPr/>
          <a:lstStyle>
            <a:lvl1pPr>
              <a:defRPr/>
            </a:lvl1pPr>
          </a:lstStyle>
          <a:p>
            <a:pPr>
              <a:defRPr/>
            </a:pPr>
            <a:fld id="{4828A7D9-C6B6-4DE9-BD80-FAA144C49E09}" type="slidenum">
              <a:rPr lang="en-US" altLang="en-US"/>
              <a:pPr>
                <a:defRPr/>
              </a:pPr>
              <a:t>‹#›</a:t>
            </a:fld>
            <a:endParaRPr lang="en-US" altLang="en-US"/>
          </a:p>
        </p:txBody>
      </p:sp>
    </p:spTree>
    <p:extLst>
      <p:ext uri="{BB962C8B-B14F-4D97-AF65-F5344CB8AC3E}">
        <p14:creationId xmlns:p14="http://schemas.microsoft.com/office/powerpoint/2010/main" val="748851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dirty="0"/>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dirty="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extLst/>
          </a:lstStyle>
          <a:p>
            <a:pPr>
              <a:defRPr/>
            </a:pPr>
            <a:fld id="{F83A522E-9443-42A8-A77C-D7378E3232E7}" type="datetime1">
              <a:rPr lang="en-US"/>
              <a:pPr>
                <a:defRPr/>
              </a:pPr>
              <a:t>7/15/2021</a:t>
            </a:fld>
            <a:endParaRPr lang="en-US" dirty="0"/>
          </a:p>
        </p:txBody>
      </p:sp>
      <p:sp>
        <p:nvSpPr>
          <p:cNvPr id="6" name="Footer Placeholder 5"/>
          <p:cNvSpPr>
            <a:spLocks noGrp="1"/>
          </p:cNvSpPr>
          <p:nvPr>
            <p:ph type="ftr" sz="quarter" idx="11"/>
          </p:nvPr>
        </p:nvSpPr>
        <p:spPr>
          <a:xfrm>
            <a:off x="4379913" y="6408738"/>
            <a:ext cx="2351087" cy="365125"/>
          </a:xfrm>
          <a:prstGeom prst="rect">
            <a:avLst/>
          </a:prstGeom>
        </p:spPr>
        <p:txBody>
          <a:bodyPr/>
          <a:lstStyle>
            <a:lvl1pPr>
              <a:defRPr/>
            </a:lvl1pPr>
            <a:extLst/>
          </a:lstStyle>
          <a:p>
            <a:pPr>
              <a:defRPr/>
            </a:pPr>
            <a:r>
              <a:rPr lang="en-US"/>
              <a:t>Vision:"A Kenyan  economy with globally efficient markets and enhanced consumer welfare for shared Prosperity"</a:t>
            </a:r>
          </a:p>
        </p:txBody>
      </p:sp>
      <p:sp>
        <p:nvSpPr>
          <p:cNvPr id="7" name="Slide Number Placeholder 6"/>
          <p:cNvSpPr>
            <a:spLocks noGrp="1"/>
          </p:cNvSpPr>
          <p:nvPr>
            <p:ph type="sldNum" sz="quarter" idx="12"/>
          </p:nvPr>
        </p:nvSpPr>
        <p:spPr/>
        <p:txBody>
          <a:bodyPr/>
          <a:lstStyle>
            <a:lvl1pPr>
              <a:defRPr/>
            </a:lvl1pPr>
          </a:lstStyle>
          <a:p>
            <a:pPr>
              <a:defRPr/>
            </a:pPr>
            <a:fld id="{83EDD2D8-34AB-411B-A61A-5E0DAEFFEB7E}" type="slidenum">
              <a:rPr lang="en-US" altLang="en-US"/>
              <a:pPr>
                <a:defRPr/>
              </a:pPr>
              <a:t>‹#›</a:t>
            </a:fld>
            <a:endParaRPr lang="en-US" altLang="en-US"/>
          </a:p>
        </p:txBody>
      </p:sp>
    </p:spTree>
    <p:extLst>
      <p:ext uri="{BB962C8B-B14F-4D97-AF65-F5344CB8AC3E}">
        <p14:creationId xmlns:p14="http://schemas.microsoft.com/office/powerpoint/2010/main" val="2732414683"/>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6" name="Freeform 15"/>
          <p:cNvSpPr>
            <a:spLocks/>
          </p:cNvSpPr>
          <p:nvPr/>
        </p:nvSpPr>
        <p:spPr bwMode="auto">
          <a:xfrm>
            <a:off x="-53975" y="5784850"/>
            <a:ext cx="3802063"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0000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7" name="Right Triangle 6"/>
          <p:cNvSpPr>
            <a:spLocks/>
          </p:cNvSpPr>
          <p:nvPr/>
        </p:nvSpPr>
        <p:spPr bwMode="auto">
          <a:xfrm>
            <a:off x="-6042" y="5791253"/>
            <a:ext cx="3402314" cy="1080868"/>
          </a:xfrm>
          <a:prstGeom prst="rtTriangle">
            <a:avLst/>
          </a:prstGeom>
          <a:blipFill>
            <a:blip r:embed="rId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a:t>Click to edit Master title style</a:t>
            </a:r>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56AE0355-3D97-4EF9-A2D4-761ACD01FAE7}" type="datetime1">
              <a:rPr lang="en-US"/>
              <a:pPr>
                <a:defRPr/>
              </a:pPr>
              <a:t>7/15/2021</a:t>
            </a:fld>
            <a:endParaRPr lang="en-US"/>
          </a:p>
        </p:txBody>
      </p:sp>
      <p:sp>
        <p:nvSpPr>
          <p:cNvPr id="12" name="Footer Placeholder 5"/>
          <p:cNvSpPr>
            <a:spLocks noGrp="1"/>
          </p:cNvSpPr>
          <p:nvPr>
            <p:ph type="ftr" sz="quarter" idx="11"/>
          </p:nvPr>
        </p:nvSpPr>
        <p:spPr>
          <a:xfrm>
            <a:off x="4379913" y="6408738"/>
            <a:ext cx="2351087" cy="365125"/>
          </a:xfrm>
          <a:prstGeom prst="rect">
            <a:avLst/>
          </a:prstGeom>
        </p:spPr>
        <p:txBody>
          <a:bodyPr/>
          <a:lstStyle>
            <a:lvl1pPr>
              <a:defRPr>
                <a:solidFill>
                  <a:schemeClr val="tx1"/>
                </a:solidFill>
              </a:defRPr>
            </a:lvl1pPr>
            <a:extLst/>
          </a:lstStyle>
          <a:p>
            <a:pPr>
              <a:defRPr/>
            </a:pPr>
            <a:r>
              <a:rPr lang="en-US"/>
              <a:t>Vision:"A Kenyan  economy with globally efficient markets and enhanced consumer welfare for shared Prosperity"</a:t>
            </a:r>
          </a:p>
        </p:txBody>
      </p:sp>
      <p:sp>
        <p:nvSpPr>
          <p:cNvPr id="13" name="Slide Number Placeholder 6"/>
          <p:cNvSpPr>
            <a:spLocks noGrp="1"/>
          </p:cNvSpPr>
          <p:nvPr>
            <p:ph type="sldNum" sz="quarter" idx="12"/>
          </p:nvPr>
        </p:nvSpPr>
        <p:spPr/>
        <p:txBody>
          <a:bodyPr/>
          <a:lstStyle>
            <a:lvl1pPr>
              <a:defRPr/>
            </a:lvl1pPr>
          </a:lstStyle>
          <a:p>
            <a:pPr>
              <a:defRPr/>
            </a:pPr>
            <a:fld id="{847EFA24-C2F1-414A-9DD8-55C278A29737}" type="slidenum">
              <a:rPr lang="en-US" altLang="en-US"/>
              <a:pPr>
                <a:defRPr/>
              </a:pPr>
              <a:t>‹#›</a:t>
            </a:fld>
            <a:endParaRPr lang="en-US" altLang="en-US"/>
          </a:p>
        </p:txBody>
      </p:sp>
    </p:spTree>
    <p:extLst>
      <p:ext uri="{BB962C8B-B14F-4D97-AF65-F5344CB8AC3E}">
        <p14:creationId xmlns:p14="http://schemas.microsoft.com/office/powerpoint/2010/main" val="276575705"/>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cs typeface="+mn-cs"/>
            </a:endParaRPr>
          </a:p>
        </p:txBody>
      </p:sp>
      <p:sp>
        <p:nvSpPr>
          <p:cNvPr id="1027" name="Freeform 11"/>
          <p:cNvSpPr>
            <a:spLocks/>
          </p:cNvSpPr>
          <p:nvPr/>
        </p:nvSpPr>
        <p:spPr bwMode="auto">
          <a:xfrm>
            <a:off x="-53975" y="5784850"/>
            <a:ext cx="3802063" cy="838200"/>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817" y="97"/>
                </a:moveTo>
                <a:lnTo>
                  <a:pt x="6408" y="682"/>
                </a:lnTo>
                <a:lnTo>
                  <a:pt x="5232" y="685"/>
                </a:lnTo>
                <a:lnTo>
                  <a:pt x="829" y="101"/>
                </a:lnTo>
              </a:path>
            </a:pathLst>
          </a:custGeom>
          <a:solidFill>
            <a:srgbClr val="996600"/>
          </a:solidFill>
          <a:ln>
            <a:noFill/>
          </a:ln>
          <a:extLst>
            <a:ext uri="{91240B29-F687-4F45-9708-019B960494DF}">
              <a14:hiddenLine xmlns:a14="http://schemas.microsoft.com/office/drawing/2010/main" w="9525" cap="flat" cmpd="sng" algn="ctr">
                <a:solidFill>
                  <a:srgbClr val="000000"/>
                </a:solidFill>
                <a:prstDash val="solid"/>
                <a:round/>
                <a:headEnd type="none" w="med" len="med"/>
                <a:tailEnd type="none" w="med" len="med"/>
              </a14:hiddenLine>
            </a:ext>
          </a:extLst>
        </p:spPr>
        <p:txBody>
          <a:bodyPr/>
          <a:lstStyle/>
          <a:p>
            <a:endParaRPr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en-US"/>
              <a:t>Click to edit Master title style</a:t>
            </a:r>
          </a:p>
        </p:txBody>
      </p:sp>
      <p:sp>
        <p:nvSpPr>
          <p:cNvPr id="1033" name="Text Placeholder 29"/>
          <p:cNvSpPr>
            <a:spLocks noGrp="1"/>
          </p:cNvSpPr>
          <p:nvPr>
            <p:ph type="body" idx="1"/>
          </p:nvPr>
        </p:nvSpPr>
        <p:spPr bwMode="auto">
          <a:xfrm>
            <a:off x="457200" y="14811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fld id="{D0552AF8-858E-471A-888A-55EB1A5F99AF}" type="datetime1">
              <a:rPr lang="en-US"/>
              <a:pPr>
                <a:defRPr/>
              </a:pPr>
              <a:t>7/15/2021</a:t>
            </a:fld>
            <a:endParaRPr lang="en-US"/>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00">
                <a:latin typeface="Lucida Sans Unicode" panose="020B0602030504020204" pitchFamily="34" charset="0"/>
              </a:defRPr>
            </a:lvl1pPr>
          </a:lstStyle>
          <a:p>
            <a:pPr>
              <a:defRPr/>
            </a:pPr>
            <a:fld id="{80046186-5347-4F4D-8BEB-FF62DA04C434}" type="slidenum">
              <a:rPr lang="en-US" altLang="en-US"/>
              <a:pPr>
                <a:defRPr/>
              </a:pPr>
              <a:t>‹#›</a:t>
            </a:fld>
            <a:endParaRPr lang="en-US" altLang="en-US"/>
          </a:p>
        </p:txBody>
      </p:sp>
      <p:sp>
        <p:nvSpPr>
          <p:cNvPr id="11" name="Rectangle 5"/>
          <p:cNvSpPr>
            <a:spLocks noChangeArrowheads="1"/>
          </p:cNvSpPr>
          <p:nvPr userDrawn="1"/>
        </p:nvSpPr>
        <p:spPr bwMode="auto">
          <a:xfrm>
            <a:off x="2889666" y="6089684"/>
            <a:ext cx="39683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1" hangingPunct="1">
              <a:spcBef>
                <a:spcPct val="0"/>
              </a:spcBef>
              <a:buClrTx/>
              <a:buSzTx/>
              <a:buFontTx/>
              <a:buNone/>
            </a:pPr>
            <a:r>
              <a:rPr lang="en-US" altLang="en-US" sz="1200" dirty="0">
                <a:latin typeface="Palatino Linotype" panose="02040502050505030304" pitchFamily="18" charset="0"/>
              </a:rPr>
              <a:t>"A Kenyan  economy with globally efficient markets and enhanced consumer welfare for shared Prosperity"</a:t>
            </a:r>
          </a:p>
        </p:txBody>
      </p:sp>
      <p:pic>
        <p:nvPicPr>
          <p:cNvPr id="12" name="Picture 1" descr="http://cak.go.ke/images/signature/cak.jpg"/>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325744" y="0"/>
            <a:ext cx="1818256" cy="913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7772400" y="5888001"/>
            <a:ext cx="1371600" cy="943495"/>
          </a:xfrm>
          <a:prstGeom prst="rect">
            <a:avLst/>
          </a:prstGeom>
        </p:spPr>
      </p:pic>
    </p:spTree>
  </p:cSld>
  <p:clrMap bg1="lt1" tx1="dk1" bg2="lt2" tx2="dk2" accent1="accent1" accent2="accent2" accent3="accent3" accent4="accent4" accent5="accent5" accent6="accent6" hlink="hlink" folHlink="folHlink"/>
  <p:sldLayoutIdLst>
    <p:sldLayoutId id="2147484270" r:id="rId1"/>
    <p:sldLayoutId id="2147484255" r:id="rId2"/>
    <p:sldLayoutId id="2147484271" r:id="rId3"/>
    <p:sldLayoutId id="2147484272" r:id="rId4"/>
    <p:sldLayoutId id="2147484273" r:id="rId5"/>
    <p:sldLayoutId id="2147484274" r:id="rId6"/>
    <p:sldLayoutId id="2147484256" r:id="rId7"/>
    <p:sldLayoutId id="2147484275" r:id="rId8"/>
    <p:sldLayoutId id="2147484276" r:id="rId9"/>
    <p:sldLayoutId id="2147484257" r:id="rId10"/>
    <p:sldLayoutId id="2147484258" r:id="rId11"/>
  </p:sldLayoutIdLst>
  <p:hf hdr="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anose="05040102010807070707"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anose="020B0604030504040204"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anose="05020102010507070707"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anose="05020102010507070707"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anose="05020102010507070707"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54D85EA1-B91F-4BD1-84F5-262FFA166682}" type="datetimeFigureOut">
              <a:rPr lang="en-US"/>
              <a:pPr>
                <a:defRPr/>
              </a:pPr>
              <a:t>7/15/2021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BC2A24E2-4265-4064-8EEB-67DBF68EA54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259" r:id="rId1"/>
    <p:sldLayoutId id="2147484260" r:id="rId2"/>
    <p:sldLayoutId id="2147484261" r:id="rId3"/>
    <p:sldLayoutId id="2147484262" r:id="rId4"/>
    <p:sldLayoutId id="2147484263" r:id="rId5"/>
    <p:sldLayoutId id="2147484264" r:id="rId6"/>
    <p:sldLayoutId id="2147484265" r:id="rId7"/>
    <p:sldLayoutId id="2147484266" r:id="rId8"/>
    <p:sldLayoutId id="2147484267" r:id="rId9"/>
    <p:sldLayoutId id="2147484268" r:id="rId10"/>
    <p:sldLayoutId id="214748426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7" name="Rectangle 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sz="2000">
                <a:solidFill>
                  <a:schemeClr val="tx1"/>
                </a:solidFill>
                <a:latin typeface="Lucida Sans Unicode" panose="020B0602030504020204" pitchFamily="34" charset="0"/>
              </a:defRPr>
            </a:lvl9pPr>
          </a:lstStyle>
          <a:p>
            <a:pPr eaLnBrk="1" hangingPunct="1">
              <a:spcBef>
                <a:spcPct val="0"/>
              </a:spcBef>
              <a:buClrTx/>
              <a:buSzTx/>
              <a:buFontTx/>
              <a:buNone/>
            </a:pPr>
            <a:endParaRPr lang="en-US" altLang="en-US" sz="1800"/>
          </a:p>
        </p:txBody>
      </p:sp>
      <p:pic>
        <p:nvPicPr>
          <p:cNvPr id="11269" name="Picture 1" descr="http://cak.go.ke/images/signature/ca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9652" y="260768"/>
            <a:ext cx="2524695" cy="1268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ubtitle 1"/>
          <p:cNvSpPr>
            <a:spLocks noGrp="1"/>
          </p:cNvSpPr>
          <p:nvPr>
            <p:ph type="subTitle" idx="1"/>
          </p:nvPr>
        </p:nvSpPr>
        <p:spPr>
          <a:xfrm>
            <a:off x="914400" y="2590800"/>
            <a:ext cx="7772400" cy="1905000"/>
          </a:xfrm>
        </p:spPr>
        <p:txBody>
          <a:bodyPr/>
          <a:lstStyle/>
          <a:p>
            <a:pPr algn="ctr"/>
            <a:r>
              <a:rPr lang="en-US" sz="2800" b="1" dirty="0" smtClean="0">
                <a:solidFill>
                  <a:schemeClr val="tx1"/>
                </a:solidFill>
                <a:latin typeface="Palatino Linotype" panose="02040502050505030304" pitchFamily="18" charset="0"/>
                <a:cs typeface="Calibri" pitchFamily="34" charset="0"/>
              </a:rPr>
              <a:t>Guidelines </a:t>
            </a:r>
            <a:r>
              <a:rPr lang="en-US" sz="2800" b="1" dirty="0">
                <a:solidFill>
                  <a:schemeClr val="tx1"/>
                </a:solidFill>
                <a:latin typeface="Palatino Linotype" panose="02040502050505030304" pitchFamily="18" charset="0"/>
                <a:cs typeface="Calibri" pitchFamily="34" charset="0"/>
              </a:rPr>
              <a:t>on the Informant Reward Scheme </a:t>
            </a:r>
            <a:r>
              <a:rPr lang="en-US" sz="2800" b="1" dirty="0" smtClean="0">
                <a:solidFill>
                  <a:schemeClr val="tx1"/>
                </a:solidFill>
                <a:latin typeface="Palatino Linotype" panose="02040502050505030304" pitchFamily="18" charset="0"/>
                <a:cs typeface="Calibri" pitchFamily="34" charset="0"/>
              </a:rPr>
              <a:t>Policy: </a:t>
            </a:r>
            <a:r>
              <a:rPr lang="en-US" sz="2800" b="1" dirty="0">
                <a:solidFill>
                  <a:schemeClr val="tx1"/>
                </a:solidFill>
                <a:latin typeface="Palatino Linotype" panose="02040502050505030304" pitchFamily="18" charset="0"/>
                <a:cs typeface="Calibri" pitchFamily="34" charset="0"/>
              </a:rPr>
              <a:t>CAK Staff Sensitization </a:t>
            </a:r>
          </a:p>
          <a:p>
            <a:pPr algn="ctr"/>
            <a:endParaRPr lang="en-US" sz="2000" b="1" i="1" dirty="0">
              <a:solidFill>
                <a:schemeClr val="tx1"/>
              </a:solidFill>
              <a:latin typeface="Palatino Linotype" panose="02040502050505030304" pitchFamily="18" charset="0"/>
              <a:cs typeface="Calibri" pitchFamily="34" charset="0"/>
            </a:endParaRPr>
          </a:p>
          <a:p>
            <a:pPr algn="ctr"/>
            <a:r>
              <a:rPr lang="en-US" sz="2000" b="1" i="1" dirty="0">
                <a:solidFill>
                  <a:schemeClr val="tx1"/>
                </a:solidFill>
                <a:latin typeface="Palatino Linotype" panose="02040502050505030304" pitchFamily="18" charset="0"/>
                <a:cs typeface="Calibri" pitchFamily="34" charset="0"/>
              </a:rPr>
              <a:t>Presented by Stella </a:t>
            </a:r>
            <a:r>
              <a:rPr lang="en-US" sz="2000" b="1" i="1" dirty="0" smtClean="0">
                <a:solidFill>
                  <a:schemeClr val="tx1"/>
                </a:solidFill>
                <a:latin typeface="Palatino Linotype" panose="02040502050505030304" pitchFamily="18" charset="0"/>
                <a:cs typeface="Calibri" pitchFamily="34" charset="0"/>
              </a:rPr>
              <a:t>Kavata and Joshua </a:t>
            </a:r>
            <a:r>
              <a:rPr lang="en-US" sz="2000" b="1" i="1" dirty="0" err="1" smtClean="0">
                <a:solidFill>
                  <a:schemeClr val="tx1"/>
                </a:solidFill>
                <a:latin typeface="Palatino Linotype" panose="02040502050505030304" pitchFamily="18" charset="0"/>
                <a:cs typeface="Calibri" pitchFamily="34" charset="0"/>
              </a:rPr>
              <a:t>Ogallo</a:t>
            </a:r>
            <a:endParaRPr lang="en-US" sz="2000" b="1" i="1" dirty="0">
              <a:solidFill>
                <a:schemeClr val="tx1"/>
              </a:solidFill>
              <a:latin typeface="Palatino Linotype" panose="02040502050505030304" pitchFamily="18" charset="0"/>
              <a:cs typeface="Calibri" pitchFamily="34" charset="0"/>
            </a:endParaRPr>
          </a:p>
          <a:p>
            <a:pPr algn="ctr"/>
            <a:endParaRPr lang="en-US" sz="2800" b="1" dirty="0">
              <a:solidFill>
                <a:schemeClr val="tx1"/>
              </a:solidFill>
              <a:latin typeface="Palatino Linotype" panose="02040502050505030304" pitchFamily="18" charset="0"/>
              <a:cs typeface="Calibri" pitchFamily="34" charset="0"/>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12377" y="754062"/>
            <a:ext cx="8305800" cy="5265738"/>
          </a:xfrm>
        </p:spPr>
        <p:txBody>
          <a:bodyPr/>
          <a:lstStyle/>
          <a:p>
            <a:pPr marL="109537" lvl="0" indent="0" algn="just">
              <a:lnSpc>
                <a:spcPct val="150000"/>
              </a:lnSpc>
              <a:buNone/>
            </a:pPr>
            <a:r>
              <a:rPr lang="en-US" sz="2000" b="1" dirty="0">
                <a:latin typeface="Palatino Linotype" panose="02040502050505030304" pitchFamily="18" charset="0"/>
              </a:rPr>
              <a:t>Commitment on Immunity</a:t>
            </a:r>
          </a:p>
          <a:p>
            <a:pPr marL="109537" lvl="0" indent="0" algn="just">
              <a:lnSpc>
                <a:spcPct val="150000"/>
              </a:lnSpc>
              <a:buNone/>
            </a:pPr>
            <a:r>
              <a:rPr lang="en-US" sz="2000" dirty="0" smtClean="0">
                <a:latin typeface="Palatino Linotype" panose="02040502050505030304" pitchFamily="18" charset="0"/>
              </a:rPr>
              <a:t>Avoid making </a:t>
            </a:r>
            <a:r>
              <a:rPr lang="en-US" sz="2000" dirty="0">
                <a:latin typeface="Palatino Linotype" panose="02040502050505030304" pitchFamily="18" charset="0"/>
              </a:rPr>
              <a:t>any commitments that would prevent the Authority from taking any action against an individual for any violations under the Act </a:t>
            </a:r>
            <a:r>
              <a:rPr lang="en-US" sz="2000" dirty="0" smtClean="0">
                <a:latin typeface="Palatino Linotype" panose="02040502050505030304" pitchFamily="18" charset="0"/>
              </a:rPr>
              <a:t>without </a:t>
            </a:r>
            <a:r>
              <a:rPr lang="en-US" sz="2000" dirty="0">
                <a:latin typeface="Palatino Linotype" panose="02040502050505030304" pitchFamily="18" charset="0"/>
              </a:rPr>
              <a:t>the prior written approval of the DG</a:t>
            </a:r>
            <a:r>
              <a:rPr lang="en-US" sz="2000" dirty="0" smtClean="0">
                <a:latin typeface="Palatino Linotype" panose="02040502050505030304" pitchFamily="18" charset="0"/>
              </a:rPr>
              <a:t>.</a:t>
            </a:r>
          </a:p>
          <a:p>
            <a:pPr marL="109537" lvl="0" indent="0" algn="just">
              <a:lnSpc>
                <a:spcPct val="150000"/>
              </a:lnSpc>
              <a:buNone/>
            </a:pPr>
            <a:endParaRPr lang="en-US" sz="2000" dirty="0" smtClean="0">
              <a:latin typeface="Palatino Linotype" panose="02040502050505030304" pitchFamily="18" charset="0"/>
            </a:endParaRPr>
          </a:p>
          <a:p>
            <a:pPr marL="109537" lvl="0" indent="0" algn="just">
              <a:lnSpc>
                <a:spcPct val="150000"/>
              </a:lnSpc>
              <a:buNone/>
            </a:pPr>
            <a:r>
              <a:rPr lang="en-US" sz="2000" b="1" dirty="0" smtClean="0">
                <a:latin typeface="Palatino Linotype" panose="02040502050505030304" pitchFamily="18" charset="0"/>
              </a:rPr>
              <a:t>Professionalism</a:t>
            </a:r>
          </a:p>
          <a:p>
            <a:pPr algn="just">
              <a:lnSpc>
                <a:spcPct val="150000"/>
              </a:lnSpc>
            </a:pPr>
            <a:r>
              <a:rPr lang="en-GB" sz="2000" dirty="0">
                <a:latin typeface="Palatino Linotype" panose="02040502050505030304" pitchFamily="18" charset="0"/>
              </a:rPr>
              <a:t>M</a:t>
            </a:r>
            <a:r>
              <a:rPr lang="en-GB" sz="2000" dirty="0" smtClean="0">
                <a:latin typeface="Palatino Linotype" panose="02040502050505030304" pitchFamily="18" charset="0"/>
              </a:rPr>
              <a:t>aintain </a:t>
            </a:r>
            <a:r>
              <a:rPr lang="en-GB" sz="2000" dirty="0">
                <a:latin typeface="Palatino Linotype" panose="02040502050505030304" pitchFamily="18" charset="0"/>
              </a:rPr>
              <a:t>a professional relationship with the confidential </a:t>
            </a:r>
            <a:r>
              <a:rPr lang="en-GB" sz="2000" dirty="0" smtClean="0">
                <a:latin typeface="Palatino Linotype" panose="02040502050505030304" pitchFamily="18" charset="0"/>
              </a:rPr>
              <a:t>informant.</a:t>
            </a:r>
          </a:p>
          <a:p>
            <a:pPr algn="just">
              <a:lnSpc>
                <a:spcPct val="150000"/>
              </a:lnSpc>
            </a:pPr>
            <a:r>
              <a:rPr lang="en-GB" sz="2000" dirty="0" smtClean="0">
                <a:latin typeface="Palatino Linotype" panose="02040502050505030304" pitchFamily="18" charset="0"/>
              </a:rPr>
              <a:t>Maintain control of the procedure to be used in the investigation </a:t>
            </a:r>
          </a:p>
          <a:p>
            <a:pPr algn="just">
              <a:lnSpc>
                <a:spcPct val="150000"/>
              </a:lnSpc>
            </a:pPr>
            <a:r>
              <a:rPr lang="en-GB" sz="2000" dirty="0" smtClean="0">
                <a:latin typeface="Palatino Linotype" panose="02040502050505030304" pitchFamily="18" charset="0"/>
              </a:rPr>
              <a:t>Fairness </a:t>
            </a:r>
            <a:r>
              <a:rPr lang="en-GB" sz="2000" dirty="0">
                <a:latin typeface="Palatino Linotype" panose="02040502050505030304" pitchFamily="18" charset="0"/>
              </a:rPr>
              <a:t>and truthfulness with the confidential informant, and should make no </a:t>
            </a:r>
            <a:r>
              <a:rPr lang="en-GB" sz="2000" dirty="0" smtClean="0">
                <a:latin typeface="Palatino Linotype" panose="02040502050505030304" pitchFamily="18" charset="0"/>
              </a:rPr>
              <a:t>promises or commitments </a:t>
            </a:r>
            <a:r>
              <a:rPr lang="en-GB" sz="2000" dirty="0">
                <a:latin typeface="Palatino Linotype" panose="02040502050505030304" pitchFamily="18" charset="0"/>
              </a:rPr>
              <a:t>that cannot be fulfilled. </a:t>
            </a:r>
            <a:endParaRPr lang="en-US" sz="2000" dirty="0">
              <a:latin typeface="Palatino Linotype" panose="02040502050505030304" pitchFamily="18" charset="0"/>
            </a:endParaRPr>
          </a:p>
          <a:p>
            <a:pPr marL="109537" lvl="0" indent="0" algn="just">
              <a:lnSpc>
                <a:spcPct val="150000"/>
              </a:lnSpc>
              <a:buNone/>
            </a:pPr>
            <a:endParaRPr lang="en-GB" sz="1800" dirty="0" smtClean="0">
              <a:latin typeface="Palatino Linotype" panose="02040502050505030304" pitchFamily="18" charset="0"/>
            </a:endParaRPr>
          </a:p>
          <a:p>
            <a:pPr algn="just"/>
            <a:endParaRPr lang="en-US" sz="2400" dirty="0">
              <a:latin typeface="Palatino Linotype" panose="02040502050505030304" pitchFamily="18" charset="0"/>
            </a:endParaRPr>
          </a:p>
          <a:p>
            <a:pPr algn="just">
              <a:buFont typeface="Wingdings" panose="05000000000000000000" pitchFamily="2" charset="2"/>
              <a:buChar char="q"/>
            </a:pPr>
            <a:endParaRPr lang="en-US" sz="1600" dirty="0">
              <a:latin typeface="Palatino Linotype" panose="02040502050505030304" pitchFamily="18" charset="0"/>
            </a:endParaRPr>
          </a:p>
          <a:p>
            <a:pPr marL="109537" indent="0">
              <a:buNone/>
            </a:pPr>
            <a:endParaRPr lang="en-US" dirty="0">
              <a:latin typeface="Palatino Linotype" panose="02040502050505030304" pitchFamily="18" charset="0"/>
            </a:endParaRPr>
          </a:p>
        </p:txBody>
      </p:sp>
      <p:sp>
        <p:nvSpPr>
          <p:cNvPr id="3" name="Title 2"/>
          <p:cNvSpPr>
            <a:spLocks noGrp="1"/>
          </p:cNvSpPr>
          <p:nvPr>
            <p:ph type="title"/>
          </p:nvPr>
        </p:nvSpPr>
        <p:spPr>
          <a:xfrm>
            <a:off x="396293" y="144462"/>
            <a:ext cx="8229600" cy="609600"/>
          </a:xfrm>
        </p:spPr>
        <p:txBody>
          <a:bodyPr>
            <a:normAutofit fontScale="90000"/>
          </a:bodyPr>
          <a:lstStyle/>
          <a:p>
            <a:r>
              <a:rPr lang="en-US" sz="2200" dirty="0">
                <a:latin typeface="Palatino Linotype" panose="02040502050505030304" pitchFamily="18" charset="0"/>
              </a:rPr>
              <a:t/>
            </a:r>
            <a:br>
              <a:rPr lang="en-US" sz="2200" dirty="0">
                <a:latin typeface="Palatino Linotype" panose="02040502050505030304" pitchFamily="18" charset="0"/>
              </a:rPr>
            </a:br>
            <a:r>
              <a:rPr lang="en-US" sz="2700" dirty="0" smtClean="0">
                <a:solidFill>
                  <a:srgbClr val="996600"/>
                </a:solidFill>
                <a:latin typeface="Palatino Linotype" panose="02040502050505030304" pitchFamily="18" charset="0"/>
              </a:rPr>
              <a:t>OBLIGATIONS AND RESPONSIBILITIES </a:t>
            </a:r>
            <a:r>
              <a:rPr lang="en-US" sz="2700" dirty="0" err="1" smtClean="0">
                <a:solidFill>
                  <a:srgbClr val="996600"/>
                </a:solidFill>
                <a:latin typeface="Palatino Linotype" panose="02040502050505030304" pitchFamily="18" charset="0"/>
              </a:rPr>
              <a:t>cont</a:t>
            </a:r>
            <a:r>
              <a:rPr lang="en-US" sz="2700" dirty="0">
                <a:solidFill>
                  <a:srgbClr val="996600"/>
                </a:solidFill>
                <a:latin typeface="Palatino Linotype" panose="02040502050505030304" pitchFamily="18" charset="0"/>
              </a:rPr>
              <a:t>…</a:t>
            </a:r>
            <a:endParaRPr lang="en-US" sz="2700"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7/15/2021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10</a:t>
            </a:fld>
            <a:endParaRPr lang="en-US" altLang="en-US"/>
          </a:p>
        </p:txBody>
      </p:sp>
    </p:spTree>
    <p:extLst>
      <p:ext uri="{BB962C8B-B14F-4D97-AF65-F5344CB8AC3E}">
        <p14:creationId xmlns:p14="http://schemas.microsoft.com/office/powerpoint/2010/main" val="18031461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6700" y="1066800"/>
            <a:ext cx="8305800" cy="4724400"/>
          </a:xfrm>
        </p:spPr>
        <p:txBody>
          <a:bodyPr/>
          <a:lstStyle/>
          <a:p>
            <a:pPr marL="109537" lvl="0" indent="0" algn="just">
              <a:lnSpc>
                <a:spcPct val="150000"/>
              </a:lnSpc>
              <a:buNone/>
            </a:pPr>
            <a:r>
              <a:rPr lang="en-US" sz="2000" b="1" dirty="0">
                <a:latin typeface="Palatino Linotype" panose="02040502050505030304" pitchFamily="18" charset="0"/>
              </a:rPr>
              <a:t>Regulatory Compliance</a:t>
            </a:r>
          </a:p>
          <a:p>
            <a:pPr algn="just">
              <a:lnSpc>
                <a:spcPct val="150000"/>
              </a:lnSpc>
            </a:pPr>
            <a:r>
              <a:rPr lang="en-US" sz="2000" dirty="0" smtClean="0">
                <a:latin typeface="Palatino Linotype" panose="02040502050505030304" pitchFamily="18" charset="0"/>
              </a:rPr>
              <a:t>Avoid </a:t>
            </a:r>
            <a:r>
              <a:rPr lang="en-US" sz="2000" dirty="0">
                <a:latin typeface="Palatino Linotype" panose="02040502050505030304" pitchFamily="18" charset="0"/>
              </a:rPr>
              <a:t>interfering with or impeding any criminal investigation or arrest of a confidential informant</a:t>
            </a:r>
          </a:p>
          <a:p>
            <a:pPr algn="just">
              <a:lnSpc>
                <a:spcPct val="150000"/>
              </a:lnSpc>
            </a:pPr>
            <a:r>
              <a:rPr lang="en-US" sz="2000" dirty="0" smtClean="0">
                <a:latin typeface="Palatino Linotype" panose="02040502050505030304" pitchFamily="18" charset="0"/>
              </a:rPr>
              <a:t>Do </a:t>
            </a:r>
            <a:r>
              <a:rPr lang="en-US" sz="2000" dirty="0">
                <a:latin typeface="Palatino Linotype" panose="02040502050505030304" pitchFamily="18" charset="0"/>
              </a:rPr>
              <a:t>not condone any violation of law in order for a confidential informant to obtain </a:t>
            </a:r>
            <a:r>
              <a:rPr lang="en-US" sz="2000" dirty="0" smtClean="0">
                <a:latin typeface="Palatino Linotype" panose="02040502050505030304" pitchFamily="18" charset="0"/>
              </a:rPr>
              <a:t>information</a:t>
            </a:r>
          </a:p>
          <a:p>
            <a:pPr marL="109537" indent="0" algn="just">
              <a:lnSpc>
                <a:spcPct val="150000"/>
              </a:lnSpc>
              <a:buNone/>
            </a:pPr>
            <a:endParaRPr lang="en-US" sz="2000" dirty="0" smtClean="0">
              <a:latin typeface="Palatino Linotype" panose="02040502050505030304" pitchFamily="18" charset="0"/>
            </a:endParaRPr>
          </a:p>
          <a:p>
            <a:pPr marL="109537" indent="0" algn="just">
              <a:lnSpc>
                <a:spcPct val="150000"/>
              </a:lnSpc>
              <a:buNone/>
            </a:pPr>
            <a:r>
              <a:rPr lang="en-US" sz="2000" b="1" dirty="0" smtClean="0">
                <a:latin typeface="Palatino Linotype" panose="02040502050505030304" pitchFamily="18" charset="0"/>
              </a:rPr>
              <a:t>Continued Suitability Review of CI</a:t>
            </a:r>
            <a:endParaRPr lang="en-US" sz="2000" b="1" dirty="0">
              <a:latin typeface="Palatino Linotype" panose="02040502050505030304" pitchFamily="18" charset="0"/>
            </a:endParaRPr>
          </a:p>
          <a:p>
            <a:pPr algn="just">
              <a:lnSpc>
                <a:spcPct val="150000"/>
              </a:lnSpc>
            </a:pPr>
            <a:r>
              <a:rPr lang="en-US" sz="2000" dirty="0" smtClean="0">
                <a:latin typeface="Palatino Linotype" panose="02040502050505030304" pitchFamily="18" charset="0"/>
              </a:rPr>
              <a:t>CI files to reviewed monthly </a:t>
            </a:r>
            <a:r>
              <a:rPr lang="en-US" sz="2000" dirty="0">
                <a:latin typeface="Palatino Linotype" panose="02040502050505030304" pitchFamily="18" charset="0"/>
              </a:rPr>
              <a:t>alongside Continuing Suitability Report </a:t>
            </a:r>
          </a:p>
        </p:txBody>
      </p:sp>
      <p:sp>
        <p:nvSpPr>
          <p:cNvPr id="3" name="Title 2"/>
          <p:cNvSpPr>
            <a:spLocks noGrp="1"/>
          </p:cNvSpPr>
          <p:nvPr>
            <p:ph type="title"/>
          </p:nvPr>
        </p:nvSpPr>
        <p:spPr>
          <a:xfrm>
            <a:off x="304800" y="296862"/>
            <a:ext cx="8229600" cy="609600"/>
          </a:xfrm>
        </p:spPr>
        <p:txBody>
          <a:bodyPr>
            <a:normAutofit fontScale="90000"/>
          </a:bodyPr>
          <a:lstStyle/>
          <a:p>
            <a:r>
              <a:rPr lang="en-US" sz="2200" dirty="0">
                <a:latin typeface="Palatino Linotype" panose="02040502050505030304" pitchFamily="18" charset="0"/>
              </a:rPr>
              <a:t/>
            </a:r>
            <a:br>
              <a:rPr lang="en-US" sz="2200" dirty="0">
                <a:latin typeface="Palatino Linotype" panose="02040502050505030304" pitchFamily="18" charset="0"/>
              </a:rPr>
            </a:br>
            <a:r>
              <a:rPr lang="en-US" sz="2200" dirty="0">
                <a:latin typeface="Palatino Linotype" panose="02040502050505030304" pitchFamily="18" charset="0"/>
              </a:rPr>
              <a:t/>
            </a:r>
            <a:br>
              <a:rPr lang="en-US" sz="2200" dirty="0">
                <a:latin typeface="Palatino Linotype" panose="02040502050505030304" pitchFamily="18" charset="0"/>
              </a:rPr>
            </a:br>
            <a:r>
              <a:rPr lang="en-US" sz="2700" dirty="0" smtClean="0">
                <a:solidFill>
                  <a:srgbClr val="996600"/>
                </a:solidFill>
                <a:latin typeface="Palatino Linotype" panose="02040502050505030304" pitchFamily="18" charset="0"/>
              </a:rPr>
              <a:t>OBLIGATIONS AND RESPONSIBILITIES </a:t>
            </a:r>
            <a:r>
              <a:rPr lang="en-US" sz="2700" dirty="0" err="1" smtClean="0">
                <a:solidFill>
                  <a:srgbClr val="996600"/>
                </a:solidFill>
                <a:latin typeface="Palatino Linotype" panose="02040502050505030304" pitchFamily="18" charset="0"/>
              </a:rPr>
              <a:t>cont</a:t>
            </a:r>
            <a:r>
              <a:rPr lang="en-US" sz="2700" dirty="0">
                <a:solidFill>
                  <a:srgbClr val="996600"/>
                </a:solidFill>
                <a:latin typeface="Palatino Linotype" panose="02040502050505030304" pitchFamily="18" charset="0"/>
              </a:rPr>
              <a:t>…</a:t>
            </a:r>
            <a:r>
              <a:rPr lang="en-US" sz="4400" dirty="0">
                <a:latin typeface="Palatino Linotype" panose="02040502050505030304" pitchFamily="18" charset="0"/>
              </a:rPr>
              <a:t/>
            </a:r>
            <a:br>
              <a:rPr lang="en-US" sz="4400" dirty="0">
                <a:latin typeface="Palatino Linotype" panose="02040502050505030304" pitchFamily="18" charset="0"/>
              </a:rPr>
            </a:br>
            <a:endParaRPr lang="en-US"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7/15/2021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11</a:t>
            </a:fld>
            <a:endParaRPr lang="en-US" altLang="en-US"/>
          </a:p>
        </p:txBody>
      </p:sp>
    </p:spTree>
    <p:extLst>
      <p:ext uri="{BB962C8B-B14F-4D97-AF65-F5344CB8AC3E}">
        <p14:creationId xmlns:p14="http://schemas.microsoft.com/office/powerpoint/2010/main" val="21660927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133814"/>
            <a:ext cx="6868539" cy="4927600"/>
          </a:xfrm>
        </p:spPr>
        <p:txBody>
          <a:bodyPr/>
          <a:lstStyle/>
          <a:p>
            <a:pPr marL="109537" indent="0">
              <a:lnSpc>
                <a:spcPct val="150000"/>
              </a:lnSpc>
              <a:buNone/>
            </a:pPr>
            <a:r>
              <a:rPr lang="en-US" sz="2400" b="1" dirty="0" smtClean="0">
                <a:latin typeface="Palatino Linotype" panose="02040502050505030304" pitchFamily="18" charset="0"/>
              </a:rPr>
              <a:t>1</a:t>
            </a:r>
            <a:r>
              <a:rPr lang="en-US" sz="2000" b="1" dirty="0" smtClean="0">
                <a:latin typeface="Palatino Linotype" panose="02040502050505030304" pitchFamily="18" charset="0"/>
              </a:rPr>
              <a:t>. Initial Suitability Determination</a:t>
            </a:r>
          </a:p>
          <a:p>
            <a:pPr marL="282575" indent="-277813" algn="just">
              <a:lnSpc>
                <a:spcPct val="150000"/>
              </a:lnSpc>
            </a:pPr>
            <a:r>
              <a:rPr lang="en-US" sz="2000" dirty="0" smtClean="0">
                <a:latin typeface="Palatino Linotype" panose="02040502050505030304" pitchFamily="18" charset="0"/>
              </a:rPr>
              <a:t>Identification of a potential CI</a:t>
            </a:r>
          </a:p>
          <a:p>
            <a:pPr marL="282575" indent="-277813" algn="just">
              <a:lnSpc>
                <a:spcPct val="150000"/>
              </a:lnSpc>
            </a:pPr>
            <a:r>
              <a:rPr lang="en-US" sz="2000" dirty="0" smtClean="0">
                <a:latin typeface="Palatino Linotype" panose="02040502050505030304" pitchFamily="18" charset="0"/>
              </a:rPr>
              <a:t>Prepare an Initial Suitability Report (ISR) with recommendations to adopt the CI</a:t>
            </a:r>
          </a:p>
          <a:p>
            <a:pPr marL="282575" indent="-277813" algn="just">
              <a:lnSpc>
                <a:spcPct val="150000"/>
              </a:lnSpc>
            </a:pPr>
            <a:r>
              <a:rPr lang="en-US" sz="2000" dirty="0" smtClean="0">
                <a:latin typeface="Palatino Linotype" panose="02040502050505030304" pitchFamily="18" charset="0"/>
              </a:rPr>
              <a:t>ISR to be reviewed and approved by the Informant Review Committee (</a:t>
            </a:r>
            <a:r>
              <a:rPr lang="en-GB" sz="2000" dirty="0">
                <a:latin typeface="Palatino Linotype" panose="02040502050505030304" pitchFamily="18" charset="0"/>
              </a:rPr>
              <a:t>chaired by the Director and include a Legal representative, the ME&amp;C and the case </a:t>
            </a:r>
            <a:r>
              <a:rPr lang="en-GB" sz="2000" dirty="0" smtClean="0">
                <a:latin typeface="Palatino Linotype" panose="02040502050505030304" pitchFamily="18" charset="0"/>
              </a:rPr>
              <a:t>supervisor)</a:t>
            </a:r>
          </a:p>
        </p:txBody>
      </p:sp>
      <p:sp>
        <p:nvSpPr>
          <p:cNvPr id="3" name="Title 2"/>
          <p:cNvSpPr>
            <a:spLocks noGrp="1"/>
          </p:cNvSpPr>
          <p:nvPr>
            <p:ph type="title"/>
          </p:nvPr>
        </p:nvSpPr>
        <p:spPr>
          <a:xfrm>
            <a:off x="228600" y="243681"/>
            <a:ext cx="8229600" cy="868362"/>
          </a:xfrm>
        </p:spPr>
        <p:txBody>
          <a:bodyPr>
            <a:normAutofit/>
          </a:bodyPr>
          <a:lstStyle/>
          <a:p>
            <a:pPr marL="109537">
              <a:lnSpc>
                <a:spcPct val="150000"/>
              </a:lnSpc>
            </a:pPr>
            <a:r>
              <a:rPr lang="en-US" sz="2400" dirty="0">
                <a:solidFill>
                  <a:srgbClr val="996600"/>
                </a:solidFill>
                <a:latin typeface="Palatino Linotype" panose="02040502050505030304" pitchFamily="18" charset="0"/>
              </a:rPr>
              <a:t>REGISTERING CONFIDENTIAL INFORMANTS</a:t>
            </a: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7/15/2021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12</a:t>
            </a:fld>
            <a:endParaRPr lang="en-US" alt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97139" y="1087776"/>
            <a:ext cx="1616458" cy="2071137"/>
          </a:xfrm>
          <a:prstGeom prst="rect">
            <a:avLst/>
          </a:prstGeom>
        </p:spPr>
      </p:pic>
    </p:spTree>
    <p:extLst>
      <p:ext uri="{BB962C8B-B14F-4D97-AF65-F5344CB8AC3E}">
        <p14:creationId xmlns:p14="http://schemas.microsoft.com/office/powerpoint/2010/main" val="9381813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107155"/>
            <a:ext cx="8189913" cy="579438"/>
          </a:xfrm>
        </p:spPr>
        <p:txBody>
          <a:bodyPr>
            <a:normAutofit/>
          </a:bodyPr>
          <a:lstStyle/>
          <a:p>
            <a:r>
              <a:rPr lang="en-US" sz="2000" dirty="0" smtClean="0">
                <a:solidFill>
                  <a:srgbClr val="996600"/>
                </a:solidFill>
                <a:latin typeface="Palatino Linotype" panose="02040502050505030304" pitchFamily="18" charset="0"/>
              </a:rPr>
              <a:t>INITIAL SUITABILITY REPORT</a:t>
            </a:r>
            <a:endParaRPr lang="en-US" sz="2000" dirty="0">
              <a:solidFill>
                <a:srgbClr val="996600"/>
              </a:solidFill>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7/15/2021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13</a:t>
            </a:fld>
            <a:endParaRPr lang="en-US" altLang="en-US"/>
          </a:p>
        </p:txBody>
      </p:sp>
      <p:sp>
        <p:nvSpPr>
          <p:cNvPr id="8" name="Content Placeholder 7"/>
          <p:cNvSpPr>
            <a:spLocks noGrp="1"/>
          </p:cNvSpPr>
          <p:nvPr>
            <p:ph idx="1"/>
          </p:nvPr>
        </p:nvSpPr>
        <p:spPr>
          <a:xfrm>
            <a:off x="265113" y="686592"/>
            <a:ext cx="8382000" cy="5333207"/>
          </a:xfrm>
        </p:spPr>
        <p:txBody>
          <a:bodyPr/>
          <a:lstStyle/>
          <a:p>
            <a:pPr lvl="0" algn="just">
              <a:lnSpc>
                <a:spcPct val="200000"/>
              </a:lnSpc>
            </a:pPr>
            <a:r>
              <a:rPr lang="en-GB" sz="2000" dirty="0">
                <a:latin typeface="Palatino Linotype" panose="02040502050505030304" pitchFamily="18" charset="0"/>
              </a:rPr>
              <a:t>The informant’s </a:t>
            </a:r>
            <a:r>
              <a:rPr lang="en-GB" sz="2000" dirty="0" smtClean="0">
                <a:latin typeface="Palatino Linotype" panose="02040502050505030304" pitchFamily="18" charset="0"/>
              </a:rPr>
              <a:t>age, nationality, profession </a:t>
            </a:r>
            <a:r>
              <a:rPr lang="en-GB" sz="2000" dirty="0">
                <a:latin typeface="Palatino Linotype" panose="02040502050505030304" pitchFamily="18" charset="0"/>
              </a:rPr>
              <a:t>or </a:t>
            </a:r>
            <a:r>
              <a:rPr lang="en-GB" sz="2000" dirty="0" smtClean="0">
                <a:latin typeface="Palatino Linotype" panose="02040502050505030304" pitchFamily="18" charset="0"/>
              </a:rPr>
              <a:t>occupation.</a:t>
            </a:r>
            <a:endParaRPr lang="en-US" sz="2000" dirty="0">
              <a:latin typeface="Palatino Linotype" panose="02040502050505030304" pitchFamily="18" charset="0"/>
            </a:endParaRPr>
          </a:p>
          <a:p>
            <a:pPr lvl="0" algn="just">
              <a:lnSpc>
                <a:spcPct val="200000"/>
              </a:lnSpc>
            </a:pPr>
            <a:r>
              <a:rPr lang="en-GB" sz="2000" dirty="0">
                <a:latin typeface="Palatino Linotype" panose="02040502050505030304" pitchFamily="18" charset="0"/>
              </a:rPr>
              <a:t>The extent to which the informant would make use of their affiliations with legitimate organizations in order to provide information or </a:t>
            </a:r>
            <a:r>
              <a:rPr lang="en-GB" sz="2000" dirty="0" smtClean="0">
                <a:latin typeface="Palatino Linotype" panose="02040502050505030304" pitchFamily="18" charset="0"/>
              </a:rPr>
              <a:t>assistance</a:t>
            </a:r>
          </a:p>
          <a:p>
            <a:pPr lvl="0" algn="just">
              <a:lnSpc>
                <a:spcPct val="200000"/>
              </a:lnSpc>
            </a:pPr>
            <a:r>
              <a:rPr lang="en-GB" sz="2000" dirty="0" smtClean="0">
                <a:latin typeface="Palatino Linotype" panose="02040502050505030304" pitchFamily="18" charset="0"/>
              </a:rPr>
              <a:t>Relevance of the Informants information to </a:t>
            </a:r>
            <a:r>
              <a:rPr lang="en-GB" sz="2000" dirty="0">
                <a:latin typeface="Palatino Linotype" panose="02040502050505030304" pitchFamily="18" charset="0"/>
              </a:rPr>
              <a:t>a present or potential investigation and the importance of such investigations</a:t>
            </a:r>
            <a:r>
              <a:rPr lang="en-GB" sz="2000" dirty="0" smtClean="0">
                <a:latin typeface="Palatino Linotype" panose="02040502050505030304" pitchFamily="18" charset="0"/>
              </a:rPr>
              <a:t>.</a:t>
            </a:r>
          </a:p>
          <a:p>
            <a:pPr algn="just">
              <a:lnSpc>
                <a:spcPct val="200000"/>
              </a:lnSpc>
            </a:pPr>
            <a:r>
              <a:rPr lang="en-US" sz="2000" dirty="0">
                <a:latin typeface="Palatino Linotype" panose="02040502050505030304" pitchFamily="18" charset="0"/>
              </a:rPr>
              <a:t>The informant’s motivation in providing information or assistance.</a:t>
            </a:r>
          </a:p>
          <a:p>
            <a:pPr marL="109537" lvl="0" indent="0" algn="just">
              <a:lnSpc>
                <a:spcPct val="200000"/>
              </a:lnSpc>
              <a:buNone/>
            </a:pPr>
            <a:endParaRPr lang="en-US" sz="2000" dirty="0">
              <a:latin typeface="Palatino Linotype" panose="02040502050505030304" pitchFamily="18" charset="0"/>
            </a:endParaRPr>
          </a:p>
          <a:p>
            <a:pPr marL="109537" lvl="0" indent="0">
              <a:buNone/>
            </a:pPr>
            <a:endParaRPr lang="en-US" sz="1800" dirty="0">
              <a:latin typeface="Palatino Linotype" panose="02040502050505030304" pitchFamily="18" charset="0"/>
            </a:endParaRPr>
          </a:p>
        </p:txBody>
      </p:sp>
    </p:spTree>
    <p:extLst>
      <p:ext uri="{BB962C8B-B14F-4D97-AF65-F5344CB8AC3E}">
        <p14:creationId xmlns:p14="http://schemas.microsoft.com/office/powerpoint/2010/main" val="2312052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107155"/>
            <a:ext cx="8189913" cy="579438"/>
          </a:xfrm>
        </p:spPr>
        <p:txBody>
          <a:bodyPr>
            <a:normAutofit/>
          </a:bodyPr>
          <a:lstStyle/>
          <a:p>
            <a:r>
              <a:rPr lang="en-US" sz="2000" dirty="0" smtClean="0">
                <a:solidFill>
                  <a:srgbClr val="996600"/>
                </a:solidFill>
                <a:latin typeface="Palatino Linotype" panose="02040502050505030304" pitchFamily="18" charset="0"/>
              </a:rPr>
              <a:t>INITIAL SUITABILITY REPORT </a:t>
            </a:r>
            <a:r>
              <a:rPr lang="en-US" sz="2000" dirty="0" err="1" smtClean="0">
                <a:solidFill>
                  <a:srgbClr val="996600"/>
                </a:solidFill>
                <a:latin typeface="Palatino Linotype" panose="02040502050505030304" pitchFamily="18" charset="0"/>
              </a:rPr>
              <a:t>cont</a:t>
            </a:r>
            <a:r>
              <a:rPr lang="en-US" sz="2000" dirty="0" smtClean="0">
                <a:solidFill>
                  <a:srgbClr val="996600"/>
                </a:solidFill>
                <a:latin typeface="Palatino Linotype" panose="02040502050505030304" pitchFamily="18" charset="0"/>
              </a:rPr>
              <a:t>…</a:t>
            </a:r>
            <a:endParaRPr lang="en-US" sz="2000" dirty="0">
              <a:solidFill>
                <a:srgbClr val="996600"/>
              </a:solidFill>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7/15/2021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14</a:t>
            </a:fld>
            <a:endParaRPr lang="en-US" altLang="en-US"/>
          </a:p>
        </p:txBody>
      </p:sp>
      <p:sp>
        <p:nvSpPr>
          <p:cNvPr id="8" name="Content Placeholder 7"/>
          <p:cNvSpPr>
            <a:spLocks noGrp="1"/>
          </p:cNvSpPr>
          <p:nvPr>
            <p:ph idx="1"/>
          </p:nvPr>
        </p:nvSpPr>
        <p:spPr>
          <a:xfrm>
            <a:off x="265113" y="902833"/>
            <a:ext cx="8382000" cy="5333207"/>
          </a:xfrm>
        </p:spPr>
        <p:txBody>
          <a:bodyPr/>
          <a:lstStyle/>
          <a:p>
            <a:pPr algn="just">
              <a:lnSpc>
                <a:spcPct val="200000"/>
              </a:lnSpc>
            </a:pPr>
            <a:r>
              <a:rPr lang="en-GB" sz="2000" dirty="0">
                <a:latin typeface="Palatino Linotype" panose="02040502050505030304" pitchFamily="18" charset="0"/>
              </a:rPr>
              <a:t>The informant relationship with the subject or target of an existing or potential investigation, including but not limited to a current or former spousal relationship or other family member and any current or former employment or financial relationship</a:t>
            </a:r>
            <a:r>
              <a:rPr lang="en-GB" sz="2000" dirty="0" smtClean="0">
                <a:latin typeface="Palatino Linotype" panose="02040502050505030304" pitchFamily="18" charset="0"/>
              </a:rPr>
              <a:t>.</a:t>
            </a:r>
            <a:endParaRPr lang="en-US" sz="2000" dirty="0" smtClean="0">
              <a:latin typeface="Palatino Linotype" panose="02040502050505030304" pitchFamily="18" charset="0"/>
            </a:endParaRPr>
          </a:p>
          <a:p>
            <a:pPr algn="just">
              <a:lnSpc>
                <a:spcPct val="200000"/>
              </a:lnSpc>
            </a:pPr>
            <a:r>
              <a:rPr lang="en-US" sz="2000" dirty="0" smtClean="0">
                <a:latin typeface="Palatino Linotype" panose="02040502050505030304" pitchFamily="18" charset="0"/>
              </a:rPr>
              <a:t>Account </a:t>
            </a:r>
            <a:r>
              <a:rPr lang="en-US" sz="2000" dirty="0">
                <a:latin typeface="Palatino Linotype" panose="02040502050505030304" pitchFamily="18" charset="0"/>
              </a:rPr>
              <a:t>for the risks to both the informant and present or potential investigations by the Authority.</a:t>
            </a:r>
          </a:p>
          <a:p>
            <a:pPr lvl="0" algn="just">
              <a:lnSpc>
                <a:spcPct val="200000"/>
              </a:lnSpc>
            </a:pPr>
            <a:r>
              <a:rPr lang="en-US" sz="2000" dirty="0">
                <a:latin typeface="Palatino Linotype" panose="02040502050505030304" pitchFamily="18" charset="0"/>
              </a:rPr>
              <a:t>The extent to which the informant’s information or assistance will be corroborated; their reliability and truthfulness</a:t>
            </a:r>
          </a:p>
          <a:p>
            <a:pPr marL="109537" lvl="0" indent="0">
              <a:buNone/>
            </a:pPr>
            <a:endParaRPr lang="en-US" sz="1800" dirty="0">
              <a:latin typeface="Palatino Linotype" panose="02040502050505030304" pitchFamily="18" charset="0"/>
            </a:endParaRPr>
          </a:p>
        </p:txBody>
      </p:sp>
    </p:spTree>
    <p:extLst>
      <p:ext uri="{BB962C8B-B14F-4D97-AF65-F5344CB8AC3E}">
        <p14:creationId xmlns:p14="http://schemas.microsoft.com/office/powerpoint/2010/main" val="10608823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 y="298730"/>
            <a:ext cx="8189913" cy="579438"/>
          </a:xfrm>
        </p:spPr>
        <p:txBody>
          <a:bodyPr>
            <a:normAutofit/>
          </a:bodyPr>
          <a:lstStyle/>
          <a:p>
            <a:r>
              <a:rPr lang="en-US" sz="2000" dirty="0" smtClean="0">
                <a:solidFill>
                  <a:srgbClr val="996600"/>
                </a:solidFill>
                <a:latin typeface="Palatino Linotype" panose="02040502050505030304" pitchFamily="18" charset="0"/>
              </a:rPr>
              <a:t>INITIAL SUITABILITY REPORT </a:t>
            </a:r>
            <a:r>
              <a:rPr lang="en-US" sz="2000" dirty="0" err="1" smtClean="0">
                <a:solidFill>
                  <a:srgbClr val="996600"/>
                </a:solidFill>
                <a:latin typeface="Palatino Linotype" panose="02040502050505030304" pitchFamily="18" charset="0"/>
              </a:rPr>
              <a:t>cont</a:t>
            </a:r>
            <a:r>
              <a:rPr lang="en-US" sz="2000" dirty="0" smtClean="0">
                <a:solidFill>
                  <a:srgbClr val="996600"/>
                </a:solidFill>
                <a:latin typeface="Palatino Linotype" panose="02040502050505030304" pitchFamily="18" charset="0"/>
              </a:rPr>
              <a:t>… </a:t>
            </a:r>
            <a:endParaRPr lang="en-US" sz="2000" dirty="0">
              <a:solidFill>
                <a:srgbClr val="996600"/>
              </a:solidFill>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7/15/2021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15</a:t>
            </a:fld>
            <a:endParaRPr lang="en-US" altLang="en-US"/>
          </a:p>
        </p:txBody>
      </p:sp>
      <p:sp>
        <p:nvSpPr>
          <p:cNvPr id="8" name="Content Placeholder 7"/>
          <p:cNvSpPr>
            <a:spLocks noGrp="1"/>
          </p:cNvSpPr>
          <p:nvPr>
            <p:ph idx="1"/>
          </p:nvPr>
        </p:nvSpPr>
        <p:spPr>
          <a:xfrm>
            <a:off x="304800" y="881062"/>
            <a:ext cx="8382000" cy="5138738"/>
          </a:xfrm>
        </p:spPr>
        <p:txBody>
          <a:bodyPr/>
          <a:lstStyle/>
          <a:p>
            <a:pPr algn="just">
              <a:lnSpc>
                <a:spcPct val="200000"/>
              </a:lnSpc>
            </a:pPr>
            <a:r>
              <a:rPr lang="en-US" sz="2000" dirty="0">
                <a:latin typeface="Palatino Linotype" panose="02040502050505030304" pitchFamily="18" charset="0"/>
              </a:rPr>
              <a:t>The informant’s a criminal history; whether the informant is a substance or alcohol abuser or has a history of any abuse. </a:t>
            </a:r>
            <a:endParaRPr lang="en-US" sz="2000" dirty="0" smtClean="0">
              <a:latin typeface="Palatino Linotype" panose="02040502050505030304" pitchFamily="18" charset="0"/>
            </a:endParaRPr>
          </a:p>
          <a:p>
            <a:pPr lvl="0" algn="just">
              <a:lnSpc>
                <a:spcPct val="200000"/>
              </a:lnSpc>
            </a:pPr>
            <a:r>
              <a:rPr lang="en-US" sz="2000" dirty="0" smtClean="0">
                <a:latin typeface="Palatino Linotype" panose="02040502050505030304" pitchFamily="18" charset="0"/>
              </a:rPr>
              <a:t>The </a:t>
            </a:r>
            <a:r>
              <a:rPr lang="en-US" sz="2000" dirty="0">
                <a:latin typeface="Palatino Linotype" panose="02040502050505030304" pitchFamily="18" charset="0"/>
              </a:rPr>
              <a:t>informant </a:t>
            </a:r>
            <a:r>
              <a:rPr lang="en-US" sz="2000" dirty="0" smtClean="0">
                <a:latin typeface="Palatino Linotype" panose="02040502050505030304" pitchFamily="18" charset="0"/>
              </a:rPr>
              <a:t>relation to any </a:t>
            </a:r>
            <a:r>
              <a:rPr lang="en-US" sz="2000" dirty="0">
                <a:latin typeface="Palatino Linotype" panose="02040502050505030304" pitchFamily="18" charset="0"/>
              </a:rPr>
              <a:t>employee of the </a:t>
            </a:r>
            <a:r>
              <a:rPr lang="en-US" sz="2000" dirty="0" smtClean="0">
                <a:latin typeface="Palatino Linotype" panose="02040502050505030304" pitchFamily="18" charset="0"/>
              </a:rPr>
              <a:t>Authority</a:t>
            </a:r>
            <a:endParaRPr lang="en-US" sz="2000" dirty="0">
              <a:latin typeface="Palatino Linotype" panose="02040502050505030304" pitchFamily="18" charset="0"/>
            </a:endParaRPr>
          </a:p>
          <a:p>
            <a:pPr lvl="0" algn="just">
              <a:lnSpc>
                <a:spcPct val="200000"/>
              </a:lnSpc>
            </a:pPr>
            <a:r>
              <a:rPr lang="en-US" sz="2000" dirty="0" smtClean="0">
                <a:latin typeface="Palatino Linotype" panose="02040502050505030304" pitchFamily="18" charset="0"/>
              </a:rPr>
              <a:t>The </a:t>
            </a:r>
            <a:r>
              <a:rPr lang="en-US" sz="2000" dirty="0">
                <a:latin typeface="Palatino Linotype" panose="02040502050505030304" pitchFamily="18" charset="0"/>
              </a:rPr>
              <a:t>record of the informant’s prior or current service as a confidential </a:t>
            </a:r>
            <a:r>
              <a:rPr lang="en-US" sz="2000" dirty="0" smtClean="0">
                <a:latin typeface="Palatino Linotype" panose="02040502050505030304" pitchFamily="18" charset="0"/>
              </a:rPr>
              <a:t>informer with </a:t>
            </a:r>
            <a:r>
              <a:rPr lang="en-US" sz="2000" dirty="0">
                <a:latin typeface="Palatino Linotype" panose="02040502050505030304" pitchFamily="18" charset="0"/>
              </a:rPr>
              <a:t>the </a:t>
            </a:r>
            <a:r>
              <a:rPr lang="en-US" sz="2000" dirty="0" smtClean="0">
                <a:latin typeface="Palatino Linotype" panose="02040502050505030304" pitchFamily="18" charset="0"/>
              </a:rPr>
              <a:t>Authority, any </a:t>
            </a:r>
            <a:r>
              <a:rPr lang="en-US" sz="2000" dirty="0">
                <a:latin typeface="Palatino Linotype" panose="02040502050505030304" pitchFamily="18" charset="0"/>
              </a:rPr>
              <a:t>other regulatory body / law enforcement agency including but not limited to any information regarding whether the informant has at any time been terminated for cause.</a:t>
            </a:r>
          </a:p>
          <a:p>
            <a:pPr lvl="0">
              <a:lnSpc>
                <a:spcPct val="150000"/>
              </a:lnSpc>
            </a:pPr>
            <a:endParaRPr lang="en-US" sz="1800" dirty="0" smtClean="0">
              <a:latin typeface="Palatino Linotype" panose="02040502050505030304" pitchFamily="18" charset="0"/>
            </a:endParaRPr>
          </a:p>
          <a:p>
            <a:pPr lvl="0">
              <a:lnSpc>
                <a:spcPct val="150000"/>
              </a:lnSpc>
            </a:pPr>
            <a:endParaRPr lang="en-US" sz="1800" dirty="0">
              <a:latin typeface="Palatino Linotype" panose="02040502050505030304" pitchFamily="18" charset="0"/>
            </a:endParaRPr>
          </a:p>
        </p:txBody>
      </p:sp>
    </p:spTree>
    <p:extLst>
      <p:ext uri="{BB962C8B-B14F-4D97-AF65-F5344CB8AC3E}">
        <p14:creationId xmlns:p14="http://schemas.microsoft.com/office/powerpoint/2010/main" val="34522804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79500"/>
            <a:ext cx="8229600" cy="4927600"/>
          </a:xfrm>
        </p:spPr>
        <p:txBody>
          <a:bodyPr/>
          <a:lstStyle/>
          <a:p>
            <a:pPr marL="109537" indent="0">
              <a:lnSpc>
                <a:spcPct val="150000"/>
              </a:lnSpc>
              <a:buNone/>
            </a:pPr>
            <a:r>
              <a:rPr lang="en-US" sz="2000" b="1" dirty="0" smtClean="0">
                <a:latin typeface="Palatino Linotype" panose="02040502050505030304" pitchFamily="18" charset="0"/>
              </a:rPr>
              <a:t>2. Actual Registration Procedure</a:t>
            </a:r>
          </a:p>
          <a:p>
            <a:pPr marL="109537" indent="0" algn="just">
              <a:lnSpc>
                <a:spcPct val="150000"/>
              </a:lnSpc>
              <a:buNone/>
            </a:pPr>
            <a:r>
              <a:rPr lang="en-US" sz="2000" dirty="0" smtClean="0">
                <a:latin typeface="Palatino Linotype" panose="02040502050505030304" pitchFamily="18" charset="0"/>
              </a:rPr>
              <a:t>The following documentation shall be kept in the CI’s file:</a:t>
            </a:r>
          </a:p>
          <a:p>
            <a:pPr lvl="0" algn="just">
              <a:lnSpc>
                <a:spcPct val="150000"/>
              </a:lnSpc>
            </a:pPr>
            <a:r>
              <a:rPr lang="en-GB" sz="2000" dirty="0" smtClean="0">
                <a:latin typeface="Palatino Linotype" panose="02040502050505030304" pitchFamily="18" charset="0"/>
              </a:rPr>
              <a:t>Their true </a:t>
            </a:r>
            <a:r>
              <a:rPr lang="en-GB" sz="2000" dirty="0">
                <a:latin typeface="Palatino Linotype" panose="02040502050505030304" pitchFamily="18" charset="0"/>
              </a:rPr>
              <a:t>identity; </a:t>
            </a:r>
            <a:endParaRPr lang="en-GB" sz="2000" dirty="0" smtClean="0">
              <a:latin typeface="Palatino Linotype" panose="02040502050505030304" pitchFamily="18" charset="0"/>
            </a:endParaRPr>
          </a:p>
          <a:p>
            <a:pPr lvl="0" algn="just">
              <a:lnSpc>
                <a:spcPct val="150000"/>
              </a:lnSpc>
            </a:pPr>
            <a:r>
              <a:rPr lang="en-US" sz="2000" dirty="0" smtClean="0">
                <a:latin typeface="Palatino Linotype" panose="02040502050505030304" pitchFamily="18" charset="0"/>
              </a:rPr>
              <a:t>Results </a:t>
            </a:r>
            <a:r>
              <a:rPr lang="en-US" sz="2000" dirty="0">
                <a:latin typeface="Palatino Linotype" panose="02040502050505030304" pitchFamily="18" charset="0"/>
              </a:rPr>
              <a:t>of </a:t>
            </a:r>
            <a:r>
              <a:rPr lang="en-US" sz="2000" dirty="0" smtClean="0">
                <a:latin typeface="Palatino Linotype" panose="02040502050505030304" pitchFamily="18" charset="0"/>
              </a:rPr>
              <a:t>any </a:t>
            </a:r>
            <a:r>
              <a:rPr lang="en-US" sz="2000" dirty="0">
                <a:latin typeface="Palatino Linotype" panose="02040502050505030304" pitchFamily="18" charset="0"/>
              </a:rPr>
              <a:t>criminal history check </a:t>
            </a:r>
            <a:r>
              <a:rPr lang="en-US" sz="2000" dirty="0" smtClean="0">
                <a:latin typeface="Palatino Linotype" panose="02040502050505030304" pitchFamily="18" charset="0"/>
              </a:rPr>
              <a:t>done on the CI; </a:t>
            </a:r>
            <a:endParaRPr lang="en-US" sz="2000" dirty="0">
              <a:latin typeface="Palatino Linotype" panose="02040502050505030304" pitchFamily="18" charset="0"/>
            </a:endParaRPr>
          </a:p>
          <a:p>
            <a:pPr lvl="0" algn="just">
              <a:lnSpc>
                <a:spcPct val="150000"/>
              </a:lnSpc>
            </a:pPr>
            <a:r>
              <a:rPr lang="en-GB" sz="2000" dirty="0" smtClean="0">
                <a:latin typeface="Palatino Linotype" panose="02040502050505030304" pitchFamily="18" charset="0"/>
              </a:rPr>
              <a:t>The </a:t>
            </a:r>
            <a:r>
              <a:rPr lang="en-GB" sz="2000" dirty="0">
                <a:latin typeface="Palatino Linotype" panose="02040502050505030304" pitchFamily="18" charset="0"/>
              </a:rPr>
              <a:t>Initial Suitability Report and Recommendation; </a:t>
            </a:r>
            <a:endParaRPr lang="en-US" sz="2000" dirty="0">
              <a:latin typeface="Palatino Linotype" panose="02040502050505030304" pitchFamily="18" charset="0"/>
            </a:endParaRPr>
          </a:p>
          <a:p>
            <a:pPr lvl="0" algn="just">
              <a:lnSpc>
                <a:spcPct val="150000"/>
              </a:lnSpc>
            </a:pPr>
            <a:r>
              <a:rPr lang="en-GB" sz="2000" dirty="0">
                <a:latin typeface="Palatino Linotype" panose="02040502050505030304" pitchFamily="18" charset="0"/>
              </a:rPr>
              <a:t>Any promises or benefits, and the terms of such promises or benefits, that are given a </a:t>
            </a:r>
            <a:r>
              <a:rPr lang="en-GB" sz="2000" dirty="0" smtClean="0">
                <a:latin typeface="Palatino Linotype" panose="02040502050505030304" pitchFamily="18" charset="0"/>
              </a:rPr>
              <a:t>CI by </a:t>
            </a:r>
            <a:r>
              <a:rPr lang="en-GB" sz="2000" dirty="0">
                <a:latin typeface="Palatino Linotype" panose="02040502050505030304" pitchFamily="18" charset="0"/>
              </a:rPr>
              <a:t>the Authority; </a:t>
            </a:r>
            <a:endParaRPr lang="en-US" sz="2000" dirty="0">
              <a:latin typeface="Palatino Linotype" panose="02040502050505030304" pitchFamily="18" charset="0"/>
            </a:endParaRPr>
          </a:p>
          <a:p>
            <a:pPr lvl="0" algn="just">
              <a:lnSpc>
                <a:spcPct val="150000"/>
              </a:lnSpc>
            </a:pPr>
            <a:r>
              <a:rPr lang="en-GB" sz="2000" dirty="0">
                <a:latin typeface="Palatino Linotype" panose="02040502050505030304" pitchFamily="18" charset="0"/>
              </a:rPr>
              <a:t>Any other information required to be documented such as copies of the instructions to the confidential informant.</a:t>
            </a:r>
            <a:endParaRPr lang="en-US" sz="2000" dirty="0">
              <a:latin typeface="Palatino Linotype" panose="02040502050505030304" pitchFamily="18" charset="0"/>
            </a:endParaRPr>
          </a:p>
          <a:p>
            <a:pPr marL="463550" indent="-231775" algn="just">
              <a:lnSpc>
                <a:spcPct val="150000"/>
              </a:lnSpc>
            </a:pPr>
            <a:endParaRPr lang="en-US" sz="2400" dirty="0" smtClean="0">
              <a:latin typeface="Palatino Linotype" panose="02040502050505030304" pitchFamily="18" charset="0"/>
            </a:endParaRPr>
          </a:p>
        </p:txBody>
      </p:sp>
      <p:sp>
        <p:nvSpPr>
          <p:cNvPr id="3" name="Title 2"/>
          <p:cNvSpPr>
            <a:spLocks noGrp="1"/>
          </p:cNvSpPr>
          <p:nvPr>
            <p:ph type="title"/>
          </p:nvPr>
        </p:nvSpPr>
        <p:spPr>
          <a:xfrm>
            <a:off x="304800" y="196670"/>
            <a:ext cx="8229600" cy="868362"/>
          </a:xfrm>
        </p:spPr>
        <p:txBody>
          <a:bodyPr>
            <a:normAutofit/>
          </a:bodyPr>
          <a:lstStyle/>
          <a:p>
            <a:pPr marL="109537">
              <a:lnSpc>
                <a:spcPct val="150000"/>
              </a:lnSpc>
            </a:pPr>
            <a:r>
              <a:rPr lang="en-US" sz="2000" dirty="0">
                <a:solidFill>
                  <a:srgbClr val="996600"/>
                </a:solidFill>
                <a:latin typeface="Palatino Linotype" panose="02040502050505030304" pitchFamily="18" charset="0"/>
              </a:rPr>
              <a:t>REGISTERING CONFIDENTIAL </a:t>
            </a:r>
            <a:r>
              <a:rPr lang="en-US" sz="2000" dirty="0" smtClean="0">
                <a:solidFill>
                  <a:srgbClr val="996600"/>
                </a:solidFill>
                <a:latin typeface="Palatino Linotype" panose="02040502050505030304" pitchFamily="18" charset="0"/>
              </a:rPr>
              <a:t>INFORMANTS </a:t>
            </a:r>
            <a:r>
              <a:rPr lang="en-US" sz="2000" dirty="0" err="1" smtClean="0">
                <a:solidFill>
                  <a:srgbClr val="996600"/>
                </a:solidFill>
                <a:latin typeface="Palatino Linotype" panose="02040502050505030304" pitchFamily="18" charset="0"/>
              </a:rPr>
              <a:t>cont</a:t>
            </a:r>
            <a:r>
              <a:rPr lang="en-US" sz="2000" dirty="0" smtClean="0">
                <a:solidFill>
                  <a:srgbClr val="996600"/>
                </a:solidFill>
                <a:latin typeface="Palatino Linotype" panose="02040502050505030304" pitchFamily="18" charset="0"/>
              </a:rPr>
              <a:t>…</a:t>
            </a:r>
            <a:endParaRPr lang="en-US" sz="2000" dirty="0">
              <a:solidFill>
                <a:srgbClr val="996600"/>
              </a:solidFill>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7/15/2021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16</a:t>
            </a:fld>
            <a:endParaRPr lang="en-US" altLang="en-US"/>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2067" y="1143000"/>
            <a:ext cx="1665694" cy="2082118"/>
          </a:xfrm>
          <a:prstGeom prst="rect">
            <a:avLst/>
          </a:prstGeom>
        </p:spPr>
      </p:pic>
    </p:spTree>
    <p:extLst>
      <p:ext uri="{BB962C8B-B14F-4D97-AF65-F5344CB8AC3E}">
        <p14:creationId xmlns:p14="http://schemas.microsoft.com/office/powerpoint/2010/main" val="23862399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066800"/>
            <a:ext cx="8229600" cy="4927600"/>
          </a:xfrm>
        </p:spPr>
        <p:txBody>
          <a:bodyPr/>
          <a:lstStyle/>
          <a:p>
            <a:pPr marL="109537" indent="0">
              <a:buNone/>
            </a:pPr>
            <a:r>
              <a:rPr lang="en-US" sz="2400" b="1" dirty="0" smtClean="0">
                <a:latin typeface="Palatino Linotype" panose="02040502050505030304" pitchFamily="18" charset="0"/>
              </a:rPr>
              <a:t>3. Instructions or Terms and Conditions of Engagement</a:t>
            </a:r>
          </a:p>
          <a:p>
            <a:pPr algn="just">
              <a:lnSpc>
                <a:spcPct val="150000"/>
              </a:lnSpc>
            </a:pPr>
            <a:r>
              <a:rPr lang="en-US" sz="2400" dirty="0" smtClean="0">
                <a:latin typeface="Palatino Linotype" panose="02040502050505030304" pitchFamily="18" charset="0"/>
              </a:rPr>
              <a:t>Case officer to read out and explain the obligations of the CI to them and ensure </a:t>
            </a:r>
            <a:r>
              <a:rPr lang="en-US" sz="2400" dirty="0">
                <a:latin typeface="Palatino Linotype" panose="02040502050505030304" pitchFamily="18" charset="0"/>
              </a:rPr>
              <a:t>that the </a:t>
            </a:r>
            <a:r>
              <a:rPr lang="en-US" sz="2400" dirty="0" smtClean="0">
                <a:latin typeface="Palatino Linotype" panose="02040502050505030304" pitchFamily="18" charset="0"/>
              </a:rPr>
              <a:t>CI </a:t>
            </a:r>
            <a:r>
              <a:rPr lang="en-US" sz="2400" dirty="0">
                <a:latin typeface="Palatino Linotype" panose="02040502050505030304" pitchFamily="18" charset="0"/>
              </a:rPr>
              <a:t>acknowledges and understands the </a:t>
            </a:r>
            <a:r>
              <a:rPr lang="en-US" sz="2400" dirty="0" smtClean="0">
                <a:latin typeface="Palatino Linotype" panose="02040502050505030304" pitchFamily="18" charset="0"/>
              </a:rPr>
              <a:t>instructions;</a:t>
            </a:r>
          </a:p>
          <a:p>
            <a:pPr algn="just">
              <a:lnSpc>
                <a:spcPct val="150000"/>
              </a:lnSpc>
            </a:pPr>
            <a:r>
              <a:rPr lang="en-US" sz="2400" dirty="0" smtClean="0">
                <a:latin typeface="Palatino Linotype" panose="02040502050505030304" pitchFamily="18" charset="0"/>
              </a:rPr>
              <a:t>Ensure that the CI signs or </a:t>
            </a:r>
            <a:r>
              <a:rPr lang="en-GB" sz="2400" dirty="0" smtClean="0">
                <a:latin typeface="Palatino Linotype" panose="02040502050505030304" pitchFamily="18" charset="0"/>
              </a:rPr>
              <a:t>makes </a:t>
            </a:r>
            <a:r>
              <a:rPr lang="en-GB" sz="2400" dirty="0">
                <a:latin typeface="Palatino Linotype" panose="02040502050505030304" pitchFamily="18" charset="0"/>
              </a:rPr>
              <a:t>a written acknowledgement of the instructions read to </a:t>
            </a:r>
            <a:r>
              <a:rPr lang="en-GB" sz="2400" dirty="0" smtClean="0">
                <a:latin typeface="Palatino Linotype" panose="02040502050505030304" pitchFamily="18" charset="0"/>
              </a:rPr>
              <a:t>them.</a:t>
            </a:r>
          </a:p>
          <a:p>
            <a:pPr algn="just">
              <a:lnSpc>
                <a:spcPct val="150000"/>
              </a:lnSpc>
            </a:pPr>
            <a:r>
              <a:rPr lang="en-GB" sz="2400" dirty="0" smtClean="0">
                <a:latin typeface="Palatino Linotype" panose="02040502050505030304" pitchFamily="18" charset="0"/>
              </a:rPr>
              <a:t>Document </a:t>
            </a:r>
            <a:r>
              <a:rPr lang="en-US" sz="2400" dirty="0">
                <a:latin typeface="Palatino Linotype" panose="02040502050505030304" pitchFamily="18" charset="0"/>
              </a:rPr>
              <a:t>that the instructions were read </a:t>
            </a:r>
            <a:r>
              <a:rPr lang="en-US" sz="2400" dirty="0" smtClean="0">
                <a:latin typeface="Palatino Linotype" panose="02040502050505030304" pitchFamily="18" charset="0"/>
              </a:rPr>
              <a:t>to </a:t>
            </a:r>
            <a:r>
              <a:rPr lang="en-US" sz="2400" dirty="0">
                <a:latin typeface="Palatino Linotype" panose="02040502050505030304" pitchFamily="18" charset="0"/>
              </a:rPr>
              <a:t>the confidential informant.</a:t>
            </a:r>
            <a:endParaRPr lang="en-GB" sz="2400" dirty="0" smtClean="0">
              <a:latin typeface="Palatino Linotype" panose="02040502050505030304" pitchFamily="18" charset="0"/>
            </a:endParaRPr>
          </a:p>
          <a:p>
            <a:pPr algn="just"/>
            <a:endParaRPr lang="en-US" sz="2400" dirty="0" smtClean="0">
              <a:latin typeface="Palatino Linotype" panose="02040502050505030304" pitchFamily="18" charset="0"/>
            </a:endParaRPr>
          </a:p>
          <a:p>
            <a:pPr marL="109537" indent="0" algn="just">
              <a:buNone/>
            </a:pPr>
            <a:endParaRPr lang="en-US" sz="2400" dirty="0">
              <a:latin typeface="Palatino Linotype" panose="02040502050505030304" pitchFamily="18" charset="0"/>
            </a:endParaRPr>
          </a:p>
          <a:p>
            <a:pPr marL="463550" indent="-231775" algn="just">
              <a:lnSpc>
                <a:spcPct val="150000"/>
              </a:lnSpc>
            </a:pPr>
            <a:endParaRPr lang="en-US" sz="2400" dirty="0" smtClean="0">
              <a:latin typeface="Palatino Linotype" panose="02040502050505030304" pitchFamily="18" charset="0"/>
            </a:endParaRPr>
          </a:p>
        </p:txBody>
      </p:sp>
      <p:sp>
        <p:nvSpPr>
          <p:cNvPr id="3" name="Title 2"/>
          <p:cNvSpPr>
            <a:spLocks noGrp="1"/>
          </p:cNvSpPr>
          <p:nvPr>
            <p:ph type="title"/>
          </p:nvPr>
        </p:nvSpPr>
        <p:spPr>
          <a:xfrm>
            <a:off x="457200" y="274638"/>
            <a:ext cx="8229600" cy="868362"/>
          </a:xfrm>
        </p:spPr>
        <p:txBody>
          <a:bodyPr>
            <a:normAutofit/>
          </a:bodyPr>
          <a:lstStyle/>
          <a:p>
            <a:pPr marL="109537">
              <a:lnSpc>
                <a:spcPct val="150000"/>
              </a:lnSpc>
            </a:pPr>
            <a:r>
              <a:rPr lang="en-US" sz="2000" dirty="0">
                <a:solidFill>
                  <a:srgbClr val="996600"/>
                </a:solidFill>
                <a:latin typeface="Palatino Linotype" panose="02040502050505030304" pitchFamily="18" charset="0"/>
              </a:rPr>
              <a:t>REGISTERING CONFIDENTIAL </a:t>
            </a:r>
            <a:r>
              <a:rPr lang="en-US" sz="2000" dirty="0" smtClean="0">
                <a:solidFill>
                  <a:srgbClr val="996600"/>
                </a:solidFill>
                <a:latin typeface="Palatino Linotype" panose="02040502050505030304" pitchFamily="18" charset="0"/>
              </a:rPr>
              <a:t>INFORMANTS cont..</a:t>
            </a:r>
            <a:endParaRPr lang="en-US" sz="2000" dirty="0">
              <a:solidFill>
                <a:srgbClr val="996600"/>
              </a:solidFill>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7/15/2021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17</a:t>
            </a:fld>
            <a:endParaRPr lang="en-US" altLang="en-US"/>
          </a:p>
        </p:txBody>
      </p:sp>
    </p:spTree>
    <p:extLst>
      <p:ext uri="{BB962C8B-B14F-4D97-AF65-F5344CB8AC3E}">
        <p14:creationId xmlns:p14="http://schemas.microsoft.com/office/powerpoint/2010/main" val="12011439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7414" y="838200"/>
            <a:ext cx="8229600" cy="4927600"/>
          </a:xfrm>
        </p:spPr>
        <p:txBody>
          <a:bodyPr/>
          <a:lstStyle/>
          <a:p>
            <a:pPr algn="just">
              <a:lnSpc>
                <a:spcPct val="150000"/>
              </a:lnSpc>
            </a:pPr>
            <a:r>
              <a:rPr lang="en-GB" sz="2000" dirty="0">
                <a:latin typeface="Palatino Linotype" panose="02040502050505030304" pitchFamily="18" charset="0"/>
              </a:rPr>
              <a:t>The monetary compensation shall be computed </a:t>
            </a:r>
            <a:r>
              <a:rPr lang="en-GB" sz="2000" dirty="0" smtClean="0">
                <a:latin typeface="Palatino Linotype" panose="02040502050505030304" pitchFamily="18" charset="0"/>
              </a:rPr>
              <a:t>as </a:t>
            </a:r>
            <a:r>
              <a:rPr lang="en-GB" sz="2000" dirty="0">
                <a:latin typeface="Palatino Linotype" panose="02040502050505030304" pitchFamily="18" charset="0"/>
              </a:rPr>
              <a:t>a fraction of the Administrative penalties imposed on the undertakings for violations for which the information provided relates. This may be up to 1% of the penalties imposed on the undertakings and shall not in any case exceed 1,000,000 Kenyan shillings.</a:t>
            </a:r>
            <a:endParaRPr lang="en-GB" sz="2000" dirty="0" smtClean="0">
              <a:latin typeface="Palatino Linotype" panose="02040502050505030304" pitchFamily="18" charset="0"/>
            </a:endParaRPr>
          </a:p>
          <a:p>
            <a:pPr algn="just">
              <a:lnSpc>
                <a:spcPct val="150000"/>
              </a:lnSpc>
            </a:pPr>
            <a:r>
              <a:rPr lang="en-GB" sz="2000" dirty="0" smtClean="0">
                <a:latin typeface="Palatino Linotype" panose="02040502050505030304" pitchFamily="18" charset="0"/>
              </a:rPr>
              <a:t>Monetary </a:t>
            </a:r>
            <a:r>
              <a:rPr lang="en-GB" sz="2000" dirty="0">
                <a:latin typeface="Palatino Linotype" panose="02040502050505030304" pitchFamily="18" charset="0"/>
              </a:rPr>
              <a:t>compensation shall be granted to an informant if the Authority is </a:t>
            </a:r>
            <a:r>
              <a:rPr lang="en-GB" sz="2000" dirty="0" smtClean="0">
                <a:latin typeface="Palatino Linotype" panose="02040502050505030304" pitchFamily="18" charset="0"/>
              </a:rPr>
              <a:t>satisfied </a:t>
            </a:r>
            <a:r>
              <a:rPr lang="en-GB" sz="2000" dirty="0">
                <a:latin typeface="Palatino Linotype" panose="02040502050505030304" pitchFamily="18" charset="0"/>
              </a:rPr>
              <a:t>that the informant has sufficiently cooperated and the information provided is credible, relevant and useful to the process of information. The payment shall be made upon the successful conclusion of the investigation</a:t>
            </a:r>
            <a:r>
              <a:rPr lang="en-GB" sz="2000" dirty="0" smtClean="0">
                <a:latin typeface="Palatino Linotype" panose="02040502050505030304" pitchFamily="18" charset="0"/>
              </a:rPr>
              <a:t>.</a:t>
            </a:r>
          </a:p>
          <a:p>
            <a:pPr algn="just">
              <a:lnSpc>
                <a:spcPct val="150000"/>
              </a:lnSpc>
            </a:pPr>
            <a:endParaRPr lang="en-US" sz="2000" dirty="0" smtClean="0">
              <a:latin typeface="Palatino Linotype" panose="02040502050505030304" pitchFamily="18" charset="0"/>
            </a:endParaRPr>
          </a:p>
          <a:p>
            <a:pPr marL="109537" indent="0" algn="just">
              <a:lnSpc>
                <a:spcPct val="150000"/>
              </a:lnSpc>
              <a:buNone/>
            </a:pPr>
            <a:endParaRPr lang="en-US" sz="2000" dirty="0">
              <a:latin typeface="Palatino Linotype" panose="02040502050505030304" pitchFamily="18" charset="0"/>
            </a:endParaRPr>
          </a:p>
          <a:p>
            <a:pPr marL="463550" indent="-231775" algn="just">
              <a:lnSpc>
                <a:spcPct val="150000"/>
              </a:lnSpc>
            </a:pPr>
            <a:endParaRPr lang="en-US" sz="2000" dirty="0" smtClean="0">
              <a:latin typeface="Palatino Linotype" panose="02040502050505030304" pitchFamily="18" charset="0"/>
            </a:endParaRPr>
          </a:p>
        </p:txBody>
      </p:sp>
      <p:sp>
        <p:nvSpPr>
          <p:cNvPr id="3" name="Title 2"/>
          <p:cNvSpPr>
            <a:spLocks noGrp="1"/>
          </p:cNvSpPr>
          <p:nvPr>
            <p:ph type="title"/>
          </p:nvPr>
        </p:nvSpPr>
        <p:spPr>
          <a:xfrm>
            <a:off x="447414" y="173520"/>
            <a:ext cx="8229600" cy="868362"/>
          </a:xfrm>
        </p:spPr>
        <p:txBody>
          <a:bodyPr>
            <a:normAutofit/>
          </a:bodyPr>
          <a:lstStyle/>
          <a:p>
            <a:pPr marL="109537">
              <a:lnSpc>
                <a:spcPct val="150000"/>
              </a:lnSpc>
            </a:pPr>
            <a:r>
              <a:rPr lang="en-US" sz="2400" dirty="0">
                <a:solidFill>
                  <a:srgbClr val="996600"/>
                </a:solidFill>
                <a:latin typeface="Palatino Linotype" panose="02040502050505030304" pitchFamily="18" charset="0"/>
              </a:rPr>
              <a:t>MONETARY COMPENSATION</a:t>
            </a: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7/15/2021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18</a:t>
            </a:fld>
            <a:endParaRPr lang="en-US" altLang="en-US"/>
          </a:p>
        </p:txBody>
      </p:sp>
      <p:pic>
        <p:nvPicPr>
          <p:cNvPr id="1030" name="Picture 6" descr="Kenya Money High Res Stock Images | Shutterstock"/>
          <p:cNvPicPr>
            <a:picLocks noChangeAspect="1" noChangeArrowheads="1"/>
          </p:cNvPicPr>
          <p:nvPr/>
        </p:nvPicPr>
        <p:blipFill rotWithShape="1">
          <a:blip r:embed="rId3">
            <a:extLst>
              <a:ext uri="{28A0092B-C50C-407E-A947-70E740481C1C}">
                <a14:useLocalDpi xmlns:a14="http://schemas.microsoft.com/office/drawing/2010/main" val="0"/>
              </a:ext>
            </a:extLst>
          </a:blip>
          <a:srcRect l="50001" t="1875" r="-2" b="6249"/>
          <a:stretch/>
        </p:blipFill>
        <p:spPr bwMode="auto">
          <a:xfrm>
            <a:off x="5661025" y="4953000"/>
            <a:ext cx="2133599"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23567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16548" y="914400"/>
            <a:ext cx="8229600" cy="4927600"/>
          </a:xfrm>
        </p:spPr>
        <p:txBody>
          <a:bodyPr/>
          <a:lstStyle/>
          <a:p>
            <a:pPr marL="109537" indent="0" algn="just">
              <a:lnSpc>
                <a:spcPct val="150000"/>
              </a:lnSpc>
              <a:buNone/>
            </a:pPr>
            <a:r>
              <a:rPr lang="en-US" sz="1800" dirty="0" smtClean="0">
                <a:latin typeface="Palatino Linotype" panose="02040502050505030304" pitchFamily="18" charset="0"/>
              </a:rPr>
              <a:t>Deactivation </a:t>
            </a:r>
            <a:r>
              <a:rPr lang="en-US" sz="1800" dirty="0">
                <a:latin typeface="Palatino Linotype" panose="02040502050505030304" pitchFamily="18" charset="0"/>
              </a:rPr>
              <a:t>refers to the instance when an informant may no longer be required to provide further information or assistance to the Authority in regards to a matter. </a:t>
            </a:r>
            <a:endParaRPr lang="en-US" sz="1800" dirty="0" smtClean="0">
              <a:latin typeface="Palatino Linotype" panose="02040502050505030304" pitchFamily="18" charset="0"/>
            </a:endParaRPr>
          </a:p>
          <a:p>
            <a:pPr marL="109537" indent="0" algn="just">
              <a:lnSpc>
                <a:spcPct val="150000"/>
              </a:lnSpc>
              <a:buNone/>
            </a:pPr>
            <a:r>
              <a:rPr lang="en-US" sz="1800" b="1" dirty="0" smtClean="0">
                <a:latin typeface="Palatino Linotype" panose="02040502050505030304" pitchFamily="18" charset="0"/>
              </a:rPr>
              <a:t>Grounds for Deactivation of a CI:</a:t>
            </a:r>
            <a:endParaRPr lang="en-US" sz="1800" b="1" dirty="0">
              <a:latin typeface="Palatino Linotype" panose="02040502050505030304" pitchFamily="18" charset="0"/>
            </a:endParaRPr>
          </a:p>
          <a:p>
            <a:pPr algn="just">
              <a:lnSpc>
                <a:spcPct val="150000"/>
              </a:lnSpc>
            </a:pPr>
            <a:r>
              <a:rPr lang="en-US" sz="1800" dirty="0" smtClean="0">
                <a:latin typeface="Palatino Linotype" panose="02040502050505030304" pitchFamily="18" charset="0"/>
              </a:rPr>
              <a:t>When </a:t>
            </a:r>
            <a:r>
              <a:rPr lang="en-US" sz="1800" dirty="0">
                <a:latin typeface="Palatino Linotype" panose="02040502050505030304" pitchFamily="18" charset="0"/>
              </a:rPr>
              <a:t>an informant is no longer providing information or assistance to the Authority in the matter under investigation, </a:t>
            </a:r>
          </a:p>
          <a:p>
            <a:pPr algn="just">
              <a:lnSpc>
                <a:spcPct val="150000"/>
              </a:lnSpc>
            </a:pPr>
            <a:r>
              <a:rPr lang="en-US" sz="1800" dirty="0" smtClean="0">
                <a:latin typeface="Palatino Linotype" panose="02040502050505030304" pitchFamily="18" charset="0"/>
              </a:rPr>
              <a:t>When </a:t>
            </a:r>
            <a:r>
              <a:rPr lang="en-US" sz="1800" dirty="0">
                <a:latin typeface="Palatino Linotype" panose="02040502050505030304" pitchFamily="18" charset="0"/>
              </a:rPr>
              <a:t>the matter for which the informant was engaged has been concluded or finalized.</a:t>
            </a:r>
          </a:p>
          <a:p>
            <a:pPr algn="just">
              <a:lnSpc>
                <a:spcPct val="150000"/>
              </a:lnSpc>
            </a:pPr>
            <a:r>
              <a:rPr lang="en-US" sz="1800" dirty="0" smtClean="0">
                <a:latin typeface="Palatino Linotype" panose="02040502050505030304" pitchFamily="18" charset="0"/>
              </a:rPr>
              <a:t>When </a:t>
            </a:r>
            <a:r>
              <a:rPr lang="en-US" sz="1800" dirty="0">
                <a:latin typeface="Palatino Linotype" panose="02040502050505030304" pitchFamily="18" charset="0"/>
              </a:rPr>
              <a:t>the informant engages in conduct that violates the agreement with the Authority. </a:t>
            </a:r>
          </a:p>
          <a:p>
            <a:pPr algn="just">
              <a:lnSpc>
                <a:spcPct val="150000"/>
              </a:lnSpc>
            </a:pPr>
            <a:r>
              <a:rPr lang="en-US" sz="1800" dirty="0" smtClean="0">
                <a:latin typeface="Palatino Linotype" panose="02040502050505030304" pitchFamily="18" charset="0"/>
              </a:rPr>
              <a:t>For </a:t>
            </a:r>
            <a:r>
              <a:rPr lang="en-US" sz="1800" dirty="0">
                <a:latin typeface="Palatino Linotype" panose="02040502050505030304" pitchFamily="18" charset="0"/>
              </a:rPr>
              <a:t>any other viable or reasonable reason that the Authority deems fit.</a:t>
            </a:r>
          </a:p>
          <a:p>
            <a:pPr algn="just">
              <a:lnSpc>
                <a:spcPct val="150000"/>
              </a:lnSpc>
            </a:pPr>
            <a:endParaRPr lang="en-US" sz="2000" dirty="0" smtClean="0">
              <a:latin typeface="Palatino Linotype" panose="02040502050505030304" pitchFamily="18" charset="0"/>
            </a:endParaRPr>
          </a:p>
          <a:p>
            <a:pPr marL="109537" indent="0" algn="just">
              <a:lnSpc>
                <a:spcPct val="150000"/>
              </a:lnSpc>
              <a:buNone/>
            </a:pPr>
            <a:endParaRPr lang="en-US" sz="2000" dirty="0">
              <a:latin typeface="Palatino Linotype" panose="02040502050505030304" pitchFamily="18" charset="0"/>
            </a:endParaRPr>
          </a:p>
          <a:p>
            <a:pPr marL="463550" indent="-231775" algn="just">
              <a:lnSpc>
                <a:spcPct val="150000"/>
              </a:lnSpc>
            </a:pPr>
            <a:endParaRPr lang="en-US" sz="2000" dirty="0" smtClean="0">
              <a:latin typeface="Palatino Linotype" panose="02040502050505030304" pitchFamily="18" charset="0"/>
            </a:endParaRPr>
          </a:p>
        </p:txBody>
      </p:sp>
      <p:sp>
        <p:nvSpPr>
          <p:cNvPr id="3" name="Title 2"/>
          <p:cNvSpPr>
            <a:spLocks noGrp="1"/>
          </p:cNvSpPr>
          <p:nvPr>
            <p:ph type="title"/>
          </p:nvPr>
        </p:nvSpPr>
        <p:spPr>
          <a:xfrm>
            <a:off x="447414" y="173520"/>
            <a:ext cx="8229600" cy="868362"/>
          </a:xfrm>
        </p:spPr>
        <p:txBody>
          <a:bodyPr>
            <a:normAutofit/>
          </a:bodyPr>
          <a:lstStyle/>
          <a:p>
            <a:pPr marL="109537">
              <a:lnSpc>
                <a:spcPct val="150000"/>
              </a:lnSpc>
            </a:pPr>
            <a:r>
              <a:rPr lang="en-US" sz="2000" dirty="0">
                <a:solidFill>
                  <a:srgbClr val="996600"/>
                </a:solidFill>
                <a:latin typeface="Palatino Linotype" panose="02040502050505030304" pitchFamily="18" charset="0"/>
              </a:rPr>
              <a:t>DEACTIVATION OF A CONFIDENTIAL INFORMANT</a:t>
            </a: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7/15/2021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19</a:t>
            </a:fld>
            <a:endParaRPr lang="en-US" altLang="en-US"/>
          </a:p>
        </p:txBody>
      </p:sp>
    </p:spTree>
    <p:extLst>
      <p:ext uri="{BB962C8B-B14F-4D97-AF65-F5344CB8AC3E}">
        <p14:creationId xmlns:p14="http://schemas.microsoft.com/office/powerpoint/2010/main" val="24754546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6317" y="1066800"/>
            <a:ext cx="8037513" cy="4572000"/>
          </a:xfrm>
        </p:spPr>
        <p:txBody>
          <a:bodyPr/>
          <a:lstStyle/>
          <a:p>
            <a:pPr marL="452437" indent="-342900" algn="just">
              <a:lnSpc>
                <a:spcPct val="150000"/>
              </a:lnSpc>
              <a:buFont typeface="+mj-lt"/>
              <a:buAutoNum type="arabicPeriod"/>
            </a:pPr>
            <a:r>
              <a:rPr lang="en-US" sz="2400" dirty="0" smtClean="0">
                <a:latin typeface="Palatino Linotype" panose="02040502050505030304" pitchFamily="18" charset="0"/>
              </a:rPr>
              <a:t>Background </a:t>
            </a:r>
          </a:p>
          <a:p>
            <a:pPr marL="452437" indent="-342900" algn="just">
              <a:lnSpc>
                <a:spcPct val="150000"/>
              </a:lnSpc>
              <a:buFont typeface="+mj-lt"/>
              <a:buAutoNum type="arabicPeriod"/>
            </a:pPr>
            <a:r>
              <a:rPr lang="en-US" sz="2400" dirty="0" smtClean="0">
                <a:latin typeface="Palatino Linotype" panose="02040502050505030304" pitchFamily="18" charset="0"/>
              </a:rPr>
              <a:t>The Scheme</a:t>
            </a:r>
          </a:p>
          <a:p>
            <a:pPr marL="452437" indent="-342900" algn="just">
              <a:lnSpc>
                <a:spcPct val="150000"/>
              </a:lnSpc>
              <a:buFont typeface="+mj-lt"/>
              <a:buAutoNum type="arabicPeriod"/>
            </a:pPr>
            <a:r>
              <a:rPr lang="en-US" sz="2400" dirty="0" smtClean="0">
                <a:latin typeface="Palatino Linotype" panose="02040502050505030304" pitchFamily="18" charset="0"/>
              </a:rPr>
              <a:t>Obligations and Responsibilities Regarding Confidential Informants</a:t>
            </a:r>
          </a:p>
          <a:p>
            <a:pPr marL="452437" indent="-342900" algn="just">
              <a:lnSpc>
                <a:spcPct val="150000"/>
              </a:lnSpc>
              <a:buFont typeface="+mj-lt"/>
              <a:buAutoNum type="arabicPeriod"/>
            </a:pPr>
            <a:r>
              <a:rPr lang="en-US" sz="2400" dirty="0" smtClean="0">
                <a:latin typeface="Palatino Linotype" panose="02040502050505030304" pitchFamily="18" charset="0"/>
              </a:rPr>
              <a:t>Registering Confidential Informants</a:t>
            </a:r>
          </a:p>
          <a:p>
            <a:pPr marL="452437" indent="-342900" algn="just">
              <a:lnSpc>
                <a:spcPct val="150000"/>
              </a:lnSpc>
              <a:buFont typeface="+mj-lt"/>
              <a:buAutoNum type="arabicPeriod"/>
            </a:pPr>
            <a:r>
              <a:rPr lang="en-US" sz="2400" dirty="0" smtClean="0">
                <a:latin typeface="Palatino Linotype" panose="02040502050505030304" pitchFamily="18" charset="0"/>
              </a:rPr>
              <a:t>Monetary Compensation</a:t>
            </a:r>
          </a:p>
          <a:p>
            <a:pPr marL="452437" indent="-342900" algn="just">
              <a:lnSpc>
                <a:spcPct val="150000"/>
              </a:lnSpc>
              <a:buFont typeface="+mj-lt"/>
              <a:buAutoNum type="arabicPeriod"/>
            </a:pPr>
            <a:r>
              <a:rPr lang="en-US" sz="2400" dirty="0" smtClean="0">
                <a:latin typeface="Palatino Linotype" panose="02040502050505030304" pitchFamily="18" charset="0"/>
              </a:rPr>
              <a:t>Deactivation </a:t>
            </a:r>
            <a:r>
              <a:rPr lang="en-US" sz="2400" dirty="0">
                <a:latin typeface="Palatino Linotype" panose="02040502050505030304" pitchFamily="18" charset="0"/>
              </a:rPr>
              <a:t>o</a:t>
            </a:r>
            <a:r>
              <a:rPr lang="en-US" sz="2400" dirty="0" smtClean="0">
                <a:latin typeface="Palatino Linotype" panose="02040502050505030304" pitchFamily="18" charset="0"/>
              </a:rPr>
              <a:t>f </a:t>
            </a:r>
            <a:r>
              <a:rPr lang="en-US" sz="2400" dirty="0">
                <a:latin typeface="Palatino Linotype" panose="02040502050505030304" pitchFamily="18" charset="0"/>
              </a:rPr>
              <a:t>a</a:t>
            </a:r>
            <a:r>
              <a:rPr lang="en-US" sz="2400" dirty="0" smtClean="0">
                <a:latin typeface="Palatino Linotype" panose="02040502050505030304" pitchFamily="18" charset="0"/>
              </a:rPr>
              <a:t> Confidential Informant</a:t>
            </a:r>
            <a:endParaRPr lang="en-US" sz="2400" dirty="0">
              <a:latin typeface="Palatino Linotype" panose="02040502050505030304" pitchFamily="18" charset="0"/>
            </a:endParaRPr>
          </a:p>
        </p:txBody>
      </p:sp>
      <p:sp>
        <p:nvSpPr>
          <p:cNvPr id="3" name="Title 2"/>
          <p:cNvSpPr>
            <a:spLocks noGrp="1"/>
          </p:cNvSpPr>
          <p:nvPr>
            <p:ph type="title"/>
          </p:nvPr>
        </p:nvSpPr>
        <p:spPr>
          <a:xfrm>
            <a:off x="762000" y="146638"/>
            <a:ext cx="7406148" cy="1106693"/>
          </a:xfrm>
        </p:spPr>
        <p:txBody>
          <a:bodyPr>
            <a:normAutofit/>
          </a:bodyPr>
          <a:lstStyle/>
          <a:p>
            <a:pPr marR="64008">
              <a:spcBef>
                <a:spcPts val="400"/>
              </a:spcBef>
              <a:buClr>
                <a:schemeClr val="accent1"/>
              </a:buClr>
              <a:buSzPct val="68000"/>
            </a:pPr>
            <a:r>
              <a:rPr lang="en-GB" sz="3200" dirty="0">
                <a:solidFill>
                  <a:schemeClr val="tx1"/>
                </a:solidFill>
                <a:latin typeface="Palatino Linotype" panose="02040502050505030304" pitchFamily="18" charset="0"/>
                <a:ea typeface="+mn-ea"/>
                <a:cs typeface="Calibri" pitchFamily="34" charset="0"/>
              </a:rPr>
              <a:t> </a:t>
            </a:r>
            <a:r>
              <a:rPr lang="en-GB" sz="3200" dirty="0">
                <a:solidFill>
                  <a:srgbClr val="996600"/>
                </a:solidFill>
                <a:latin typeface="Palatino Linotype" panose="02040502050505030304" pitchFamily="18" charset="0"/>
                <a:ea typeface="+mn-ea"/>
                <a:cs typeface="Calibri" pitchFamily="34" charset="0"/>
              </a:rPr>
              <a:t>PRESENTATION OUTLINE </a:t>
            </a: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7/15/2021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2</a:t>
            </a:fld>
            <a:endParaRPr lang="en-US" altLang="en-US"/>
          </a:p>
        </p:txBody>
      </p:sp>
    </p:spTree>
    <p:extLst>
      <p:ext uri="{BB962C8B-B14F-4D97-AF65-F5344CB8AC3E}">
        <p14:creationId xmlns:p14="http://schemas.microsoft.com/office/powerpoint/2010/main" val="29494214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24669" y="-152400"/>
            <a:ext cx="7162800" cy="1981200"/>
          </a:xfrm>
        </p:spPr>
        <p:txBody>
          <a:bodyPr/>
          <a:lstStyle/>
          <a:p>
            <a:pPr marL="109537" indent="0">
              <a:buNone/>
            </a:pPr>
            <a:endParaRPr lang="en-US" sz="5400" dirty="0">
              <a:latin typeface="Palatino Linotype" panose="02040502050505030304" pitchFamily="18" charset="0"/>
            </a:endParaRPr>
          </a:p>
          <a:p>
            <a:pPr marL="109537" indent="0" algn="ctr">
              <a:buNone/>
            </a:pPr>
            <a:r>
              <a:rPr lang="en-US" sz="6000" dirty="0">
                <a:latin typeface="Palatino Linotype" panose="02040502050505030304" pitchFamily="18" charset="0"/>
              </a:rPr>
              <a:t>THE END </a:t>
            </a: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7/15/2021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20</a:t>
            </a:fld>
            <a:endParaRPr lang="en-US" alt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8225" y="1676400"/>
            <a:ext cx="4419600" cy="4419600"/>
          </a:xfrm>
          <a:prstGeom prst="rect">
            <a:avLst/>
          </a:prstGeom>
        </p:spPr>
      </p:pic>
    </p:spTree>
    <p:extLst>
      <p:ext uri="{BB962C8B-B14F-4D97-AF65-F5344CB8AC3E}">
        <p14:creationId xmlns:p14="http://schemas.microsoft.com/office/powerpoint/2010/main" val="39171218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0869" y="990600"/>
            <a:ext cx="8229600" cy="5029200"/>
          </a:xfrm>
        </p:spPr>
        <p:txBody>
          <a:bodyPr/>
          <a:lstStyle/>
          <a:p>
            <a:pPr marL="228600" lvl="0" indent="-228600" algn="just">
              <a:lnSpc>
                <a:spcPct val="150000"/>
              </a:lnSpc>
              <a:buFont typeface="Wingdings" panose="05000000000000000000" pitchFamily="2" charset="2"/>
              <a:buChar char="Ø"/>
            </a:pPr>
            <a:r>
              <a:rPr lang="en-US" sz="2400" dirty="0">
                <a:latin typeface="Palatino Linotype" panose="02040502050505030304" pitchFamily="18" charset="0"/>
              </a:rPr>
              <a:t>The  informant reward scheme is premised on the principle of disclosure of impropriety. </a:t>
            </a:r>
          </a:p>
          <a:p>
            <a:pPr marL="228600" lvl="0" indent="-228600" algn="just">
              <a:lnSpc>
                <a:spcPct val="150000"/>
              </a:lnSpc>
              <a:buFont typeface="Wingdings" panose="05000000000000000000" pitchFamily="2" charset="2"/>
              <a:buChar char="Ø"/>
            </a:pPr>
            <a:r>
              <a:rPr lang="en-US" sz="2400" dirty="0">
                <a:latin typeface="Palatino Linotype" panose="02040502050505030304" pitchFamily="18" charset="0"/>
              </a:rPr>
              <a:t>It is aimed at obtaining secret or confidential information that otherwise would not be available to it if it were not for the informant and equally the informant receives compensation for the same. </a:t>
            </a:r>
          </a:p>
          <a:p>
            <a:pPr marL="228600" lvl="0" indent="-228600" algn="just">
              <a:lnSpc>
                <a:spcPct val="150000"/>
              </a:lnSpc>
              <a:buFont typeface="Wingdings" panose="05000000000000000000" pitchFamily="2" charset="2"/>
              <a:buChar char="Ø"/>
            </a:pPr>
            <a:r>
              <a:rPr lang="en-US" sz="2400" dirty="0">
                <a:latin typeface="Palatino Linotype" panose="02040502050505030304" pitchFamily="18" charset="0"/>
              </a:rPr>
              <a:t>Not many jurisdiction have implemented this scheme but the few that have put it into use include  UK, Hungary, Korea, Slovakia and Pakistan</a:t>
            </a:r>
          </a:p>
          <a:p>
            <a:pPr marL="109537" lvl="0" indent="0">
              <a:buNone/>
            </a:pPr>
            <a:endParaRPr lang="en-US" sz="2400" dirty="0"/>
          </a:p>
          <a:p>
            <a:pPr marL="109537" indent="0">
              <a:buNone/>
            </a:pPr>
            <a:endParaRPr lang="en-US" sz="2800" dirty="0"/>
          </a:p>
          <a:p>
            <a:endParaRPr lang="en-US" dirty="0"/>
          </a:p>
        </p:txBody>
      </p:sp>
      <p:sp>
        <p:nvSpPr>
          <p:cNvPr id="3" name="Title 2"/>
          <p:cNvSpPr>
            <a:spLocks noGrp="1"/>
          </p:cNvSpPr>
          <p:nvPr>
            <p:ph type="title"/>
          </p:nvPr>
        </p:nvSpPr>
        <p:spPr>
          <a:xfrm>
            <a:off x="457200" y="0"/>
            <a:ext cx="6934200" cy="1143000"/>
          </a:xfrm>
        </p:spPr>
        <p:txBody>
          <a:bodyPr>
            <a:noAutofit/>
          </a:bodyPr>
          <a:lstStyle/>
          <a:p>
            <a:pPr marL="109537">
              <a:lnSpc>
                <a:spcPct val="150000"/>
              </a:lnSpc>
            </a:pPr>
            <a:r>
              <a:rPr lang="en-US" sz="3200" dirty="0" smtClean="0">
                <a:solidFill>
                  <a:srgbClr val="996600"/>
                </a:solidFill>
                <a:latin typeface="Palatino Linotype" panose="02040502050505030304" pitchFamily="18" charset="0"/>
              </a:rPr>
              <a:t>BACKGROUND</a:t>
            </a:r>
            <a:endParaRPr lang="en-US" sz="3200" dirty="0">
              <a:solidFill>
                <a:srgbClr val="996600"/>
              </a:solidFill>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7/15/2021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3</a:t>
            </a:fld>
            <a:endParaRPr lang="en-US" altLang="en-US"/>
          </a:p>
        </p:txBody>
      </p:sp>
    </p:spTree>
    <p:extLst>
      <p:ext uri="{BB962C8B-B14F-4D97-AF65-F5344CB8AC3E}">
        <p14:creationId xmlns:p14="http://schemas.microsoft.com/office/powerpoint/2010/main" val="37495695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0869" y="990600"/>
            <a:ext cx="8229600" cy="4787900"/>
          </a:xfrm>
        </p:spPr>
        <p:txBody>
          <a:bodyPr/>
          <a:lstStyle/>
          <a:p>
            <a:pPr marL="255588" lvl="0" algn="just">
              <a:lnSpc>
                <a:spcPct val="150000"/>
              </a:lnSpc>
              <a:buFont typeface="Wingdings" panose="05000000000000000000" pitchFamily="2" charset="2"/>
              <a:buChar char="Ø"/>
            </a:pPr>
            <a:r>
              <a:rPr lang="en-US" sz="2400" dirty="0">
                <a:latin typeface="Palatino Linotype" panose="02040502050505030304" pitchFamily="18" charset="0"/>
              </a:rPr>
              <a:t>Ghana was the 1st African Country to introduce an informant reward scheme in the whistleblowing Act 2006.  </a:t>
            </a:r>
          </a:p>
          <a:p>
            <a:pPr marL="255588" lvl="0" algn="just">
              <a:lnSpc>
                <a:spcPct val="150000"/>
              </a:lnSpc>
              <a:buFont typeface="Wingdings" panose="05000000000000000000" pitchFamily="2" charset="2"/>
              <a:buChar char="Ø"/>
            </a:pPr>
            <a:r>
              <a:rPr lang="en-US" sz="2400" dirty="0">
                <a:latin typeface="Palatino Linotype" panose="02040502050505030304" pitchFamily="18" charset="0"/>
              </a:rPr>
              <a:t>In Kenya we have always had the  whistleblowers.  Kenya has  however had other , other provisions in  some  legislation such as Bribery Act, 2016 that provided procedures and protection to whistleblowers.  </a:t>
            </a:r>
          </a:p>
          <a:p>
            <a:pPr marL="109537" lvl="0" indent="0" algn="just">
              <a:lnSpc>
                <a:spcPct val="150000"/>
              </a:lnSpc>
              <a:buNone/>
            </a:pPr>
            <a:endParaRPr lang="en-US" sz="2400" dirty="0">
              <a:latin typeface="Palatino Linotype" panose="02040502050505030304" pitchFamily="18" charset="0"/>
            </a:endParaRPr>
          </a:p>
          <a:p>
            <a:pPr marL="109537" lvl="0" indent="0">
              <a:buNone/>
            </a:pPr>
            <a:endParaRPr lang="en-US" sz="2400" dirty="0"/>
          </a:p>
          <a:p>
            <a:pPr marL="109537" indent="0">
              <a:buNone/>
            </a:pPr>
            <a:endParaRPr lang="en-US" sz="2800" dirty="0"/>
          </a:p>
          <a:p>
            <a:endParaRPr lang="en-US" dirty="0"/>
          </a:p>
        </p:txBody>
      </p:sp>
      <p:sp>
        <p:nvSpPr>
          <p:cNvPr id="3" name="Title 2"/>
          <p:cNvSpPr>
            <a:spLocks noGrp="1"/>
          </p:cNvSpPr>
          <p:nvPr>
            <p:ph type="title"/>
          </p:nvPr>
        </p:nvSpPr>
        <p:spPr>
          <a:xfrm>
            <a:off x="457200" y="0"/>
            <a:ext cx="6934200" cy="1143000"/>
          </a:xfrm>
        </p:spPr>
        <p:txBody>
          <a:bodyPr>
            <a:noAutofit/>
          </a:bodyPr>
          <a:lstStyle/>
          <a:p>
            <a:pPr marL="109537">
              <a:lnSpc>
                <a:spcPct val="150000"/>
              </a:lnSpc>
            </a:pPr>
            <a:r>
              <a:rPr lang="en-US" sz="2400" dirty="0" smtClean="0">
                <a:solidFill>
                  <a:srgbClr val="996600"/>
                </a:solidFill>
                <a:latin typeface="Palatino Linotype" panose="02040502050505030304" pitchFamily="18" charset="0"/>
              </a:rPr>
              <a:t>BACKGROUND Cont</a:t>
            </a:r>
            <a:r>
              <a:rPr lang="en-US" sz="2400" dirty="0">
                <a:solidFill>
                  <a:srgbClr val="996600"/>
                </a:solidFill>
                <a:latin typeface="Palatino Linotype" panose="02040502050505030304" pitchFamily="18" charset="0"/>
              </a:rPr>
              <a:t>.. </a:t>
            </a: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7/15/2021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4</a:t>
            </a:fld>
            <a:endParaRPr lang="en-US" altLang="en-US"/>
          </a:p>
        </p:txBody>
      </p:sp>
    </p:spTree>
    <p:extLst>
      <p:ext uri="{BB962C8B-B14F-4D97-AF65-F5344CB8AC3E}">
        <p14:creationId xmlns:p14="http://schemas.microsoft.com/office/powerpoint/2010/main" val="28759275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0869" y="990600"/>
            <a:ext cx="8229600" cy="4787900"/>
          </a:xfrm>
        </p:spPr>
        <p:txBody>
          <a:bodyPr/>
          <a:lstStyle/>
          <a:p>
            <a:pPr marL="109537" lvl="0" indent="0" algn="just">
              <a:lnSpc>
                <a:spcPct val="150000"/>
              </a:lnSpc>
              <a:buNone/>
            </a:pPr>
            <a:r>
              <a:rPr lang="en-US" sz="2400" dirty="0">
                <a:latin typeface="Palatino Linotype" panose="02040502050505030304" pitchFamily="18" charset="0"/>
              </a:rPr>
              <a:t>So many state organs due to the  gaps in the law, State Organs have taken it upon themselves to develop an Informant Reward Scheme.  </a:t>
            </a:r>
            <a:r>
              <a:rPr lang="en-US" sz="2400" dirty="0" smtClean="0">
                <a:latin typeface="Palatino Linotype" panose="02040502050505030304" pitchFamily="18" charset="0"/>
              </a:rPr>
              <a:t>Some </a:t>
            </a:r>
            <a:r>
              <a:rPr lang="en-US" sz="2400" dirty="0">
                <a:latin typeface="Palatino Linotype" panose="02040502050505030304" pitchFamily="18" charset="0"/>
              </a:rPr>
              <a:t>of these State organs include: </a:t>
            </a:r>
            <a:endParaRPr lang="en-US" sz="2400" dirty="0" smtClean="0">
              <a:latin typeface="Palatino Linotype" panose="02040502050505030304" pitchFamily="18" charset="0"/>
            </a:endParaRPr>
          </a:p>
          <a:p>
            <a:pPr lvl="0" algn="just">
              <a:lnSpc>
                <a:spcPct val="150000"/>
              </a:lnSpc>
            </a:pPr>
            <a:r>
              <a:rPr lang="en-US" sz="2400" dirty="0" smtClean="0">
                <a:latin typeface="Palatino Linotype" panose="02040502050505030304" pitchFamily="18" charset="0"/>
              </a:rPr>
              <a:t>The </a:t>
            </a:r>
            <a:r>
              <a:rPr lang="en-US" sz="2400" dirty="0">
                <a:latin typeface="Palatino Linotype" panose="02040502050505030304" pitchFamily="18" charset="0"/>
              </a:rPr>
              <a:t>Directorate of Criminal Investigations, </a:t>
            </a:r>
          </a:p>
          <a:p>
            <a:pPr algn="just">
              <a:lnSpc>
                <a:spcPct val="150000"/>
              </a:lnSpc>
            </a:pPr>
            <a:r>
              <a:rPr lang="en-US" sz="2400" dirty="0" smtClean="0">
                <a:latin typeface="Palatino Linotype" panose="02040502050505030304" pitchFamily="18" charset="0"/>
              </a:rPr>
              <a:t>Capital </a:t>
            </a:r>
            <a:r>
              <a:rPr lang="en-US" sz="2400" dirty="0">
                <a:latin typeface="Palatino Linotype" panose="02040502050505030304" pitchFamily="18" charset="0"/>
              </a:rPr>
              <a:t>Market Authority, </a:t>
            </a:r>
          </a:p>
          <a:p>
            <a:pPr algn="just">
              <a:lnSpc>
                <a:spcPct val="150000"/>
              </a:lnSpc>
            </a:pPr>
            <a:r>
              <a:rPr lang="en-US" sz="2400" dirty="0" smtClean="0">
                <a:latin typeface="Palatino Linotype" panose="02040502050505030304" pitchFamily="18" charset="0"/>
              </a:rPr>
              <a:t>Kenya </a:t>
            </a:r>
            <a:r>
              <a:rPr lang="en-US" sz="2400" dirty="0">
                <a:latin typeface="Palatino Linotype" panose="02040502050505030304" pitchFamily="18" charset="0"/>
              </a:rPr>
              <a:t>Revenue </a:t>
            </a:r>
            <a:r>
              <a:rPr lang="en-US" sz="2400" dirty="0" smtClean="0">
                <a:latin typeface="Palatino Linotype" panose="02040502050505030304" pitchFamily="18" charset="0"/>
              </a:rPr>
              <a:t>Authority </a:t>
            </a:r>
          </a:p>
          <a:p>
            <a:pPr algn="just">
              <a:lnSpc>
                <a:spcPct val="150000"/>
              </a:lnSpc>
            </a:pPr>
            <a:r>
              <a:rPr lang="en-US" sz="2400" dirty="0" smtClean="0">
                <a:latin typeface="Palatino Linotype" panose="02040502050505030304" pitchFamily="18" charset="0"/>
              </a:rPr>
              <a:t>Ethics </a:t>
            </a:r>
            <a:r>
              <a:rPr lang="en-US" sz="2400" dirty="0">
                <a:latin typeface="Palatino Linotype" panose="02040502050505030304" pitchFamily="18" charset="0"/>
              </a:rPr>
              <a:t>&amp; Anti-Corruption Commission. </a:t>
            </a:r>
          </a:p>
          <a:p>
            <a:pPr marL="109537" lvl="0" indent="0">
              <a:buNone/>
            </a:pPr>
            <a:endParaRPr lang="en-US" sz="2400" dirty="0"/>
          </a:p>
          <a:p>
            <a:pPr marL="109537" indent="0">
              <a:buNone/>
            </a:pPr>
            <a:endParaRPr lang="en-US" sz="2800" dirty="0"/>
          </a:p>
          <a:p>
            <a:endParaRPr lang="en-US" dirty="0"/>
          </a:p>
        </p:txBody>
      </p:sp>
      <p:sp>
        <p:nvSpPr>
          <p:cNvPr id="3" name="Title 2"/>
          <p:cNvSpPr>
            <a:spLocks noGrp="1"/>
          </p:cNvSpPr>
          <p:nvPr>
            <p:ph type="title"/>
          </p:nvPr>
        </p:nvSpPr>
        <p:spPr>
          <a:xfrm>
            <a:off x="457200" y="0"/>
            <a:ext cx="6934200" cy="1143000"/>
          </a:xfrm>
        </p:spPr>
        <p:txBody>
          <a:bodyPr>
            <a:noAutofit/>
          </a:bodyPr>
          <a:lstStyle/>
          <a:p>
            <a:pPr marL="109537">
              <a:lnSpc>
                <a:spcPct val="150000"/>
              </a:lnSpc>
            </a:pPr>
            <a:r>
              <a:rPr lang="en-US" sz="2400" dirty="0" smtClean="0">
                <a:solidFill>
                  <a:srgbClr val="996600"/>
                </a:solidFill>
                <a:latin typeface="Palatino Linotype" panose="02040502050505030304" pitchFamily="18" charset="0"/>
              </a:rPr>
              <a:t>BACKGROUND Cont</a:t>
            </a:r>
            <a:r>
              <a:rPr lang="en-US" sz="2400" dirty="0">
                <a:solidFill>
                  <a:srgbClr val="996600"/>
                </a:solidFill>
                <a:latin typeface="Palatino Linotype" panose="02040502050505030304" pitchFamily="18" charset="0"/>
              </a:rPr>
              <a:t>.. </a:t>
            </a: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7/15/2021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5</a:t>
            </a:fld>
            <a:endParaRPr lang="en-US" altLang="en-US"/>
          </a:p>
        </p:txBody>
      </p:sp>
    </p:spTree>
    <p:extLst>
      <p:ext uri="{BB962C8B-B14F-4D97-AF65-F5344CB8AC3E}">
        <p14:creationId xmlns:p14="http://schemas.microsoft.com/office/powerpoint/2010/main" val="7926894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0869" y="990600"/>
            <a:ext cx="8229600" cy="4787900"/>
          </a:xfrm>
        </p:spPr>
        <p:txBody>
          <a:bodyPr/>
          <a:lstStyle/>
          <a:p>
            <a:pPr lvl="0" algn="just">
              <a:lnSpc>
                <a:spcPct val="150000"/>
              </a:lnSpc>
            </a:pPr>
            <a:r>
              <a:rPr lang="en-US" sz="2400" dirty="0">
                <a:latin typeface="Palatino Linotype" panose="02040502050505030304" pitchFamily="18" charset="0"/>
              </a:rPr>
              <a:t>For the Competition Authority of Kenya , one such information would be on cartels. In cartel enforcement, detection and sanctions is paramount for any successful investigation. </a:t>
            </a:r>
          </a:p>
          <a:p>
            <a:pPr lvl="0" algn="just">
              <a:lnSpc>
                <a:spcPct val="150000"/>
              </a:lnSpc>
            </a:pPr>
            <a:r>
              <a:rPr lang="en-US" sz="2400" dirty="0">
                <a:latin typeface="Palatino Linotype" panose="02040502050505030304" pitchFamily="18" charset="0"/>
              </a:rPr>
              <a:t>Detecting cartels is difficult as they are usually carried out in secret and getting inside information remains tricky hence the need for cooperation and assistance of an insider and so comes in the scheme. </a:t>
            </a:r>
          </a:p>
          <a:p>
            <a:pPr marL="109537" lvl="0" indent="0">
              <a:buNone/>
            </a:pPr>
            <a:endParaRPr lang="en-US" sz="2400" dirty="0"/>
          </a:p>
          <a:p>
            <a:pPr marL="109537" indent="0">
              <a:buNone/>
            </a:pPr>
            <a:endParaRPr lang="en-US" sz="2800" dirty="0"/>
          </a:p>
          <a:p>
            <a:endParaRPr lang="en-US" dirty="0"/>
          </a:p>
        </p:txBody>
      </p:sp>
      <p:sp>
        <p:nvSpPr>
          <p:cNvPr id="3" name="Title 2"/>
          <p:cNvSpPr>
            <a:spLocks noGrp="1"/>
          </p:cNvSpPr>
          <p:nvPr>
            <p:ph type="title"/>
          </p:nvPr>
        </p:nvSpPr>
        <p:spPr>
          <a:xfrm>
            <a:off x="457200" y="0"/>
            <a:ext cx="6934200" cy="1143000"/>
          </a:xfrm>
        </p:spPr>
        <p:txBody>
          <a:bodyPr>
            <a:noAutofit/>
          </a:bodyPr>
          <a:lstStyle/>
          <a:p>
            <a:pPr marL="109537">
              <a:lnSpc>
                <a:spcPct val="150000"/>
              </a:lnSpc>
            </a:pPr>
            <a:r>
              <a:rPr lang="en-US" sz="2400" dirty="0" smtClean="0">
                <a:solidFill>
                  <a:srgbClr val="996600"/>
                </a:solidFill>
                <a:latin typeface="Palatino Linotype" panose="02040502050505030304" pitchFamily="18" charset="0"/>
              </a:rPr>
              <a:t>BACKGROUND Cont</a:t>
            </a:r>
            <a:r>
              <a:rPr lang="en-US" sz="2400" dirty="0">
                <a:solidFill>
                  <a:srgbClr val="996600"/>
                </a:solidFill>
                <a:latin typeface="Palatino Linotype" panose="02040502050505030304" pitchFamily="18" charset="0"/>
              </a:rPr>
              <a:t>.. </a:t>
            </a: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7/15/2021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6</a:t>
            </a:fld>
            <a:endParaRPr lang="en-US" altLang="en-US"/>
          </a:p>
        </p:txBody>
      </p:sp>
    </p:spTree>
    <p:extLst>
      <p:ext uri="{BB962C8B-B14F-4D97-AF65-F5344CB8AC3E}">
        <p14:creationId xmlns:p14="http://schemas.microsoft.com/office/powerpoint/2010/main" val="14446994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0869" y="914400"/>
            <a:ext cx="8229600" cy="4787900"/>
          </a:xfrm>
        </p:spPr>
        <p:txBody>
          <a:bodyPr/>
          <a:lstStyle/>
          <a:p>
            <a:pPr lvl="0" algn="just">
              <a:lnSpc>
                <a:spcPct val="150000"/>
              </a:lnSpc>
            </a:pPr>
            <a:r>
              <a:rPr lang="en-US" sz="2000" dirty="0">
                <a:latin typeface="Palatino Linotype" panose="02040502050505030304" pitchFamily="18" charset="0"/>
              </a:rPr>
              <a:t>An informant reward scheme, is a program that rewards an individual who provides useful and credible information to an organization to enable them detect any violation or illegal activity within their mandate. </a:t>
            </a:r>
          </a:p>
          <a:p>
            <a:pPr lvl="0" algn="just">
              <a:lnSpc>
                <a:spcPct val="150000"/>
              </a:lnSpc>
            </a:pPr>
            <a:r>
              <a:rPr lang="en-US" sz="2000" dirty="0">
                <a:latin typeface="Palatino Linotype" panose="02040502050505030304" pitchFamily="18" charset="0"/>
              </a:rPr>
              <a:t>Competition regimes require adequate information before they can institute any form of investigation. Therefore, detection of cartels requires collecting substantial evidence that will enable a competition agency initiate a viable investigation with a high probability of success.</a:t>
            </a:r>
          </a:p>
          <a:p>
            <a:pPr marL="109537" lvl="0" indent="0">
              <a:buNone/>
            </a:pPr>
            <a:endParaRPr lang="en-US" sz="2400" dirty="0"/>
          </a:p>
          <a:p>
            <a:pPr marL="109537" indent="0">
              <a:buNone/>
            </a:pPr>
            <a:endParaRPr lang="en-US" sz="2800" dirty="0"/>
          </a:p>
          <a:p>
            <a:endParaRPr lang="en-US" dirty="0"/>
          </a:p>
        </p:txBody>
      </p:sp>
      <p:sp>
        <p:nvSpPr>
          <p:cNvPr id="3" name="Title 2"/>
          <p:cNvSpPr>
            <a:spLocks noGrp="1"/>
          </p:cNvSpPr>
          <p:nvPr>
            <p:ph type="title"/>
          </p:nvPr>
        </p:nvSpPr>
        <p:spPr>
          <a:xfrm>
            <a:off x="457200" y="0"/>
            <a:ext cx="6934200" cy="1143000"/>
          </a:xfrm>
        </p:spPr>
        <p:txBody>
          <a:bodyPr>
            <a:noAutofit/>
          </a:bodyPr>
          <a:lstStyle/>
          <a:p>
            <a:pPr marL="109537">
              <a:lnSpc>
                <a:spcPct val="150000"/>
              </a:lnSpc>
            </a:pPr>
            <a:r>
              <a:rPr lang="en-US" sz="2400" dirty="0" smtClean="0">
                <a:solidFill>
                  <a:srgbClr val="996600"/>
                </a:solidFill>
                <a:latin typeface="Palatino Linotype" panose="02040502050505030304" pitchFamily="18" charset="0"/>
              </a:rPr>
              <a:t>WHAT IS THE SCHEME ? </a:t>
            </a:r>
            <a:endParaRPr lang="en-US" sz="2400" dirty="0">
              <a:solidFill>
                <a:srgbClr val="996600"/>
              </a:solidFill>
              <a:latin typeface="Palatino Linotype" panose="02040502050505030304" pitchFamily="18" charset="0"/>
            </a:endParaRP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7/15/2021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7</a:t>
            </a:fld>
            <a:endParaRPr lang="en-US" altLang="en-US"/>
          </a:p>
        </p:txBody>
      </p:sp>
    </p:spTree>
    <p:extLst>
      <p:ext uri="{BB962C8B-B14F-4D97-AF65-F5344CB8AC3E}">
        <p14:creationId xmlns:p14="http://schemas.microsoft.com/office/powerpoint/2010/main" val="39626609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19238"/>
            <a:ext cx="8229600" cy="4787900"/>
          </a:xfrm>
        </p:spPr>
        <p:txBody>
          <a:bodyPr/>
          <a:lstStyle/>
          <a:p>
            <a:pPr marL="109537" lvl="0" indent="0">
              <a:lnSpc>
                <a:spcPct val="150000"/>
              </a:lnSpc>
              <a:buNone/>
            </a:pPr>
            <a:r>
              <a:rPr lang="en-US" sz="2000" b="1" dirty="0" smtClean="0">
                <a:latin typeface="Palatino Linotype" panose="02040502050505030304" pitchFamily="18" charset="0"/>
              </a:rPr>
              <a:t>Anonymity</a:t>
            </a:r>
          </a:p>
          <a:p>
            <a:pPr lvl="0" algn="just">
              <a:lnSpc>
                <a:spcPct val="150000"/>
              </a:lnSpc>
            </a:pPr>
            <a:r>
              <a:rPr lang="en-US" sz="2000" dirty="0" smtClean="0">
                <a:latin typeface="Palatino Linotype" panose="02040502050505030304" pitchFamily="18" charset="0"/>
              </a:rPr>
              <a:t>Maintain anonymity of the CI (allocation of pseudonyms). </a:t>
            </a:r>
          </a:p>
          <a:p>
            <a:pPr lvl="0" algn="just">
              <a:lnSpc>
                <a:spcPct val="150000"/>
              </a:lnSpc>
            </a:pPr>
            <a:r>
              <a:rPr lang="en-US" sz="2000" dirty="0" smtClean="0">
                <a:latin typeface="Palatino Linotype" panose="02040502050505030304" pitchFamily="18" charset="0"/>
              </a:rPr>
              <a:t>It is only with the approval of the DG that a case officer can disclose the true identity of a confidential informant.</a:t>
            </a:r>
          </a:p>
          <a:p>
            <a:pPr lvl="0" algn="just">
              <a:lnSpc>
                <a:spcPct val="150000"/>
              </a:lnSpc>
            </a:pPr>
            <a:r>
              <a:rPr lang="en-US" sz="2000" dirty="0" smtClean="0">
                <a:latin typeface="Palatino Linotype" panose="02040502050505030304" pitchFamily="18" charset="0"/>
              </a:rPr>
              <a:t>This is a </a:t>
            </a:r>
            <a:r>
              <a:rPr lang="en-US" sz="2000" dirty="0">
                <a:latin typeface="Palatino Linotype" panose="02040502050505030304" pitchFamily="18" charset="0"/>
              </a:rPr>
              <a:t>continuing obligation even after leaving employment at the Authority unless otherwise required by law or a court order</a:t>
            </a:r>
            <a:r>
              <a:rPr lang="en-US" sz="2000" dirty="0" smtClean="0">
                <a:latin typeface="Palatino Linotype" panose="02040502050505030304" pitchFamily="18" charset="0"/>
              </a:rPr>
              <a:t>.</a:t>
            </a:r>
          </a:p>
          <a:p>
            <a:pPr lvl="0"/>
            <a:endParaRPr lang="en-US" sz="2400" dirty="0"/>
          </a:p>
          <a:p>
            <a:pPr marL="109537" indent="0">
              <a:buNone/>
            </a:pPr>
            <a:endParaRPr lang="en-US" sz="2800" dirty="0"/>
          </a:p>
          <a:p>
            <a:pPr marL="109537" indent="0">
              <a:buNone/>
            </a:pPr>
            <a:endParaRPr lang="en-US" dirty="0"/>
          </a:p>
        </p:txBody>
      </p:sp>
      <p:sp>
        <p:nvSpPr>
          <p:cNvPr id="3" name="Title 2"/>
          <p:cNvSpPr>
            <a:spLocks noGrp="1"/>
          </p:cNvSpPr>
          <p:nvPr>
            <p:ph type="title"/>
          </p:nvPr>
        </p:nvSpPr>
        <p:spPr/>
        <p:txBody>
          <a:bodyPr>
            <a:noAutofit/>
          </a:bodyPr>
          <a:lstStyle/>
          <a:p>
            <a:pPr marL="109537">
              <a:lnSpc>
                <a:spcPct val="150000"/>
              </a:lnSpc>
            </a:pPr>
            <a:r>
              <a:rPr lang="en-US" sz="2400" dirty="0">
                <a:solidFill>
                  <a:srgbClr val="996600"/>
                </a:solidFill>
                <a:latin typeface="Palatino Linotype" panose="02040502050505030304" pitchFamily="18" charset="0"/>
              </a:rPr>
              <a:t>OBLIGATIONS AND RESPONSIBILITIES REGARDING </a:t>
            </a:r>
            <a:r>
              <a:rPr lang="en-US" sz="2400" dirty="0" smtClean="0">
                <a:solidFill>
                  <a:srgbClr val="996600"/>
                </a:solidFill>
                <a:latin typeface="Palatino Linotype" panose="02040502050505030304" pitchFamily="18" charset="0"/>
              </a:rPr>
              <a:t>CONFIDENTIAL </a:t>
            </a:r>
            <a:r>
              <a:rPr lang="en-US" sz="2400" dirty="0">
                <a:solidFill>
                  <a:srgbClr val="996600"/>
                </a:solidFill>
                <a:latin typeface="Palatino Linotype" panose="02040502050505030304" pitchFamily="18" charset="0"/>
              </a:rPr>
              <a:t>INFORMANTS</a:t>
            </a:r>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7/15/2021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8</a:t>
            </a:fld>
            <a:endParaRPr lang="en-US" altLang="en-US"/>
          </a:p>
        </p:txBody>
      </p:sp>
    </p:spTree>
    <p:extLst>
      <p:ext uri="{BB962C8B-B14F-4D97-AF65-F5344CB8AC3E}">
        <p14:creationId xmlns:p14="http://schemas.microsoft.com/office/powerpoint/2010/main" val="42936175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81981" y="4111347"/>
            <a:ext cx="3886200" cy="2746653"/>
          </a:xfrm>
          <a:prstGeom prst="rect">
            <a:avLst/>
          </a:prstGeom>
        </p:spPr>
      </p:pic>
      <p:sp>
        <p:nvSpPr>
          <p:cNvPr id="2" name="Content Placeholder 1"/>
          <p:cNvSpPr>
            <a:spLocks noGrp="1"/>
          </p:cNvSpPr>
          <p:nvPr>
            <p:ph idx="1"/>
          </p:nvPr>
        </p:nvSpPr>
        <p:spPr>
          <a:xfrm>
            <a:off x="417513" y="969597"/>
            <a:ext cx="8229600" cy="4525962"/>
          </a:xfrm>
        </p:spPr>
        <p:txBody>
          <a:bodyPr/>
          <a:lstStyle/>
          <a:p>
            <a:pPr marL="109537" lvl="0" indent="0" algn="just">
              <a:lnSpc>
                <a:spcPct val="150000"/>
              </a:lnSpc>
              <a:buNone/>
            </a:pPr>
            <a:r>
              <a:rPr lang="en-US" sz="2000" b="1" dirty="0">
                <a:latin typeface="Palatino Linotype" panose="02040502050505030304" pitchFamily="18" charset="0"/>
              </a:rPr>
              <a:t>Confidentiality</a:t>
            </a:r>
            <a:endParaRPr lang="en-US" sz="2000" dirty="0">
              <a:latin typeface="Palatino Linotype" panose="02040502050505030304" pitchFamily="18" charset="0"/>
            </a:endParaRPr>
          </a:p>
          <a:p>
            <a:pPr lvl="0" algn="just">
              <a:lnSpc>
                <a:spcPct val="150000"/>
              </a:lnSpc>
            </a:pPr>
            <a:r>
              <a:rPr lang="en-US" sz="2000" dirty="0">
                <a:latin typeface="Palatino Linotype" panose="02040502050505030304" pitchFamily="18" charset="0"/>
              </a:rPr>
              <a:t>Maintain confidentiality of investigation materials and </a:t>
            </a:r>
            <a:r>
              <a:rPr lang="en-US" sz="2000" dirty="0" smtClean="0">
                <a:latin typeface="Palatino Linotype" panose="02040502050505030304" pitchFamily="18" charset="0"/>
              </a:rPr>
              <a:t>information provided by CI</a:t>
            </a:r>
          </a:p>
          <a:p>
            <a:pPr lvl="0" algn="just">
              <a:lnSpc>
                <a:spcPct val="150000"/>
              </a:lnSpc>
            </a:pPr>
            <a:r>
              <a:rPr lang="en-US" sz="2000" dirty="0" smtClean="0">
                <a:latin typeface="Palatino Linotype" panose="02040502050505030304" pitchFamily="18" charset="0"/>
              </a:rPr>
              <a:t>Do not </a:t>
            </a:r>
            <a:r>
              <a:rPr lang="en-GB" sz="2000" dirty="0" smtClean="0">
                <a:latin typeface="Palatino Linotype" panose="02040502050505030304" pitchFamily="18" charset="0"/>
              </a:rPr>
              <a:t>reveal to </a:t>
            </a:r>
            <a:r>
              <a:rPr lang="en-GB" sz="2000" dirty="0">
                <a:latin typeface="Palatino Linotype" panose="02040502050505030304" pitchFamily="18" charset="0"/>
              </a:rPr>
              <a:t>a </a:t>
            </a:r>
            <a:r>
              <a:rPr lang="en-GB" sz="2000" dirty="0" smtClean="0">
                <a:latin typeface="Palatino Linotype" panose="02040502050505030304" pitchFamily="18" charset="0"/>
              </a:rPr>
              <a:t>CI any </a:t>
            </a:r>
            <a:r>
              <a:rPr lang="en-GB" sz="2000" dirty="0">
                <a:latin typeface="Palatino Linotype" panose="02040502050505030304" pitchFamily="18" charset="0"/>
              </a:rPr>
              <a:t>information relating to an investigation against such </a:t>
            </a:r>
            <a:r>
              <a:rPr lang="en-GB" sz="2000" dirty="0" smtClean="0">
                <a:latin typeface="Palatino Linotype" panose="02040502050505030304" pitchFamily="18" charset="0"/>
              </a:rPr>
              <a:t>informant</a:t>
            </a:r>
          </a:p>
          <a:p>
            <a:pPr lvl="0" algn="just">
              <a:lnSpc>
                <a:spcPct val="150000"/>
              </a:lnSpc>
            </a:pPr>
            <a:r>
              <a:rPr lang="en-GB" sz="2000" dirty="0" smtClean="0">
                <a:latin typeface="Palatino Linotype" panose="02040502050505030304" pitchFamily="18" charset="0"/>
              </a:rPr>
              <a:t>Do not </a:t>
            </a:r>
            <a:r>
              <a:rPr lang="en-GB" sz="2000" dirty="0">
                <a:latin typeface="Palatino Linotype" panose="02040502050505030304" pitchFamily="18" charset="0"/>
              </a:rPr>
              <a:t>confirm or deny the existence of any investigation </a:t>
            </a:r>
            <a:r>
              <a:rPr lang="en-GB" sz="2000" dirty="0" smtClean="0">
                <a:latin typeface="Palatino Linotype" panose="02040502050505030304" pitchFamily="18" charset="0"/>
              </a:rPr>
              <a:t>nor agree </a:t>
            </a:r>
            <a:r>
              <a:rPr lang="en-GB" sz="2000" dirty="0">
                <a:latin typeface="Palatino Linotype" panose="02040502050505030304" pitchFamily="18" charset="0"/>
              </a:rPr>
              <a:t>to a request from the informant to determine whether they are subject of any investigation</a:t>
            </a:r>
            <a:r>
              <a:rPr lang="en-GB" sz="2000" dirty="0" smtClean="0">
                <a:latin typeface="Palatino Linotype" panose="02040502050505030304" pitchFamily="18" charset="0"/>
              </a:rPr>
              <a:t>.</a:t>
            </a:r>
            <a:endParaRPr lang="en-US" sz="2000" dirty="0" smtClean="0">
              <a:latin typeface="Palatino Linotype" panose="02040502050505030304" pitchFamily="18" charset="0"/>
            </a:endParaRPr>
          </a:p>
        </p:txBody>
      </p:sp>
      <p:sp>
        <p:nvSpPr>
          <p:cNvPr id="3" name="Title 2"/>
          <p:cNvSpPr>
            <a:spLocks noGrp="1"/>
          </p:cNvSpPr>
          <p:nvPr>
            <p:ph type="title"/>
          </p:nvPr>
        </p:nvSpPr>
        <p:spPr>
          <a:xfrm>
            <a:off x="417513" y="0"/>
            <a:ext cx="8229600" cy="1143000"/>
          </a:xfrm>
        </p:spPr>
        <p:txBody>
          <a:bodyPr>
            <a:normAutofit/>
          </a:bodyPr>
          <a:lstStyle/>
          <a:p>
            <a:r>
              <a:rPr lang="en-US" sz="2400" dirty="0" smtClean="0">
                <a:solidFill>
                  <a:srgbClr val="996600"/>
                </a:solidFill>
                <a:latin typeface="Palatino Linotype" panose="02040502050505030304" pitchFamily="18" charset="0"/>
              </a:rPr>
              <a:t>OBLIGATIONS AND RESPONSIBILITIES </a:t>
            </a:r>
            <a:r>
              <a:rPr lang="en-US" sz="2400" dirty="0" err="1" smtClean="0">
                <a:solidFill>
                  <a:srgbClr val="996600"/>
                </a:solidFill>
                <a:latin typeface="Palatino Linotype" panose="02040502050505030304" pitchFamily="18" charset="0"/>
              </a:rPr>
              <a:t>cont</a:t>
            </a:r>
            <a:r>
              <a:rPr lang="en-US" sz="2400" dirty="0" smtClean="0">
                <a:solidFill>
                  <a:srgbClr val="996600"/>
                </a:solidFill>
                <a:latin typeface="Palatino Linotype" panose="02040502050505030304" pitchFamily="18" charset="0"/>
              </a:rPr>
              <a:t>…</a:t>
            </a:r>
            <a:endParaRPr lang="en-US" sz="2400" dirty="0"/>
          </a:p>
        </p:txBody>
      </p:sp>
      <p:sp>
        <p:nvSpPr>
          <p:cNvPr id="4" name="Date Placeholder 3"/>
          <p:cNvSpPr>
            <a:spLocks noGrp="1"/>
          </p:cNvSpPr>
          <p:nvPr>
            <p:ph type="dt" sz="half" idx="10"/>
          </p:nvPr>
        </p:nvSpPr>
        <p:spPr/>
        <p:txBody>
          <a:bodyPr/>
          <a:lstStyle/>
          <a:p>
            <a:pPr>
              <a:defRPr/>
            </a:pPr>
            <a:fld id="{A650D443-871A-497E-9446-AB20612DBC58}" type="datetime1">
              <a:rPr lang="en-US" smtClean="0"/>
              <a:pPr>
                <a:defRPr/>
              </a:pPr>
              <a:t>7/15/2021</a:t>
            </a:fld>
            <a:endParaRPr lang="en-US"/>
          </a:p>
        </p:txBody>
      </p:sp>
      <p:sp>
        <p:nvSpPr>
          <p:cNvPr id="6" name="Slide Number Placeholder 5"/>
          <p:cNvSpPr>
            <a:spLocks noGrp="1"/>
          </p:cNvSpPr>
          <p:nvPr>
            <p:ph type="sldNum" sz="quarter" idx="12"/>
          </p:nvPr>
        </p:nvSpPr>
        <p:spPr/>
        <p:txBody>
          <a:bodyPr/>
          <a:lstStyle/>
          <a:p>
            <a:pPr>
              <a:defRPr/>
            </a:pPr>
            <a:fld id="{1691FCF8-BD3F-4F8A-8F09-0BFCD0DE09B6}" type="slidenum">
              <a:rPr lang="en-US" altLang="en-US" smtClean="0"/>
              <a:pPr>
                <a:defRPr/>
              </a:pPr>
              <a:t>9</a:t>
            </a:fld>
            <a:endParaRPr lang="en-US" altLang="en-US"/>
          </a:p>
        </p:txBody>
      </p:sp>
    </p:spTree>
    <p:extLst>
      <p:ext uri="{BB962C8B-B14F-4D97-AF65-F5344CB8AC3E}">
        <p14:creationId xmlns:p14="http://schemas.microsoft.com/office/powerpoint/2010/main" val="200209056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2.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3.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ppt/theme/themeOverride4.xml><?xml version="1.0" encoding="utf-8"?>
<a:themeOverride xmlns:a="http://schemas.openxmlformats.org/drawingml/2006/main">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themeOverride>
</file>

<file path=docProps/app.xml><?xml version="1.0" encoding="utf-8"?>
<Properties xmlns="http://schemas.openxmlformats.org/officeDocument/2006/extended-properties" xmlns:vt="http://schemas.openxmlformats.org/officeDocument/2006/docPropsVTypes">
  <Template>Concourse</Template>
  <TotalTime>5081</TotalTime>
  <Words>1300</Words>
  <Application>Microsoft Office PowerPoint</Application>
  <PresentationFormat>On-screen Show (4:3)</PresentationFormat>
  <Paragraphs>163</Paragraphs>
  <Slides>20</Slides>
  <Notes>16</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20</vt:i4>
      </vt:variant>
    </vt:vector>
  </HeadingPairs>
  <TitlesOfParts>
    <vt:vector size="30" baseType="lpstr">
      <vt:lpstr>Arial</vt:lpstr>
      <vt:lpstr>Calibri</vt:lpstr>
      <vt:lpstr>Lucida Sans Unicode</vt:lpstr>
      <vt:lpstr>Palatino Linotype</vt:lpstr>
      <vt:lpstr>Verdana</vt:lpstr>
      <vt:lpstr>Wingdings</vt:lpstr>
      <vt:lpstr>Wingdings 2</vt:lpstr>
      <vt:lpstr>Wingdings 3</vt:lpstr>
      <vt:lpstr>Concourse</vt:lpstr>
      <vt:lpstr>Custom Design</vt:lpstr>
      <vt:lpstr>PowerPoint Presentation</vt:lpstr>
      <vt:lpstr> PRESENTATION OUTLINE </vt:lpstr>
      <vt:lpstr>BACKGROUND</vt:lpstr>
      <vt:lpstr>BACKGROUND Cont.. </vt:lpstr>
      <vt:lpstr>BACKGROUND Cont.. </vt:lpstr>
      <vt:lpstr>BACKGROUND Cont.. </vt:lpstr>
      <vt:lpstr>WHAT IS THE SCHEME ? </vt:lpstr>
      <vt:lpstr>OBLIGATIONS AND RESPONSIBILITIES REGARDING CONFIDENTIAL INFORMANTS</vt:lpstr>
      <vt:lpstr>OBLIGATIONS AND RESPONSIBILITIES cont…</vt:lpstr>
      <vt:lpstr> OBLIGATIONS AND RESPONSIBILITIES cont…</vt:lpstr>
      <vt:lpstr>  OBLIGATIONS AND RESPONSIBILITIES cont… </vt:lpstr>
      <vt:lpstr>REGISTERING CONFIDENTIAL INFORMANTS</vt:lpstr>
      <vt:lpstr>INITIAL SUITABILITY REPORT</vt:lpstr>
      <vt:lpstr>INITIAL SUITABILITY REPORT cont…</vt:lpstr>
      <vt:lpstr>INITIAL SUITABILITY REPORT cont… </vt:lpstr>
      <vt:lpstr>REGISTERING CONFIDENTIAL INFORMANTS cont…</vt:lpstr>
      <vt:lpstr>REGISTERING CONFIDENTIAL INFORMANTS cont..</vt:lpstr>
      <vt:lpstr>MONETARY COMPENSATION</vt:lpstr>
      <vt:lpstr>DEACTIVATION OF A CONFIDENTIAL INFORMANT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ICN 2013: Regional Competition Networks</dc:title>
  <dc:creator>.user</dc:creator>
  <cp:lastModifiedBy>Truphosa Ashiko</cp:lastModifiedBy>
  <cp:revision>318</cp:revision>
  <cp:lastPrinted>2015-05-12T04:39:03Z</cp:lastPrinted>
  <dcterms:created xsi:type="dcterms:W3CDTF">2013-04-16T04:53:56Z</dcterms:created>
  <dcterms:modified xsi:type="dcterms:W3CDTF">2021-07-15T20:54:46Z</dcterms:modified>
</cp:coreProperties>
</file>