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9" d="100"/>
          <a:sy n="69" d="100"/>
        </p:scale>
        <p:origin x="564"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ADAA69-9E0C-4EE3-8BB8-3D6F7DBE4ED1}" type="datetimeFigureOut">
              <a:rPr lang="en-US" smtClean="0"/>
              <a:t>7/15/2021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F370B8-C66D-4F52-9333-CCFC4DFF36EB}" type="slidenum">
              <a:rPr lang="en-US" smtClean="0"/>
              <a:t>‹#›</a:t>
            </a:fld>
            <a:endParaRPr lang="en-US"/>
          </a:p>
        </p:txBody>
      </p:sp>
    </p:spTree>
    <p:extLst>
      <p:ext uri="{BB962C8B-B14F-4D97-AF65-F5344CB8AC3E}">
        <p14:creationId xmlns:p14="http://schemas.microsoft.com/office/powerpoint/2010/main" val="10703745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The </a:t>
            </a:r>
            <a:r>
              <a:rPr lang="en-US" sz="1200" b="1" i="0" kern="1200" dirty="0" smtClean="0">
                <a:solidFill>
                  <a:schemeClr val="tx1"/>
                </a:solidFill>
                <a:effectLst/>
                <a:latin typeface="+mn-lt"/>
                <a:ea typeface="+mn-ea"/>
                <a:cs typeface="+mn-cs"/>
              </a:rPr>
              <a:t>components of knowledge management</a:t>
            </a:r>
            <a:r>
              <a:rPr lang="en-US" sz="1200" b="0" i="0" kern="1200" dirty="0" smtClean="0">
                <a:solidFill>
                  <a:schemeClr val="tx1"/>
                </a:solidFill>
                <a:effectLst/>
                <a:latin typeface="+mn-lt"/>
                <a:ea typeface="+mn-ea"/>
                <a:cs typeface="+mn-cs"/>
              </a:rPr>
              <a:t> refer to the </a:t>
            </a:r>
            <a:r>
              <a:rPr lang="en-US" sz="1200" b="1" i="0" kern="1200" dirty="0" smtClean="0">
                <a:solidFill>
                  <a:schemeClr val="tx1"/>
                </a:solidFill>
                <a:effectLst/>
                <a:latin typeface="+mn-lt"/>
                <a:ea typeface="+mn-ea"/>
                <a:cs typeface="+mn-cs"/>
              </a:rPr>
              <a:t>elements</a:t>
            </a:r>
            <a:r>
              <a:rPr lang="en-US" sz="1200" b="0" i="0" kern="1200" dirty="0" smtClean="0">
                <a:solidFill>
                  <a:schemeClr val="tx1"/>
                </a:solidFill>
                <a:effectLst/>
                <a:latin typeface="+mn-lt"/>
                <a:ea typeface="+mn-ea"/>
                <a:cs typeface="+mn-cs"/>
              </a:rPr>
              <a:t> that </a:t>
            </a:r>
            <a:r>
              <a:rPr lang="en-US" sz="1200" b="1" i="0" kern="1200" dirty="0" smtClean="0">
                <a:solidFill>
                  <a:schemeClr val="tx1"/>
                </a:solidFill>
                <a:effectLst/>
                <a:latin typeface="+mn-lt"/>
                <a:ea typeface="+mn-ea"/>
                <a:cs typeface="+mn-cs"/>
              </a:rPr>
              <a:t>knowledge management</a:t>
            </a:r>
            <a:r>
              <a:rPr lang="en-US" sz="1200" b="0" i="0" kern="1200" dirty="0" smtClean="0">
                <a:solidFill>
                  <a:schemeClr val="tx1"/>
                </a:solidFill>
                <a:effectLst/>
                <a:latin typeface="+mn-lt"/>
                <a:ea typeface="+mn-ea"/>
                <a:cs typeface="+mn-cs"/>
              </a:rPr>
              <a:t> deals with to create or use knowledge in the organization.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E220798-6E68-4B00-AC08-12A55E3D784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770478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12200467"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Lucida Sans Unicode"/>
              <a:ea typeface="+mn-ea"/>
              <a:cs typeface="+mn-cs"/>
            </a:endParaRPr>
          </a:p>
        </p:txBody>
      </p:sp>
      <p:grpSp>
        <p:nvGrpSpPr>
          <p:cNvPr id="5" name="Group 15"/>
          <p:cNvGrpSpPr>
            <a:grpSpLocks/>
          </p:cNvGrpSpPr>
          <p:nvPr/>
        </p:nvGrpSpPr>
        <p:grpSpPr bwMode="auto">
          <a:xfrm>
            <a:off x="-4233" y="4946650"/>
            <a:ext cx="12196233"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Lucida Sans Unicode"/>
                <a:ea typeface="+mn-ea"/>
                <a:cs typeface="Arial" panose="020B0604020202020204" pitchFamily="34" charset="0"/>
              </a:endParaRPr>
            </a:p>
          </p:txBody>
        </p:sp>
        <p:sp>
          <p:nvSpPr>
            <p:cNvPr id="7" name="Freeform 18"/>
            <p:cNvSpPr>
              <a:spLocks/>
            </p:cNvSpPr>
            <p:nvPr/>
          </p:nvSpPr>
          <p:spPr bwMode="auto">
            <a:xfrm>
              <a:off x="35926" y="5135025"/>
              <a:ext cx="9108074" cy="838869"/>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0" y="0"/>
                  </a:moveTo>
                  <a:lnTo>
                    <a:pt x="5760" y="0"/>
                  </a:lnTo>
                  <a:lnTo>
                    <a:pt x="5760" y="528"/>
                  </a:lnTo>
                  <a:lnTo>
                    <a:pt x="48" y="0"/>
                  </a:lnTo>
                </a:path>
              </a:pathLst>
            </a:custGeom>
            <a:solidFill>
              <a:srgbClr val="9966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Lucida Sans Unicode"/>
                <a:ea typeface="+mn-ea"/>
                <a:cs typeface="+mn-cs"/>
              </a:endParaRPr>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914400" y="1752602"/>
            <a:ext cx="103632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914400" y="3611607"/>
            <a:ext cx="103632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marL="0" marR="0" lvl="0" indent="0" algn="l" defTabSz="914400" rtl="0" eaLnBrk="1" fontAlgn="auto" latinLnBrk="0" hangingPunct="1">
              <a:lnSpc>
                <a:spcPct val="100000"/>
              </a:lnSpc>
              <a:spcBef>
                <a:spcPts val="0"/>
              </a:spcBef>
              <a:spcAft>
                <a:spcPts val="0"/>
              </a:spcAft>
              <a:buClrTx/>
              <a:buSzTx/>
              <a:buFontTx/>
              <a:buNone/>
              <a:tabLst/>
              <a:defRPr/>
            </a:pPr>
            <a:fld id="{C94DABD7-1F8D-445C-A43D-7A75D5DA192B}" type="datetime1">
              <a:rPr kumimoji="0" lang="en-US" sz="1000" b="0" i="0" u="none" strike="noStrike" kern="1200" cap="none" spc="0" normalizeH="0" baseline="0" noProof="0">
                <a:ln>
                  <a:noFill/>
                </a:ln>
                <a:solidFill>
                  <a:srgbClr val="FFFFFF"/>
                </a:solidFill>
                <a:effectLst/>
                <a:uLnTx/>
                <a:uFillTx/>
                <a:latin typeface="Lucida Sans Unicode"/>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7/15/2021</a:t>
            </a:fld>
            <a:endParaRPr kumimoji="0" lang="en-US" sz="1000" b="0" i="0" u="none" strike="noStrike" kern="1200" cap="none" spc="0" normalizeH="0" baseline="0" noProof="0">
              <a:ln>
                <a:noFill/>
              </a:ln>
              <a:solidFill>
                <a:srgbClr val="FFFFFF"/>
              </a:solidFill>
              <a:effectLst/>
              <a:uLnTx/>
              <a:uFillTx/>
              <a:latin typeface="Lucida Sans Unicode"/>
              <a:ea typeface="+mn-ea"/>
              <a:cs typeface="+mn-cs"/>
            </a:endParaRPr>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72A376">
                    <a:tint val="20000"/>
                  </a:srgbClr>
                </a:solidFill>
                <a:effectLst/>
                <a:uLnTx/>
                <a:uFillTx/>
                <a:latin typeface="Lucida Sans Unicode"/>
                <a:ea typeface="+mn-ea"/>
                <a:cs typeface="+mn-cs"/>
              </a:rPr>
              <a:t>Vision:"A Kenyan  economy with globally efficient markets and enhanced consumer welfare for shared Prosperity"</a:t>
            </a:r>
          </a:p>
        </p:txBody>
      </p:sp>
      <p:sp>
        <p:nvSpPr>
          <p:cNvPr id="13" name="Slide Number Placeholder 26"/>
          <p:cNvSpPr>
            <a:spLocks noGrp="1"/>
          </p:cNvSpPr>
          <p:nvPr>
            <p:ph type="sldNum" sz="quarter" idx="12"/>
          </p:nvPr>
        </p:nvSpPr>
        <p:spPr/>
        <p:txBody>
          <a:bodyPr/>
          <a:lstStyle>
            <a:lvl1pPr>
              <a:defRPr>
                <a:solidFill>
                  <a:srgbClr val="FFFFFF"/>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B8DCC5F0-4140-4765-B5AC-2E065E6E8AF7}" type="slidenum">
              <a:rPr kumimoji="0" lang="en-US" altLang="en-US" sz="1000" b="0" i="0" u="none" strike="noStrike" kern="1200" cap="none" spc="0" normalizeH="0" baseline="0" noProof="0">
                <a:ln>
                  <a:noFill/>
                </a:ln>
                <a:solidFill>
                  <a:srgbClr val="FFFFFF"/>
                </a:solidFill>
                <a:effectLst/>
                <a:uLnTx/>
                <a:uFillTx/>
                <a:latin typeface="Lucida Sans Unicode" panose="020B0602030504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a:ln>
                <a:noFill/>
              </a:ln>
              <a:solidFill>
                <a:srgbClr val="FFFFFF"/>
              </a:solidFill>
              <a:effectLst/>
              <a:uLnTx/>
              <a:uFillTx/>
              <a:latin typeface="Lucida Sans Unicode" panose="020B0602030504020204" pitchFamily="34" charset="0"/>
              <a:ea typeface="+mn-ea"/>
              <a:cs typeface="Arial" panose="020B0604020202020204" pitchFamily="34" charset="0"/>
            </a:endParaRPr>
          </a:p>
        </p:txBody>
      </p:sp>
    </p:spTree>
    <p:extLst>
      <p:ext uri="{BB962C8B-B14F-4D97-AF65-F5344CB8AC3E}">
        <p14:creationId xmlns:p14="http://schemas.microsoft.com/office/powerpoint/2010/main" val="16674908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609600" y="1481330"/>
            <a:ext cx="10972800" cy="4386071"/>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9"/>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D18EEDB1-8CBA-4B29-A60D-982DE8B3874F}" type="datetime1">
              <a:rPr kumimoji="0" lang="en-US" sz="1000" b="0" i="0" u="none" strike="noStrike" kern="1200" cap="none" spc="0" normalizeH="0" baseline="0" noProof="0">
                <a:ln>
                  <a:noFill/>
                </a:ln>
                <a:solidFill>
                  <a:prstClr val="black"/>
                </a:solidFill>
                <a:effectLst/>
                <a:uLnTx/>
                <a:uFillTx/>
                <a:latin typeface="Lucida Sans Unicode"/>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7/15/2021</a:t>
            </a:fld>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5" name="Footer Placeholder 21"/>
          <p:cNvSpPr>
            <a:spLocks noGrp="1"/>
          </p:cNvSpPr>
          <p:nvPr>
            <p:ph type="ftr" sz="quarter" idx="11"/>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Lucida Sans Unicode"/>
                <a:ea typeface="+mn-ea"/>
                <a:cs typeface="+mn-cs"/>
              </a:rPr>
              <a:t>Vision:"A Kenyan  economy with globally efficient markets and enhanced consumer welfare for shared Prosperity"</a:t>
            </a:r>
          </a:p>
        </p:txBody>
      </p:sp>
      <p:sp>
        <p:nvSpPr>
          <p:cNvPr id="6" name="Slide Number Placeholder 17"/>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81307FD0-7A98-43A5-B806-219E3E39B644}" type="slidenum">
              <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endParaRPr>
          </a:p>
        </p:txBody>
      </p:sp>
    </p:spTree>
    <p:extLst>
      <p:ext uri="{BB962C8B-B14F-4D97-AF65-F5344CB8AC3E}">
        <p14:creationId xmlns:p14="http://schemas.microsoft.com/office/powerpoint/2010/main" val="2347501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25351" y="274641"/>
            <a:ext cx="2369960" cy="559276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41"/>
            <a:ext cx="8432800" cy="559276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97F56E90-6B16-4DE8-B19D-FBEA65E8C065}" type="datetime1">
              <a:rPr kumimoji="0" lang="en-US" sz="1000" b="0" i="0" u="none" strike="noStrike" kern="1200" cap="none" spc="0" normalizeH="0" baseline="0" noProof="0">
                <a:ln>
                  <a:noFill/>
                </a:ln>
                <a:solidFill>
                  <a:prstClr val="black"/>
                </a:solidFill>
                <a:effectLst/>
                <a:uLnTx/>
                <a:uFillTx/>
                <a:latin typeface="Lucida Sans Unicode"/>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7/15/2021</a:t>
            </a:fld>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5" name="Footer Placeholder 21"/>
          <p:cNvSpPr>
            <a:spLocks noGrp="1"/>
          </p:cNvSpPr>
          <p:nvPr>
            <p:ph type="ftr" sz="quarter" idx="11"/>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Lucida Sans Unicode"/>
                <a:ea typeface="+mn-ea"/>
                <a:cs typeface="+mn-cs"/>
              </a:rPr>
              <a:t>Vision:"A Kenyan  economy with globally efficient markets and enhanced consumer welfare for shared Prosperity"</a:t>
            </a:r>
          </a:p>
        </p:txBody>
      </p:sp>
      <p:sp>
        <p:nvSpPr>
          <p:cNvPr id="6" name="Slide Number Placeholder 17"/>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2C25BE1-4BC0-406A-8346-FBB5881DEB8E}" type="slidenum">
              <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endParaRPr>
          </a:p>
        </p:txBody>
      </p:sp>
    </p:spTree>
    <p:extLst>
      <p:ext uri="{BB962C8B-B14F-4D97-AF65-F5344CB8AC3E}">
        <p14:creationId xmlns:p14="http://schemas.microsoft.com/office/powerpoint/2010/main" val="194858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F1761C76-D921-4526-861D-EAD1738C1024}" type="datetime1">
              <a:rPr kumimoji="0" lang="en-US" sz="1000" b="0" i="0" u="none" strike="noStrike" kern="1200" cap="none" spc="0" normalizeH="0" baseline="0" noProof="0">
                <a:ln>
                  <a:noFill/>
                </a:ln>
                <a:solidFill>
                  <a:prstClr val="black"/>
                </a:solidFill>
                <a:effectLst/>
                <a:uLnTx/>
                <a:uFillTx/>
                <a:latin typeface="Lucida Sans Unicode"/>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7/15/2021</a:t>
            </a:fld>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5" name="Footer Placeholder 21"/>
          <p:cNvSpPr>
            <a:spLocks noGrp="1"/>
          </p:cNvSpPr>
          <p:nvPr>
            <p:ph type="ftr" sz="quarter" idx="11"/>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Lucida Sans Unicode"/>
                <a:ea typeface="+mn-ea"/>
                <a:cs typeface="+mn-cs"/>
              </a:rPr>
              <a:t>Vision:"A Kenyan  economy with globally efficient markets and enhanced consumer welfare for shared Prosperity"</a:t>
            </a:r>
          </a:p>
        </p:txBody>
      </p:sp>
      <p:sp>
        <p:nvSpPr>
          <p:cNvPr id="6" name="Slide Number Placeholder 17"/>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F398085-A050-44CA-BE6F-A30127B6BCDD}" type="slidenum">
              <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endParaRPr>
          </a:p>
        </p:txBody>
      </p:sp>
    </p:spTree>
    <p:extLst>
      <p:ext uri="{BB962C8B-B14F-4D97-AF65-F5344CB8AC3E}">
        <p14:creationId xmlns:p14="http://schemas.microsoft.com/office/powerpoint/2010/main" val="2907468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Chevron 3"/>
          <p:cNvSpPr/>
          <p:nvPr/>
        </p:nvSpPr>
        <p:spPr>
          <a:xfrm>
            <a:off x="4849284" y="3005138"/>
            <a:ext cx="243416"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Lucida Sans Unicode"/>
              <a:ea typeface="+mn-ea"/>
              <a:cs typeface="+mn-cs"/>
            </a:endParaRPr>
          </a:p>
        </p:txBody>
      </p:sp>
      <p:sp>
        <p:nvSpPr>
          <p:cNvPr id="5" name="Chevron 4"/>
          <p:cNvSpPr/>
          <p:nvPr/>
        </p:nvSpPr>
        <p:spPr>
          <a:xfrm>
            <a:off x="4599518" y="3005138"/>
            <a:ext cx="24553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Lucida Sans Unicode"/>
              <a:ea typeface="+mn-ea"/>
              <a:cs typeface="+mn-cs"/>
            </a:endParaRPr>
          </a:p>
        </p:txBody>
      </p:sp>
      <p:sp>
        <p:nvSpPr>
          <p:cNvPr id="2" name="Title 1"/>
          <p:cNvSpPr>
            <a:spLocks noGrp="1"/>
          </p:cNvSpPr>
          <p:nvPr>
            <p:ph type="title"/>
          </p:nvPr>
        </p:nvSpPr>
        <p:spPr>
          <a:xfrm>
            <a:off x="963168" y="1059712"/>
            <a:ext cx="103632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5230284" y="2931712"/>
            <a:ext cx="6096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marL="0" marR="0" lvl="0" indent="0" algn="l" defTabSz="914400" rtl="0" eaLnBrk="1" fontAlgn="auto" latinLnBrk="0" hangingPunct="1">
              <a:lnSpc>
                <a:spcPct val="100000"/>
              </a:lnSpc>
              <a:spcBef>
                <a:spcPts val="0"/>
              </a:spcBef>
              <a:spcAft>
                <a:spcPts val="0"/>
              </a:spcAft>
              <a:buClrTx/>
              <a:buSzTx/>
              <a:buFontTx/>
              <a:buNone/>
              <a:tabLst/>
              <a:defRPr/>
            </a:pPr>
            <a:fld id="{C54032E1-472B-45B2-AF12-F4DE509A0A66}" type="datetime1">
              <a:rPr kumimoji="0" lang="en-US" sz="1000" b="0" i="0" u="none" strike="noStrike" kern="1200" cap="none" spc="0" normalizeH="0" baseline="0" noProof="0">
                <a:ln>
                  <a:noFill/>
                </a:ln>
                <a:solidFill>
                  <a:prstClr val="white"/>
                </a:solidFill>
                <a:effectLst/>
                <a:uLnTx/>
                <a:uFillTx/>
                <a:latin typeface="Lucida Sans Unicode"/>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7/15/2021</a:t>
            </a:fld>
            <a:endParaRPr kumimoji="0" lang="en-US" sz="1000" b="0" i="0" u="none" strike="noStrike" kern="1200" cap="none" spc="0" normalizeH="0" baseline="0" noProof="0">
              <a:ln>
                <a:noFill/>
              </a:ln>
              <a:solidFill>
                <a:prstClr val="white"/>
              </a:solidFill>
              <a:effectLst/>
              <a:uLnTx/>
              <a:uFillTx/>
              <a:latin typeface="Lucida Sans Unicode"/>
              <a:ea typeface="+mn-ea"/>
              <a:cs typeface="+mn-cs"/>
            </a:endParaRPr>
          </a:p>
        </p:txBody>
      </p:sp>
      <p:sp>
        <p:nvSpPr>
          <p:cNvPr id="7" name="Footer Placeholder 4"/>
          <p:cNvSpPr>
            <a:spLocks noGrp="1"/>
          </p:cNvSpPr>
          <p:nvPr>
            <p:ph type="ftr" sz="quarter" idx="11"/>
          </p:nvPr>
        </p:nvSpPr>
        <p:spPr/>
        <p:txBody>
          <a:bodyPr/>
          <a:lstStyle>
            <a:lvl1pPr>
              <a:defRPr/>
            </a:lvl1pPr>
            <a:extLst/>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white"/>
                </a:solidFill>
                <a:effectLst/>
                <a:uLnTx/>
                <a:uFillTx/>
                <a:latin typeface="Lucida Sans Unicode"/>
                <a:ea typeface="+mn-ea"/>
                <a:cs typeface="+mn-cs"/>
              </a:rPr>
              <a:t>Vision:"A Kenyan  economy with globally efficient markets and enhanced consumer welfare for shared Prosperity"</a:t>
            </a:r>
          </a:p>
        </p:txBody>
      </p:sp>
      <p:sp>
        <p:nvSpPr>
          <p:cNvPr id="8" name="Slide Number Placeholder 5"/>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7067926B-D36B-43E1-8BDA-4F64F48205D2}" type="slidenum">
              <a:rPr kumimoji="0" lang="en-US" altLang="en-US" sz="1000" b="0" i="0" u="none" strike="noStrike" kern="1200" cap="none" spc="0" normalizeH="0" baseline="0" noProof="0">
                <a:ln>
                  <a:noFill/>
                </a:ln>
                <a:solidFill>
                  <a:prstClr val="white"/>
                </a:solidFill>
                <a:effectLst/>
                <a:uLnTx/>
                <a:uFillTx/>
                <a:latin typeface="Lucida Sans Unicode" panose="020B0602030504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a:ln>
                <a:noFill/>
              </a:ln>
              <a:solidFill>
                <a:prstClr val="white"/>
              </a:solidFill>
              <a:effectLst/>
              <a:uLnTx/>
              <a:uFillTx/>
              <a:latin typeface="Lucida Sans Unicode" panose="020B0602030504020204" pitchFamily="34" charset="0"/>
              <a:ea typeface="+mn-ea"/>
              <a:cs typeface="Arial" panose="020B0604020202020204" pitchFamily="34" charset="0"/>
            </a:endParaRPr>
          </a:p>
        </p:txBody>
      </p:sp>
    </p:spTree>
    <p:extLst>
      <p:ext uri="{BB962C8B-B14F-4D97-AF65-F5344CB8AC3E}">
        <p14:creationId xmlns:p14="http://schemas.microsoft.com/office/powerpoint/2010/main" val="376270477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481329"/>
            <a:ext cx="53848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481329"/>
            <a:ext cx="53848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marL="0" marR="0" lvl="0" indent="0" algn="l" defTabSz="914400" rtl="0" eaLnBrk="1" fontAlgn="auto" latinLnBrk="0" hangingPunct="1">
              <a:lnSpc>
                <a:spcPct val="100000"/>
              </a:lnSpc>
              <a:spcBef>
                <a:spcPts val="0"/>
              </a:spcBef>
              <a:spcAft>
                <a:spcPts val="0"/>
              </a:spcAft>
              <a:buClrTx/>
              <a:buSzTx/>
              <a:buFontTx/>
              <a:buNone/>
              <a:tabLst/>
              <a:defRPr/>
            </a:pPr>
            <a:fld id="{B0579A9D-46F8-4823-BDAC-BFE5456435A5}" type="datetime1">
              <a:rPr kumimoji="0" lang="en-US" sz="1000" b="0" i="0" u="none" strike="noStrike" kern="1200" cap="none" spc="0" normalizeH="0" baseline="0" noProof="0">
                <a:ln>
                  <a:noFill/>
                </a:ln>
                <a:solidFill>
                  <a:prstClr val="white"/>
                </a:solidFill>
                <a:effectLst/>
                <a:uLnTx/>
                <a:uFillTx/>
                <a:latin typeface="Lucida Sans Unicode"/>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7/15/2021</a:t>
            </a:fld>
            <a:endParaRPr kumimoji="0" lang="en-US" sz="1000" b="0" i="0" u="none" strike="noStrike" kern="1200" cap="none" spc="0" normalizeH="0" baseline="0" noProof="0">
              <a:ln>
                <a:noFill/>
              </a:ln>
              <a:solidFill>
                <a:prstClr val="white"/>
              </a:solidFill>
              <a:effectLst/>
              <a:uLnTx/>
              <a:uFillTx/>
              <a:latin typeface="Lucida Sans Unicode"/>
              <a:ea typeface="+mn-ea"/>
              <a:cs typeface="+mn-cs"/>
            </a:endParaRPr>
          </a:p>
        </p:txBody>
      </p:sp>
      <p:sp>
        <p:nvSpPr>
          <p:cNvPr id="6" name="Footer Placeholder 5"/>
          <p:cNvSpPr>
            <a:spLocks noGrp="1"/>
          </p:cNvSpPr>
          <p:nvPr>
            <p:ph type="ftr" sz="quarter" idx="11"/>
          </p:nvPr>
        </p:nvSpPr>
        <p:spPr/>
        <p:txBody>
          <a:bodyPr/>
          <a:lstStyle>
            <a:lvl1pPr>
              <a:defRPr/>
            </a:lvl1pPr>
            <a:extLst/>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white"/>
                </a:solidFill>
                <a:effectLst/>
                <a:uLnTx/>
                <a:uFillTx/>
                <a:latin typeface="Lucida Sans Unicode"/>
                <a:ea typeface="+mn-ea"/>
                <a:cs typeface="+mn-cs"/>
              </a:rPr>
              <a:t>Vision:"A Kenyan  economy with globally efficient markets and enhanced consumer welfare for shared Prosperity"</a:t>
            </a:r>
          </a:p>
        </p:txBody>
      </p:sp>
      <p:sp>
        <p:nvSpPr>
          <p:cNvPr id="7" name="Slide Number Placeholder 6"/>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E16CBD9-E623-4746-B54A-EB17BF301490}" type="slidenum">
              <a:rPr kumimoji="0" lang="en-US" altLang="en-US" sz="1000" b="0" i="0" u="none" strike="noStrike" kern="1200" cap="none" spc="0" normalizeH="0" baseline="0" noProof="0">
                <a:ln>
                  <a:noFill/>
                </a:ln>
                <a:solidFill>
                  <a:prstClr val="white"/>
                </a:solidFill>
                <a:effectLst/>
                <a:uLnTx/>
                <a:uFillTx/>
                <a:latin typeface="Lucida Sans Unicode" panose="020B0602030504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a:ln>
                <a:noFill/>
              </a:ln>
              <a:solidFill>
                <a:prstClr val="white"/>
              </a:solidFill>
              <a:effectLst/>
              <a:uLnTx/>
              <a:uFillTx/>
              <a:latin typeface="Lucida Sans Unicode" panose="020B0602030504020204" pitchFamily="34" charset="0"/>
              <a:ea typeface="+mn-ea"/>
              <a:cs typeface="Arial" panose="020B0604020202020204" pitchFamily="34" charset="0"/>
            </a:endParaRPr>
          </a:p>
        </p:txBody>
      </p:sp>
    </p:spTree>
    <p:extLst>
      <p:ext uri="{BB962C8B-B14F-4D97-AF65-F5344CB8AC3E}">
        <p14:creationId xmlns:p14="http://schemas.microsoft.com/office/powerpoint/2010/main" val="3441195486"/>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109728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609600" y="5410200"/>
            <a:ext cx="5386917"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6193369" y="5410200"/>
            <a:ext cx="5389033"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609600" y="1444295"/>
            <a:ext cx="5386917"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6193368" y="1444295"/>
            <a:ext cx="5389033"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marL="0" marR="0" lvl="0" indent="0" algn="l" defTabSz="914400" rtl="0" eaLnBrk="1" fontAlgn="auto" latinLnBrk="0" hangingPunct="1">
              <a:lnSpc>
                <a:spcPct val="100000"/>
              </a:lnSpc>
              <a:spcBef>
                <a:spcPts val="0"/>
              </a:spcBef>
              <a:spcAft>
                <a:spcPts val="0"/>
              </a:spcAft>
              <a:buClrTx/>
              <a:buSzTx/>
              <a:buFontTx/>
              <a:buNone/>
              <a:tabLst/>
              <a:defRPr/>
            </a:pPr>
            <a:fld id="{CC206484-E56A-4BE9-8D11-E38C94057F5D}" type="datetime1">
              <a:rPr kumimoji="0" lang="en-US" sz="1000" b="0" i="0" u="none" strike="noStrike" kern="1200" cap="none" spc="0" normalizeH="0" baseline="0" noProof="0">
                <a:ln>
                  <a:noFill/>
                </a:ln>
                <a:solidFill>
                  <a:prstClr val="black"/>
                </a:solidFill>
                <a:effectLst/>
                <a:uLnTx/>
                <a:uFillTx/>
                <a:latin typeface="Lucida Sans Unicode"/>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7/15/2021</a:t>
            </a:fld>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8" name="Footer Placeholder 7"/>
          <p:cNvSpPr>
            <a:spLocks noGrp="1"/>
          </p:cNvSpPr>
          <p:nvPr>
            <p:ph type="ftr" sz="quarter" idx="11"/>
          </p:nvPr>
        </p:nvSpPr>
        <p:spPr/>
        <p:txBody>
          <a:bodyPr/>
          <a:lstStyle>
            <a:lvl1pPr>
              <a:defRPr/>
            </a:lvl1pPr>
            <a:extLst/>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Lucida Sans Unicode"/>
                <a:ea typeface="+mn-ea"/>
                <a:cs typeface="+mn-cs"/>
              </a:rPr>
              <a:t>Vision:"A Kenyan  economy with globally efficient markets and enhanced consumer welfare for shared Prosperity"</a:t>
            </a:r>
          </a:p>
        </p:txBody>
      </p:sp>
      <p:sp>
        <p:nvSpPr>
          <p:cNvPr id="9" name="Slide Number Placeholder 8"/>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8D05B851-281C-40F3-8ABF-5F9258C44315}" type="slidenum">
              <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endParaRPr>
          </a:p>
        </p:txBody>
      </p:sp>
    </p:spTree>
    <p:extLst>
      <p:ext uri="{BB962C8B-B14F-4D97-AF65-F5344CB8AC3E}">
        <p14:creationId xmlns:p14="http://schemas.microsoft.com/office/powerpoint/2010/main" val="2696739313"/>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marL="0" marR="0" lvl="0" indent="0" algn="l" defTabSz="914400" rtl="0" eaLnBrk="1" fontAlgn="auto" latinLnBrk="0" hangingPunct="1">
              <a:lnSpc>
                <a:spcPct val="100000"/>
              </a:lnSpc>
              <a:spcBef>
                <a:spcPts val="0"/>
              </a:spcBef>
              <a:spcAft>
                <a:spcPts val="0"/>
              </a:spcAft>
              <a:buClrTx/>
              <a:buSzTx/>
              <a:buFontTx/>
              <a:buNone/>
              <a:tabLst/>
              <a:defRPr/>
            </a:pPr>
            <a:fld id="{1F60AE8E-2A00-4189-9CC7-7EBEC2FD76E0}" type="datetime1">
              <a:rPr kumimoji="0" lang="en-US" sz="1000" b="0" i="0" u="none" strike="noStrike" kern="1200" cap="none" spc="0" normalizeH="0" baseline="0" noProof="0">
                <a:ln>
                  <a:noFill/>
                </a:ln>
                <a:solidFill>
                  <a:prstClr val="white"/>
                </a:solidFill>
                <a:effectLst/>
                <a:uLnTx/>
                <a:uFillTx/>
                <a:latin typeface="Lucida Sans Unicode"/>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7/15/2021</a:t>
            </a:fld>
            <a:endParaRPr kumimoji="0" lang="en-US" sz="1000" b="0" i="0" u="none" strike="noStrike" kern="1200" cap="none" spc="0" normalizeH="0" baseline="0" noProof="0">
              <a:ln>
                <a:noFill/>
              </a:ln>
              <a:solidFill>
                <a:prstClr val="white"/>
              </a:solidFill>
              <a:effectLst/>
              <a:uLnTx/>
              <a:uFillTx/>
              <a:latin typeface="Lucida Sans Unicode"/>
              <a:ea typeface="+mn-ea"/>
              <a:cs typeface="+mn-cs"/>
            </a:endParaRPr>
          </a:p>
        </p:txBody>
      </p:sp>
      <p:sp>
        <p:nvSpPr>
          <p:cNvPr id="4" name="Footer Placeholder 3"/>
          <p:cNvSpPr>
            <a:spLocks noGrp="1"/>
          </p:cNvSpPr>
          <p:nvPr>
            <p:ph type="ftr" sz="quarter" idx="11"/>
          </p:nvPr>
        </p:nvSpPr>
        <p:spPr/>
        <p:txBody>
          <a:bodyPr/>
          <a:lstStyle>
            <a:lvl1pPr>
              <a:defRPr/>
            </a:lvl1pPr>
            <a:extLst/>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white"/>
                </a:solidFill>
                <a:effectLst/>
                <a:uLnTx/>
                <a:uFillTx/>
                <a:latin typeface="Lucida Sans Unicode"/>
                <a:ea typeface="+mn-ea"/>
                <a:cs typeface="+mn-cs"/>
              </a:rPr>
              <a:t>Vision:"A Kenyan  economy with globally efficient markets and enhanced consumer welfare for shared Prosperity"</a:t>
            </a:r>
          </a:p>
        </p:txBody>
      </p:sp>
      <p:sp>
        <p:nvSpPr>
          <p:cNvPr id="5" name="Slide Number Placeholder 4"/>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58A0632E-26F2-4E35-8D3C-D9911E12DC09}" type="slidenum">
              <a:rPr kumimoji="0" lang="en-US" altLang="en-US" sz="1000" b="0" i="0" u="none" strike="noStrike" kern="1200" cap="none" spc="0" normalizeH="0" baseline="0" noProof="0">
                <a:ln>
                  <a:noFill/>
                </a:ln>
                <a:solidFill>
                  <a:prstClr val="white"/>
                </a:solidFill>
                <a:effectLst/>
                <a:uLnTx/>
                <a:uFillTx/>
                <a:latin typeface="Lucida Sans Unicode" panose="020B0602030504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a:ln>
                <a:noFill/>
              </a:ln>
              <a:solidFill>
                <a:prstClr val="white"/>
              </a:solidFill>
              <a:effectLst/>
              <a:uLnTx/>
              <a:uFillTx/>
              <a:latin typeface="Lucida Sans Unicode" panose="020B0602030504020204" pitchFamily="34" charset="0"/>
              <a:ea typeface="+mn-ea"/>
              <a:cs typeface="Arial" panose="020B0604020202020204" pitchFamily="34" charset="0"/>
            </a:endParaRPr>
          </a:p>
        </p:txBody>
      </p:sp>
    </p:spTree>
    <p:extLst>
      <p:ext uri="{BB962C8B-B14F-4D97-AF65-F5344CB8AC3E}">
        <p14:creationId xmlns:p14="http://schemas.microsoft.com/office/powerpoint/2010/main" val="1277646607"/>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E6E95D1F-DADB-4CFB-ADC2-FDB797406E13}" type="datetime1">
              <a:rPr kumimoji="0" lang="en-US" sz="1000" b="0" i="0" u="none" strike="noStrike" kern="1200" cap="none" spc="0" normalizeH="0" baseline="0" noProof="0">
                <a:ln>
                  <a:noFill/>
                </a:ln>
                <a:solidFill>
                  <a:prstClr val="black"/>
                </a:solidFill>
                <a:effectLst/>
                <a:uLnTx/>
                <a:uFillTx/>
                <a:latin typeface="Lucida Sans Unicode"/>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7/15/2021</a:t>
            </a:fld>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3" name="Footer Placeholder 21"/>
          <p:cNvSpPr>
            <a:spLocks noGrp="1"/>
          </p:cNvSpPr>
          <p:nvPr>
            <p:ph type="ftr" sz="quarter" idx="11"/>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Lucida Sans Unicode"/>
                <a:ea typeface="+mn-ea"/>
                <a:cs typeface="+mn-cs"/>
              </a:rPr>
              <a:t>Vision:"A Kenyan  economy with globally efficient markets and enhanced consumer welfare for shared Prosperity"</a:t>
            </a:r>
          </a:p>
        </p:txBody>
      </p:sp>
      <p:sp>
        <p:nvSpPr>
          <p:cNvPr id="4" name="Slide Number Placeholder 17"/>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6B7E3848-DE42-46B4-84B1-7A5372221EC5}" type="slidenum">
              <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endParaRPr>
          </a:p>
        </p:txBody>
      </p:sp>
    </p:spTree>
    <p:extLst>
      <p:ext uri="{BB962C8B-B14F-4D97-AF65-F5344CB8AC3E}">
        <p14:creationId xmlns:p14="http://schemas.microsoft.com/office/powerpoint/2010/main" val="19492351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4876800"/>
            <a:ext cx="9975701" cy="457200"/>
          </a:xfrm>
        </p:spPr>
        <p:txBody>
          <a:bodyPr anchor="t">
            <a:noAutofit/>
            <a:sp3d prstMaterial="softEdge">
              <a:bevelT w="0" h="0"/>
            </a:sp3d>
          </a:bodyPr>
          <a:lstStyle>
            <a:lvl1pPr algn="r">
              <a:buNone/>
              <a:defRPr sz="2500" b="0">
                <a:solidFill>
                  <a:schemeClr val="accent1"/>
                </a:solidFill>
                <a:effectLst/>
              </a:defRPr>
            </a:lvl1pPr>
            <a:extLst/>
          </a:lstStyle>
          <a:p>
            <a:r>
              <a:rPr lang="en-US" dirty="0" smtClean="0"/>
              <a:t>Click to edit Master title style</a:t>
            </a:r>
            <a:endParaRPr lang="en-US" dirty="0"/>
          </a:p>
        </p:txBody>
      </p:sp>
      <p:sp>
        <p:nvSpPr>
          <p:cNvPr id="3" name="Text Placeholder 2"/>
          <p:cNvSpPr>
            <a:spLocks noGrp="1"/>
          </p:cNvSpPr>
          <p:nvPr>
            <p:ph type="body" idx="2"/>
          </p:nvPr>
        </p:nvSpPr>
        <p:spPr>
          <a:xfrm>
            <a:off x="5892800" y="5355102"/>
            <a:ext cx="5299456"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dirty="0" smtClean="0"/>
              <a:t>Click to edit Master text styles</a:t>
            </a:r>
          </a:p>
        </p:txBody>
      </p:sp>
      <p:sp>
        <p:nvSpPr>
          <p:cNvPr id="4" name="Content Placeholder 3"/>
          <p:cNvSpPr>
            <a:spLocks noGrp="1"/>
          </p:cNvSpPr>
          <p:nvPr>
            <p:ph sz="half" idx="1"/>
          </p:nvPr>
        </p:nvSpPr>
        <p:spPr>
          <a:xfrm>
            <a:off x="1219200" y="274320"/>
            <a:ext cx="9973056"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marL="0" marR="0" lvl="0" indent="0" algn="l" defTabSz="914400" rtl="0" eaLnBrk="1" fontAlgn="auto" latinLnBrk="0" hangingPunct="1">
              <a:lnSpc>
                <a:spcPct val="100000"/>
              </a:lnSpc>
              <a:spcBef>
                <a:spcPts val="0"/>
              </a:spcBef>
              <a:spcAft>
                <a:spcPts val="0"/>
              </a:spcAft>
              <a:buClrTx/>
              <a:buSzTx/>
              <a:buFontTx/>
              <a:buNone/>
              <a:tabLst/>
              <a:defRPr/>
            </a:pPr>
            <a:fld id="{83ADA876-D6F3-455A-888A-C865A70A2EEA}" type="datetime1">
              <a:rPr kumimoji="0" lang="en-US" sz="1000" b="0" i="0" u="none" strike="noStrike" kern="1200" cap="none" spc="0" normalizeH="0" baseline="0" noProof="0">
                <a:ln>
                  <a:noFill/>
                </a:ln>
                <a:solidFill>
                  <a:prstClr val="black"/>
                </a:solidFill>
                <a:effectLst/>
                <a:uLnTx/>
                <a:uFillTx/>
                <a:latin typeface="Lucida Sans Unicode"/>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7/15/2021</a:t>
            </a:fld>
            <a:endParaRPr kumimoji="0" lang="en-US" sz="1000" b="0" i="0" u="none" strike="noStrike" kern="1200" cap="none" spc="0" normalizeH="0" baseline="0" noProof="0" dirty="0">
              <a:ln>
                <a:noFill/>
              </a:ln>
              <a:solidFill>
                <a:prstClr val="black"/>
              </a:solidFill>
              <a:effectLst/>
              <a:uLnTx/>
              <a:uFillTx/>
              <a:latin typeface="Lucida Sans Unicode"/>
              <a:ea typeface="+mn-ea"/>
              <a:cs typeface="+mn-cs"/>
            </a:endParaRPr>
          </a:p>
        </p:txBody>
      </p:sp>
      <p:sp>
        <p:nvSpPr>
          <p:cNvPr id="6" name="Footer Placeholder 5"/>
          <p:cNvSpPr>
            <a:spLocks noGrp="1"/>
          </p:cNvSpPr>
          <p:nvPr>
            <p:ph type="ftr" sz="quarter" idx="11"/>
          </p:nvPr>
        </p:nvSpPr>
        <p:spPr/>
        <p:txBody>
          <a:bodyPr/>
          <a:lstStyle>
            <a:lvl1pPr>
              <a:defRPr/>
            </a:lvl1pPr>
            <a:extLst/>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Lucida Sans Unicode"/>
                <a:ea typeface="+mn-ea"/>
                <a:cs typeface="+mn-cs"/>
              </a:rPr>
              <a:t>Vision:"A Kenyan  economy with globally efficient markets and enhanced consumer welfare for shared Prosperity"</a:t>
            </a:r>
          </a:p>
        </p:txBody>
      </p:sp>
      <p:sp>
        <p:nvSpPr>
          <p:cNvPr id="7" name="Slide Number Placeholder 6"/>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8CAF7C1-8809-427A-B61C-BBFF716D26B5}" type="slidenum">
              <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endParaRPr>
          </a:p>
        </p:txBody>
      </p:sp>
    </p:spTree>
    <p:extLst>
      <p:ext uri="{BB962C8B-B14F-4D97-AF65-F5344CB8AC3E}">
        <p14:creationId xmlns:p14="http://schemas.microsoft.com/office/powerpoint/2010/main" val="977775726"/>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Freeform 4"/>
          <p:cNvSpPr>
            <a:spLocks/>
          </p:cNvSpPr>
          <p:nvPr/>
        </p:nvSpPr>
        <p:spPr bwMode="auto">
          <a:xfrm>
            <a:off x="954617" y="5002214"/>
            <a:ext cx="5069416"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Lucida Sans Unicode"/>
              <a:ea typeface="+mn-ea"/>
              <a:cs typeface="Arial" panose="020B0604020202020204" pitchFamily="34" charset="0"/>
            </a:endParaRPr>
          </a:p>
        </p:txBody>
      </p:sp>
      <p:sp>
        <p:nvSpPr>
          <p:cNvPr id="6" name="Freeform 15"/>
          <p:cNvSpPr>
            <a:spLocks/>
          </p:cNvSpPr>
          <p:nvPr/>
        </p:nvSpPr>
        <p:spPr bwMode="auto">
          <a:xfrm>
            <a:off x="-71966" y="5784850"/>
            <a:ext cx="5069417" cy="838200"/>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 name="Right Triangle 6"/>
          <p:cNvSpPr>
            <a:spLocks/>
          </p:cNvSpPr>
          <p:nvPr/>
        </p:nvSpPr>
        <p:spPr bwMode="auto">
          <a:xfrm>
            <a:off x="-8056" y="5791253"/>
            <a:ext cx="4536419"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Lucida Sans Unicode"/>
              <a:ea typeface="+mn-ea"/>
              <a:cs typeface="+mn-cs"/>
            </a:endParaRPr>
          </a:p>
        </p:txBody>
      </p:sp>
      <p:cxnSp>
        <p:nvCxnSpPr>
          <p:cNvPr id="8" name="Straight Connector 7"/>
          <p:cNvCxnSpPr/>
          <p:nvPr/>
        </p:nvCxnSpPr>
        <p:spPr>
          <a:xfrm>
            <a:off x="-12316" y="5787739"/>
            <a:ext cx="454067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11552768" y="4987925"/>
            <a:ext cx="243417"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Lucida Sans Unicode"/>
              <a:ea typeface="+mn-ea"/>
              <a:cs typeface="+mn-cs"/>
            </a:endParaRPr>
          </a:p>
        </p:txBody>
      </p:sp>
      <p:sp>
        <p:nvSpPr>
          <p:cNvPr id="10" name="Chevron 9"/>
          <p:cNvSpPr/>
          <p:nvPr/>
        </p:nvSpPr>
        <p:spPr>
          <a:xfrm>
            <a:off x="11303001" y="4987925"/>
            <a:ext cx="243417"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Lucida Sans Unicode"/>
              <a:ea typeface="+mn-ea"/>
              <a:cs typeface="+mn-cs"/>
            </a:endParaRPr>
          </a:p>
        </p:txBody>
      </p:sp>
      <p:sp>
        <p:nvSpPr>
          <p:cNvPr id="4" name="Text Placeholder 3"/>
          <p:cNvSpPr>
            <a:spLocks noGrp="1"/>
          </p:cNvSpPr>
          <p:nvPr>
            <p:ph type="body" sz="half" idx="2"/>
          </p:nvPr>
        </p:nvSpPr>
        <p:spPr>
          <a:xfrm>
            <a:off x="1521643" y="5443402"/>
            <a:ext cx="95504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304800" y="189968"/>
            <a:ext cx="115824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304800" y="4865122"/>
            <a:ext cx="10767243"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marL="0" marR="0" lvl="0" indent="0" algn="l" defTabSz="914400" rtl="0" eaLnBrk="1" fontAlgn="auto" latinLnBrk="0" hangingPunct="1">
              <a:lnSpc>
                <a:spcPct val="100000"/>
              </a:lnSpc>
              <a:spcBef>
                <a:spcPts val="0"/>
              </a:spcBef>
              <a:spcAft>
                <a:spcPts val="0"/>
              </a:spcAft>
              <a:buClrTx/>
              <a:buSzTx/>
              <a:buFontTx/>
              <a:buNone/>
              <a:tabLst/>
              <a:defRPr/>
            </a:pPr>
            <a:fld id="{02A0C22B-82CC-49CC-B1EE-3C9A49EBA3AF}" type="datetime1">
              <a:rPr kumimoji="0" lang="en-US" sz="1000" b="0" i="0" u="none" strike="noStrike" kern="1200" cap="none" spc="0" normalizeH="0" baseline="0" noProof="0">
                <a:ln>
                  <a:noFill/>
                </a:ln>
                <a:solidFill>
                  <a:prstClr val="white"/>
                </a:solidFill>
                <a:effectLst/>
                <a:uLnTx/>
                <a:uFillTx/>
                <a:latin typeface="Lucida Sans Unicode"/>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7/15/2021</a:t>
            </a:fld>
            <a:endParaRPr kumimoji="0" lang="en-US" sz="1000" b="0" i="0" u="none" strike="noStrike" kern="1200" cap="none" spc="0" normalizeH="0" baseline="0" noProof="0">
              <a:ln>
                <a:noFill/>
              </a:ln>
              <a:solidFill>
                <a:prstClr val="white"/>
              </a:solidFill>
              <a:effectLst/>
              <a:uLnTx/>
              <a:uFillTx/>
              <a:latin typeface="Lucida Sans Unicode"/>
              <a:ea typeface="+mn-ea"/>
              <a:cs typeface="+mn-cs"/>
            </a:endParaRPr>
          </a:p>
        </p:txBody>
      </p:sp>
      <p:sp>
        <p:nvSpPr>
          <p:cNvPr id="12" name="Footer Placeholder 5"/>
          <p:cNvSpPr>
            <a:spLocks noGrp="1"/>
          </p:cNvSpPr>
          <p:nvPr>
            <p:ph type="ftr" sz="quarter" idx="11"/>
          </p:nvPr>
        </p:nvSpPr>
        <p:spPr/>
        <p:txBody>
          <a:bodyPr/>
          <a:lstStyle>
            <a:lvl1pPr>
              <a:defRPr>
                <a:solidFill>
                  <a:schemeClr val="tx1"/>
                </a:solidFill>
              </a:defRPr>
            </a:lvl1pPr>
            <a:extLst/>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white"/>
                </a:solidFill>
                <a:effectLst/>
                <a:uLnTx/>
                <a:uFillTx/>
                <a:latin typeface="Lucida Sans Unicode"/>
                <a:ea typeface="+mn-ea"/>
                <a:cs typeface="+mn-cs"/>
              </a:rPr>
              <a:t>Vision:"A Kenyan  economy with globally efficient markets and enhanced consumer welfare for shared Prosperity"</a:t>
            </a:r>
          </a:p>
        </p:txBody>
      </p:sp>
      <p:sp>
        <p:nvSpPr>
          <p:cNvPr id="13" name="Slide Number Placeholder 6"/>
          <p:cNvSpPr>
            <a:spLocks noGrp="1"/>
          </p:cNvSpPr>
          <p:nvPr>
            <p:ph type="sldNum" sz="quarter" idx="12"/>
          </p:nvPr>
        </p:nvSpPr>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95F017DB-072E-49D1-B0C8-BCABD3DAA300}" type="slidenum">
              <a:rPr kumimoji="0" lang="en-US" altLang="en-US" sz="1000" b="0" i="0" u="none" strike="noStrike" kern="1200" cap="none" spc="0" normalizeH="0" baseline="0" noProof="0">
                <a:ln>
                  <a:noFill/>
                </a:ln>
                <a:solidFill>
                  <a:prstClr val="white"/>
                </a:solidFill>
                <a:effectLst/>
                <a:uLnTx/>
                <a:uFillTx/>
                <a:latin typeface="Lucida Sans Unicode" panose="020B0602030504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a:ln>
                <a:noFill/>
              </a:ln>
              <a:solidFill>
                <a:prstClr val="white"/>
              </a:solidFill>
              <a:effectLst/>
              <a:uLnTx/>
              <a:uFillTx/>
              <a:latin typeface="Lucida Sans Unicode" panose="020B0602030504020204" pitchFamily="34" charset="0"/>
              <a:ea typeface="+mn-ea"/>
              <a:cs typeface="Arial" panose="020B0604020202020204" pitchFamily="34" charset="0"/>
            </a:endParaRPr>
          </a:p>
        </p:txBody>
      </p:sp>
    </p:spTree>
    <p:extLst>
      <p:ext uri="{BB962C8B-B14F-4D97-AF65-F5344CB8AC3E}">
        <p14:creationId xmlns:p14="http://schemas.microsoft.com/office/powerpoint/2010/main" val="121611429"/>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954617" y="5002214"/>
            <a:ext cx="5069416"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Lucida Sans Unicode"/>
              <a:ea typeface="+mn-ea"/>
              <a:cs typeface="Arial" panose="020B0604020202020204" pitchFamily="34" charset="0"/>
            </a:endParaRPr>
          </a:p>
        </p:txBody>
      </p:sp>
      <p:sp>
        <p:nvSpPr>
          <p:cNvPr id="1027" name="Freeform 11"/>
          <p:cNvSpPr>
            <a:spLocks/>
          </p:cNvSpPr>
          <p:nvPr/>
        </p:nvSpPr>
        <p:spPr bwMode="auto">
          <a:xfrm>
            <a:off x="-71966" y="5784850"/>
            <a:ext cx="5069417" cy="838200"/>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9966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4" name="Right Triangle 13"/>
          <p:cNvSpPr>
            <a:spLocks/>
          </p:cNvSpPr>
          <p:nvPr/>
        </p:nvSpPr>
        <p:spPr bwMode="auto">
          <a:xfrm>
            <a:off x="-8056" y="5791253"/>
            <a:ext cx="4536419"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Lucida Sans Unicode"/>
              <a:ea typeface="+mn-ea"/>
              <a:cs typeface="+mn-cs"/>
            </a:endParaRPr>
          </a:p>
        </p:txBody>
      </p:sp>
      <p:cxnSp>
        <p:nvCxnSpPr>
          <p:cNvPr id="15" name="Straight Connector 14"/>
          <p:cNvCxnSpPr/>
          <p:nvPr/>
        </p:nvCxnSpPr>
        <p:spPr>
          <a:xfrm>
            <a:off x="-12316" y="5787739"/>
            <a:ext cx="454067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609600" y="274638"/>
            <a:ext cx="10972800" cy="1143000"/>
          </a:xfrm>
          <a:prstGeom prst="rect">
            <a:avLst/>
          </a:prstGeom>
        </p:spPr>
        <p:txBody>
          <a:bodyPr vert="horz" anchor="ctr">
            <a:normAutofit/>
            <a:scene3d>
              <a:camera prst="orthographicFront"/>
              <a:lightRig rig="soft" dir="t"/>
            </a:scene3d>
            <a:sp3d prstMaterial="softEdge">
              <a:bevelT w="25400" h="25400"/>
            </a:sp3d>
          </a:bodyPr>
          <a:lstStyle/>
          <a:p>
            <a:r>
              <a:rPr lang="en-US" smtClean="0"/>
              <a:t>Click to edit Master title style</a:t>
            </a:r>
            <a:endParaRPr lang="en-US"/>
          </a:p>
        </p:txBody>
      </p:sp>
      <p:sp>
        <p:nvSpPr>
          <p:cNvPr id="1033" name="Text Placeholder 29"/>
          <p:cNvSpPr>
            <a:spLocks noGrp="1"/>
          </p:cNvSpPr>
          <p:nvPr>
            <p:ph type="body" idx="1"/>
          </p:nvPr>
        </p:nvSpPr>
        <p:spPr bwMode="auto">
          <a:xfrm>
            <a:off x="609600" y="1481138"/>
            <a:ext cx="109728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 name="Date Placeholder 9"/>
          <p:cNvSpPr>
            <a:spLocks noGrp="1"/>
          </p:cNvSpPr>
          <p:nvPr>
            <p:ph type="dt" sz="half" idx="2"/>
          </p:nvPr>
        </p:nvSpPr>
        <p:spPr>
          <a:xfrm>
            <a:off x="8970433" y="6408739"/>
            <a:ext cx="2559051"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marL="0" marR="0" lvl="0" indent="0" algn="l" defTabSz="914400" rtl="0" eaLnBrk="1" fontAlgn="auto" latinLnBrk="0" hangingPunct="1">
              <a:lnSpc>
                <a:spcPct val="100000"/>
              </a:lnSpc>
              <a:spcBef>
                <a:spcPts val="0"/>
              </a:spcBef>
              <a:spcAft>
                <a:spcPts val="0"/>
              </a:spcAft>
              <a:buClrTx/>
              <a:buSzTx/>
              <a:buFontTx/>
              <a:buNone/>
              <a:tabLst/>
              <a:defRPr/>
            </a:pPr>
            <a:fld id="{AA113D41-7B64-4D9B-B6B8-540B824E6822}" type="datetime1">
              <a:rPr kumimoji="0" lang="en-US" sz="1000" b="0" i="0" u="none" strike="noStrike" kern="1200" cap="none" spc="0" normalizeH="0" baseline="0" noProof="0">
                <a:ln>
                  <a:noFill/>
                </a:ln>
                <a:solidFill>
                  <a:prstClr val="black"/>
                </a:solidFill>
                <a:effectLst/>
                <a:uLnTx/>
                <a:uFillTx/>
                <a:latin typeface="Lucida Sans Unicode"/>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7/15/2021</a:t>
            </a:fld>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22" name="Footer Placeholder 21"/>
          <p:cNvSpPr>
            <a:spLocks noGrp="1"/>
          </p:cNvSpPr>
          <p:nvPr>
            <p:ph type="ftr" sz="quarter" idx="3"/>
          </p:nvPr>
        </p:nvSpPr>
        <p:spPr>
          <a:xfrm>
            <a:off x="5839884" y="6408739"/>
            <a:ext cx="3134783"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Lucida Sans Unicode"/>
                <a:ea typeface="+mn-ea"/>
                <a:cs typeface="+mn-cs"/>
              </a:rPr>
              <a:t>Vision:"A Kenyan  economy with globally efficient markets and enhanced consumer welfare for shared Prosperity"</a:t>
            </a:r>
          </a:p>
        </p:txBody>
      </p:sp>
      <p:sp>
        <p:nvSpPr>
          <p:cNvPr id="18" name="Slide Number Placeholder 17"/>
          <p:cNvSpPr>
            <a:spLocks noGrp="1"/>
          </p:cNvSpPr>
          <p:nvPr>
            <p:ph type="sldNum" sz="quarter" idx="4"/>
          </p:nvPr>
        </p:nvSpPr>
        <p:spPr>
          <a:xfrm>
            <a:off x="11529484" y="6408739"/>
            <a:ext cx="488949" cy="3651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000">
                <a:latin typeface="Lucida Sans Unicode" panose="020B0602030504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6CD4169F-C5AF-4808-98F5-06EEBD787C66}" type="slidenum">
              <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endParaRPr>
          </a:p>
        </p:txBody>
      </p:sp>
    </p:spTree>
    <p:extLst>
      <p:ext uri="{BB962C8B-B14F-4D97-AF65-F5344CB8AC3E}">
        <p14:creationId xmlns:p14="http://schemas.microsoft.com/office/powerpoint/2010/main" val="6277861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anose="020B0602030504020204" pitchFamily="34" charset="0"/>
        </a:defRPr>
      </a:lvl2pPr>
      <a:lvl3pPr algn="l" rtl="0" eaLnBrk="0" fontAlgn="base" hangingPunct="0">
        <a:spcBef>
          <a:spcPct val="0"/>
        </a:spcBef>
        <a:spcAft>
          <a:spcPct val="0"/>
        </a:spcAft>
        <a:defRPr sz="4100" b="1">
          <a:solidFill>
            <a:schemeClr val="tx2"/>
          </a:solidFill>
          <a:latin typeface="Lucida Sans Unicode" panose="020B0602030504020204" pitchFamily="34" charset="0"/>
        </a:defRPr>
      </a:lvl3pPr>
      <a:lvl4pPr algn="l" rtl="0" eaLnBrk="0" fontAlgn="base" hangingPunct="0">
        <a:spcBef>
          <a:spcPct val="0"/>
        </a:spcBef>
        <a:spcAft>
          <a:spcPct val="0"/>
        </a:spcAft>
        <a:defRPr sz="4100" b="1">
          <a:solidFill>
            <a:schemeClr val="tx2"/>
          </a:solidFill>
          <a:latin typeface="Lucida Sans Unicode" panose="020B0602030504020204" pitchFamily="34" charset="0"/>
        </a:defRPr>
      </a:lvl4pPr>
      <a:lvl5pPr algn="l" rtl="0" eaLnBrk="0" fontAlgn="base" hangingPunct="0">
        <a:spcBef>
          <a:spcPct val="0"/>
        </a:spcBef>
        <a:spcAft>
          <a:spcPct val="0"/>
        </a:spcAft>
        <a:defRPr sz="4100" b="1">
          <a:solidFill>
            <a:schemeClr val="tx2"/>
          </a:solidFill>
          <a:latin typeface="Lucida Sans Unicode" panose="020B0602030504020204" pitchFamily="34" charset="0"/>
        </a:defRPr>
      </a:lvl5pPr>
      <a:lvl6pPr marL="457200" algn="l" rtl="0" fontAlgn="base">
        <a:spcBef>
          <a:spcPct val="0"/>
        </a:spcBef>
        <a:spcAft>
          <a:spcPct val="0"/>
        </a:spcAft>
        <a:defRPr sz="4100" b="1">
          <a:solidFill>
            <a:schemeClr val="tx2"/>
          </a:solidFill>
          <a:latin typeface="Lucida Sans Unicode" panose="020B0602030504020204" pitchFamily="34" charset="0"/>
        </a:defRPr>
      </a:lvl6pPr>
      <a:lvl7pPr marL="914400" algn="l" rtl="0" fontAlgn="base">
        <a:spcBef>
          <a:spcPct val="0"/>
        </a:spcBef>
        <a:spcAft>
          <a:spcPct val="0"/>
        </a:spcAft>
        <a:defRPr sz="4100" b="1">
          <a:solidFill>
            <a:schemeClr val="tx2"/>
          </a:solidFill>
          <a:latin typeface="Lucida Sans Unicode" panose="020B0602030504020204" pitchFamily="34" charset="0"/>
        </a:defRPr>
      </a:lvl7pPr>
      <a:lvl8pPr marL="1371600" algn="l" rtl="0" fontAlgn="base">
        <a:spcBef>
          <a:spcPct val="0"/>
        </a:spcBef>
        <a:spcAft>
          <a:spcPct val="0"/>
        </a:spcAft>
        <a:defRPr sz="4100" b="1">
          <a:solidFill>
            <a:schemeClr val="tx2"/>
          </a:solidFill>
          <a:latin typeface="Lucida Sans Unicode" panose="020B0602030504020204" pitchFamily="34" charset="0"/>
        </a:defRPr>
      </a:lvl8pPr>
      <a:lvl9pPr marL="1828800" algn="l" rtl="0" fontAlgn="base">
        <a:spcBef>
          <a:spcPct val="0"/>
        </a:spcBef>
        <a:spcAft>
          <a:spcPct val="0"/>
        </a:spcAft>
        <a:defRPr sz="4100" b="1">
          <a:solidFill>
            <a:schemeClr val="tx2"/>
          </a:solidFill>
          <a:latin typeface="Lucida Sans Unicode" panose="020B0602030504020204"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anose="05040102010807070707"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anose="020B0604030504040204"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anose="05020102010507070707"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anose="05020102010507070707"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anose="05020102010507070707"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581890" y="597910"/>
            <a:ext cx="10972800" cy="5017798"/>
          </a:xfrm>
        </p:spPr>
        <p:txBody>
          <a:bodyPr>
            <a:normAutofit/>
          </a:bodyPr>
          <a:lstStyle/>
          <a:p>
            <a:pPr algn="ctr"/>
            <a:r>
              <a:rPr lang="en-US" dirty="0">
                <a:effectLst/>
                <a:latin typeface="Palatino Linotype" panose="02040502050505030304" pitchFamily="18" charset="0"/>
              </a:rPr>
              <a:t>KNOWLEDGE MANAGEMENT </a:t>
            </a:r>
            <a:r>
              <a:rPr lang="en-US" dirty="0" smtClean="0">
                <a:effectLst/>
                <a:latin typeface="Palatino Linotype" panose="02040502050505030304" pitchFamily="18" charset="0"/>
              </a:rPr>
              <a:t>(KM) </a:t>
            </a:r>
            <a:br>
              <a:rPr lang="en-US" dirty="0" smtClean="0">
                <a:effectLst/>
                <a:latin typeface="Palatino Linotype" panose="02040502050505030304" pitchFamily="18" charset="0"/>
              </a:rPr>
            </a:br>
            <a:r>
              <a:rPr lang="en-US" dirty="0" smtClean="0">
                <a:effectLst/>
                <a:latin typeface="Palatino Linotype" panose="02040502050505030304" pitchFamily="18" charset="0"/>
              </a:rPr>
              <a:t>AUDIT </a:t>
            </a:r>
            <a:r>
              <a:rPr lang="en-US" dirty="0">
                <a:effectLst/>
                <a:latin typeface="Palatino Linotype" panose="02040502050505030304" pitchFamily="18" charset="0"/>
              </a:rPr>
              <a:t>REPORT</a:t>
            </a:r>
            <a:br>
              <a:rPr lang="en-US" dirty="0">
                <a:effectLst/>
                <a:latin typeface="Palatino Linotype" panose="02040502050505030304" pitchFamily="18" charset="0"/>
              </a:rPr>
            </a:br>
            <a:r>
              <a:rPr lang="en-US" dirty="0">
                <a:effectLst/>
                <a:latin typeface="Palatino Linotype" panose="02040502050505030304" pitchFamily="18" charset="0"/>
              </a:rPr>
              <a:t> </a:t>
            </a:r>
            <a:br>
              <a:rPr lang="en-US" dirty="0">
                <a:effectLst/>
                <a:latin typeface="Palatino Linotype" panose="02040502050505030304" pitchFamily="18" charset="0"/>
              </a:rPr>
            </a:br>
            <a:r>
              <a:rPr lang="en-US" dirty="0">
                <a:effectLst/>
                <a:latin typeface="Palatino Linotype" panose="02040502050505030304" pitchFamily="18" charset="0"/>
              </a:rPr>
              <a:t>FY 2020/21</a:t>
            </a:r>
          </a:p>
        </p:txBody>
      </p:sp>
    </p:spTree>
    <p:extLst>
      <p:ext uri="{BB962C8B-B14F-4D97-AF65-F5344CB8AC3E}">
        <p14:creationId xmlns:p14="http://schemas.microsoft.com/office/powerpoint/2010/main" val="34708723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US" dirty="0" smtClean="0">
                <a:latin typeface="Palatino Linotype" panose="02040502050505030304" pitchFamily="18" charset="0"/>
              </a:rPr>
              <a:t>Culture</a:t>
            </a:r>
          </a:p>
          <a:p>
            <a:pPr algn="just"/>
            <a:r>
              <a:rPr lang="en-US" dirty="0">
                <a:latin typeface="Palatino Linotype" panose="02040502050505030304" pitchFamily="18" charset="0"/>
              </a:rPr>
              <a:t>There is a healthy knowledge culture in the Authority and staff are able to share experience, the environment created encourages experimentation, voluntary participation in knowledge management activities, and ease of inquiring and challenging each other’s knowledge on various subjects</a:t>
            </a:r>
          </a:p>
          <a:p>
            <a:pPr algn="just"/>
            <a:r>
              <a:rPr lang="en-US" dirty="0">
                <a:latin typeface="Palatino Linotype" panose="02040502050505030304" pitchFamily="18" charset="0"/>
              </a:rPr>
              <a:t>Promote a knowledge sharing culture by creating opportunities for each staff to present their views and discuss their projects, challenges and learnings. This can be done at departmental levels.</a:t>
            </a:r>
          </a:p>
        </p:txBody>
      </p:sp>
      <p:sp>
        <p:nvSpPr>
          <p:cNvPr id="3" name="Title 2"/>
          <p:cNvSpPr>
            <a:spLocks noGrp="1"/>
          </p:cNvSpPr>
          <p:nvPr>
            <p:ph type="title"/>
          </p:nvPr>
        </p:nvSpPr>
        <p:spPr/>
        <p:txBody>
          <a:bodyPr/>
          <a:lstStyle/>
          <a:p>
            <a:r>
              <a:rPr lang="en-US" dirty="0" smtClean="0">
                <a:latin typeface="Palatino Linotype" panose="02040502050505030304" pitchFamily="18" charset="0"/>
              </a:rPr>
              <a:t>Findings &amp; Recommendations</a:t>
            </a:r>
            <a:endParaRPr lang="en-US" dirty="0">
              <a:latin typeface="Palatino Linotype" panose="02040502050505030304" pitchFamily="18" charset="0"/>
            </a:endParaRP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1761C76-D921-4526-861D-EAD1738C1024}" type="datetime1">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7/15/2021</a:t>
            </a:fld>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5" name="Footer Placeholder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t>Vision:"A Kenyan  economy with globally efficient markets and enhanced consumer welfare for shared Prosperity"</a:t>
            </a:r>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F398085-A050-44CA-BE6F-A30127B6BCDD}" type="slidenum">
              <a:rPr kumimoji="0" lang="en-US" altLang="en-US" sz="1000" b="0" i="0" u="none" strike="noStrike" kern="1200" cap="none" spc="0" normalizeH="0" baseline="0" noProof="0" smtClean="0">
                <a:ln>
                  <a:noFill/>
                </a:ln>
                <a:solidFill>
                  <a:prstClr val="black"/>
                </a:solidFill>
                <a:effectLst/>
                <a:uLnTx/>
                <a:uFillTx/>
                <a:latin typeface="Lucida Sans Unicode" panose="020B0602030504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endParaRPr>
          </a:p>
        </p:txBody>
      </p:sp>
    </p:spTree>
    <p:extLst>
      <p:ext uri="{BB962C8B-B14F-4D97-AF65-F5344CB8AC3E}">
        <p14:creationId xmlns:p14="http://schemas.microsoft.com/office/powerpoint/2010/main" val="3854992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lgn="just"/>
            <a:r>
              <a:rPr lang="en-US" dirty="0">
                <a:latin typeface="Palatino Linotype" panose="02040502050505030304" pitchFamily="18" charset="0"/>
              </a:rPr>
              <a:t>Knowledge sharing takes pace internally and staff are encouraged to learn from each other and inculcate these lessons to other parts of the organization, view each other as working partners; </a:t>
            </a:r>
          </a:p>
          <a:p>
            <a:pPr algn="just"/>
            <a:r>
              <a:rPr lang="en-US" dirty="0">
                <a:latin typeface="Palatino Linotype" panose="02040502050505030304" pitchFamily="18" charset="0"/>
              </a:rPr>
              <a:t>Documented information is accessible and shared amongst departments as soon as </a:t>
            </a:r>
            <a:r>
              <a:rPr lang="en-US" dirty="0" smtClean="0">
                <a:latin typeface="Palatino Linotype" panose="02040502050505030304" pitchFamily="18" charset="0"/>
              </a:rPr>
              <a:t>necessary</a:t>
            </a:r>
          </a:p>
          <a:p>
            <a:pPr algn="just"/>
            <a:r>
              <a:rPr lang="en-US" dirty="0">
                <a:latin typeface="Palatino Linotype" panose="02040502050505030304" pitchFamily="18" charset="0"/>
              </a:rPr>
              <a:t>Have more cross departmental forums to encourage constructive dialogue and discussions. </a:t>
            </a:r>
            <a:endParaRPr lang="en-US" dirty="0" smtClean="0">
              <a:latin typeface="Palatino Linotype" panose="02040502050505030304" pitchFamily="18" charset="0"/>
            </a:endParaRPr>
          </a:p>
          <a:p>
            <a:pPr algn="just"/>
            <a:r>
              <a:rPr lang="en-US" dirty="0" smtClean="0">
                <a:latin typeface="Palatino Linotype" panose="02040502050505030304" pitchFamily="18" charset="0"/>
              </a:rPr>
              <a:t>Digital repository</a:t>
            </a:r>
            <a:endParaRPr lang="en-US" dirty="0">
              <a:latin typeface="Palatino Linotype" panose="02040502050505030304" pitchFamily="18" charset="0"/>
            </a:endParaRPr>
          </a:p>
        </p:txBody>
      </p:sp>
      <p:sp>
        <p:nvSpPr>
          <p:cNvPr id="3" name="Title 2"/>
          <p:cNvSpPr>
            <a:spLocks noGrp="1"/>
          </p:cNvSpPr>
          <p:nvPr>
            <p:ph type="title"/>
          </p:nvPr>
        </p:nvSpPr>
        <p:spPr/>
        <p:txBody>
          <a:bodyPr/>
          <a:lstStyle/>
          <a:p>
            <a:r>
              <a:rPr lang="en-US" dirty="0" smtClean="0">
                <a:latin typeface="Palatino Linotype" panose="02040502050505030304" pitchFamily="18" charset="0"/>
              </a:rPr>
              <a:t>Internal Knowledge Sharing</a:t>
            </a:r>
            <a:endParaRPr lang="en-US" dirty="0">
              <a:latin typeface="Palatino Linotype" panose="02040502050505030304" pitchFamily="18" charset="0"/>
            </a:endParaRP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1761C76-D921-4526-861D-EAD1738C1024}" type="datetime1">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7/15/2021</a:t>
            </a:fld>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5" name="Footer Placeholder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t>Vision:"A Kenyan  economy with globally efficient markets and enhanced consumer welfare for shared Prosperity"</a:t>
            </a:r>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F398085-A050-44CA-BE6F-A30127B6BCDD}" type="slidenum">
              <a:rPr kumimoji="0" lang="en-US" altLang="en-US" sz="1000" b="0" i="0" u="none" strike="noStrike" kern="1200" cap="none" spc="0" normalizeH="0" baseline="0" noProof="0" smtClean="0">
                <a:ln>
                  <a:noFill/>
                </a:ln>
                <a:solidFill>
                  <a:prstClr val="black"/>
                </a:solidFill>
                <a:effectLst/>
                <a:uLnTx/>
                <a:uFillTx/>
                <a:latin typeface="Lucida Sans Unicode" panose="020B0602030504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endParaRPr>
          </a:p>
        </p:txBody>
      </p:sp>
    </p:spTree>
    <p:extLst>
      <p:ext uri="{BB962C8B-B14F-4D97-AF65-F5344CB8AC3E}">
        <p14:creationId xmlns:p14="http://schemas.microsoft.com/office/powerpoint/2010/main" val="27777129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US" dirty="0">
                <a:latin typeface="Palatino Linotype" panose="02040502050505030304" pitchFamily="18" charset="0"/>
              </a:rPr>
              <a:t>There is adequate access to external knowledge. The mechanisms that enhance this include de-briefing after external engagements, networking, cooperation, collaboration trainings and workshops and exchange programs to enhance the Authority’s knowledge based from external knowledge sources</a:t>
            </a:r>
            <a:r>
              <a:rPr lang="en-US" dirty="0" smtClean="0">
                <a:latin typeface="Palatino Linotype" panose="02040502050505030304" pitchFamily="18" charset="0"/>
              </a:rPr>
              <a:t>.</a:t>
            </a:r>
          </a:p>
        </p:txBody>
      </p:sp>
      <p:sp>
        <p:nvSpPr>
          <p:cNvPr id="3" name="Title 2"/>
          <p:cNvSpPr>
            <a:spLocks noGrp="1"/>
          </p:cNvSpPr>
          <p:nvPr>
            <p:ph type="title"/>
          </p:nvPr>
        </p:nvSpPr>
        <p:spPr/>
        <p:txBody>
          <a:bodyPr/>
          <a:lstStyle/>
          <a:p>
            <a:r>
              <a:rPr lang="en-US" dirty="0" smtClean="0">
                <a:latin typeface="Palatino Linotype" panose="02040502050505030304" pitchFamily="18" charset="0"/>
              </a:rPr>
              <a:t>Access to external knowledge</a:t>
            </a:r>
            <a:endParaRPr lang="en-US" dirty="0">
              <a:latin typeface="Palatino Linotype" panose="02040502050505030304" pitchFamily="18" charset="0"/>
            </a:endParaRP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1761C76-D921-4526-861D-EAD1738C1024}" type="datetime1">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7/15/2021</a:t>
            </a:fld>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5" name="Footer Placeholder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t>Vision:"A Kenyan  economy with globally efficient markets and enhanced consumer welfare for shared Prosperity"</a:t>
            </a:r>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F398085-A050-44CA-BE6F-A30127B6BCDD}" type="slidenum">
              <a:rPr kumimoji="0" lang="en-US" altLang="en-US" sz="1000" b="0" i="0" u="none" strike="noStrike" kern="1200" cap="none" spc="0" normalizeH="0" baseline="0" noProof="0" smtClean="0">
                <a:ln>
                  <a:noFill/>
                </a:ln>
                <a:solidFill>
                  <a:prstClr val="black"/>
                </a:solidFill>
                <a:effectLst/>
                <a:uLnTx/>
                <a:uFillTx/>
                <a:latin typeface="Lucida Sans Unicode" panose="020B0602030504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endParaRPr>
          </a:p>
        </p:txBody>
      </p:sp>
    </p:spTree>
    <p:extLst>
      <p:ext uri="{BB962C8B-B14F-4D97-AF65-F5344CB8AC3E}">
        <p14:creationId xmlns:p14="http://schemas.microsoft.com/office/powerpoint/2010/main" val="17382917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US" dirty="0">
                <a:latin typeface="Palatino Linotype" panose="02040502050505030304" pitchFamily="18" charset="0"/>
              </a:rPr>
              <a:t>Operationalize and create awareness of </a:t>
            </a:r>
            <a:r>
              <a:rPr lang="en-US" dirty="0" err="1">
                <a:latin typeface="Palatino Linotype" panose="02040502050505030304" pitchFamily="18" charset="0"/>
              </a:rPr>
              <a:t>KoHa</a:t>
            </a:r>
            <a:r>
              <a:rPr lang="en-US" dirty="0">
                <a:latin typeface="Palatino Linotype" panose="02040502050505030304" pitchFamily="18" charset="0"/>
              </a:rPr>
              <a:t> system that provides a catalogue of available information to allow easy access and ensure retention of the same for future </a:t>
            </a:r>
            <a:r>
              <a:rPr lang="en-US" dirty="0" smtClean="0">
                <a:latin typeface="Palatino Linotype" panose="02040502050505030304" pitchFamily="18" charset="0"/>
              </a:rPr>
              <a:t>reference</a:t>
            </a:r>
          </a:p>
          <a:p>
            <a:pPr algn="just"/>
            <a:r>
              <a:rPr lang="en-US" dirty="0" smtClean="0">
                <a:latin typeface="Palatino Linotype" panose="02040502050505030304" pitchFamily="18" charset="0"/>
              </a:rPr>
              <a:t>D-space</a:t>
            </a:r>
          </a:p>
          <a:p>
            <a:pPr algn="just"/>
            <a:r>
              <a:rPr lang="en-US" dirty="0" smtClean="0">
                <a:latin typeface="Palatino Linotype" panose="02040502050505030304" pitchFamily="18" charset="0"/>
              </a:rPr>
              <a:t>Knowledge Base-articles CMS</a:t>
            </a:r>
          </a:p>
          <a:p>
            <a:endParaRPr lang="en-US" dirty="0"/>
          </a:p>
        </p:txBody>
      </p:sp>
      <p:sp>
        <p:nvSpPr>
          <p:cNvPr id="3" name="Title 2"/>
          <p:cNvSpPr>
            <a:spLocks noGrp="1"/>
          </p:cNvSpPr>
          <p:nvPr>
            <p:ph type="title"/>
          </p:nvPr>
        </p:nvSpPr>
        <p:spPr/>
        <p:txBody>
          <a:bodyPr/>
          <a:lstStyle/>
          <a:p>
            <a:r>
              <a:rPr lang="en-US" dirty="0" smtClean="0">
                <a:latin typeface="Palatino Linotype" panose="02040502050505030304" pitchFamily="18" charset="0"/>
              </a:rPr>
              <a:t>Communication Channel Systems</a:t>
            </a:r>
            <a:endParaRPr lang="en-US" dirty="0">
              <a:latin typeface="Palatino Linotype" panose="02040502050505030304" pitchFamily="18" charset="0"/>
            </a:endParaRP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1761C76-D921-4526-861D-EAD1738C1024}" type="datetime1">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7/15/2021</a:t>
            </a:fld>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5" name="Footer Placeholder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t>Vision:"A Kenyan  economy with globally efficient markets and enhanced consumer welfare for shared Prosperity"</a:t>
            </a:r>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F398085-A050-44CA-BE6F-A30127B6BCDD}" type="slidenum">
              <a:rPr kumimoji="0" lang="en-US" altLang="en-US" sz="1000" b="0" i="0" u="none" strike="noStrike" kern="1200" cap="none" spc="0" normalizeH="0" baseline="0" noProof="0" smtClean="0">
                <a:ln>
                  <a:noFill/>
                </a:ln>
                <a:solidFill>
                  <a:prstClr val="black"/>
                </a:solidFill>
                <a:effectLst/>
                <a:uLnTx/>
                <a:uFillTx/>
                <a:latin typeface="Lucida Sans Unicode" panose="020B0602030504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endParaRPr>
          </a:p>
        </p:txBody>
      </p:sp>
    </p:spTree>
    <p:extLst>
      <p:ext uri="{BB962C8B-B14F-4D97-AF65-F5344CB8AC3E}">
        <p14:creationId xmlns:p14="http://schemas.microsoft.com/office/powerpoint/2010/main" val="25384633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Palatino Linotype" panose="02040502050505030304" pitchFamily="18" charset="0"/>
              </a:rPr>
              <a:t>There are adequate mechanisms to aid in capturing the Authority’s organizational memory. These include the presence of a database used for storage and access to </a:t>
            </a:r>
            <a:r>
              <a:rPr lang="en-US" dirty="0" smtClean="0">
                <a:latin typeface="Palatino Linotype" panose="02040502050505030304" pitchFamily="18" charset="0"/>
              </a:rPr>
              <a:t>knowledge and information. </a:t>
            </a:r>
          </a:p>
          <a:p>
            <a:endParaRPr lang="en-US" dirty="0">
              <a:latin typeface="Palatino Linotype" panose="02040502050505030304" pitchFamily="18" charset="0"/>
            </a:endParaRPr>
          </a:p>
          <a:p>
            <a:r>
              <a:rPr lang="en-US" dirty="0">
                <a:latin typeface="Palatino Linotype" panose="02040502050505030304" pitchFamily="18" charset="0"/>
              </a:rPr>
              <a:t>Increase/ make staff aware of existing organizational memory and avenues for documenting the same.</a:t>
            </a:r>
          </a:p>
          <a:p>
            <a:endParaRPr lang="en-US" dirty="0"/>
          </a:p>
        </p:txBody>
      </p:sp>
      <p:sp>
        <p:nvSpPr>
          <p:cNvPr id="3" name="Title 2"/>
          <p:cNvSpPr>
            <a:spLocks noGrp="1"/>
          </p:cNvSpPr>
          <p:nvPr>
            <p:ph type="title"/>
          </p:nvPr>
        </p:nvSpPr>
        <p:spPr/>
        <p:txBody>
          <a:bodyPr/>
          <a:lstStyle/>
          <a:p>
            <a:r>
              <a:rPr lang="en-US" dirty="0" smtClean="0">
                <a:latin typeface="Palatino Linotype" panose="02040502050505030304" pitchFamily="18" charset="0"/>
              </a:rPr>
              <a:t>Organizational Memory</a:t>
            </a:r>
            <a:endParaRPr lang="en-US" dirty="0">
              <a:latin typeface="Palatino Linotype" panose="02040502050505030304" pitchFamily="18" charset="0"/>
            </a:endParaRP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1761C76-D921-4526-861D-EAD1738C1024}" type="datetime1">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7/15/2021</a:t>
            </a:fld>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5" name="Footer Placeholder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t>Vision:"A Kenyan  economy with globally efficient markets and enhanced consumer welfare for shared Prosperity"</a:t>
            </a:r>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F398085-A050-44CA-BE6F-A30127B6BCDD}" type="slidenum">
              <a:rPr kumimoji="0" lang="en-US" altLang="en-US" sz="1000" b="0" i="0" u="none" strike="noStrike" kern="1200" cap="none" spc="0" normalizeH="0" baseline="0" noProof="0" smtClean="0">
                <a:ln>
                  <a:noFill/>
                </a:ln>
                <a:solidFill>
                  <a:prstClr val="black"/>
                </a:solidFill>
                <a:effectLst/>
                <a:uLnTx/>
                <a:uFillTx/>
                <a:latin typeface="Lucida Sans Unicode" panose="020B0602030504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endParaRPr>
          </a:p>
        </p:txBody>
      </p:sp>
    </p:spTree>
    <p:extLst>
      <p:ext uri="{BB962C8B-B14F-4D97-AF65-F5344CB8AC3E}">
        <p14:creationId xmlns:p14="http://schemas.microsoft.com/office/powerpoint/2010/main" val="12423890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US" dirty="0" smtClean="0">
                <a:latin typeface="Palatino Linotype" panose="02040502050505030304" pitchFamily="18" charset="0"/>
              </a:rPr>
              <a:t>KM practices have been integrated </a:t>
            </a:r>
            <a:r>
              <a:rPr lang="en-US" dirty="0">
                <a:latin typeface="Palatino Linotype" panose="02040502050505030304" pitchFamily="18" charset="0"/>
              </a:rPr>
              <a:t>into the organizational strategies  as evidenced by sufficient conversion of raw information into useable data, change of practices to reflect new insights and incorporation of feedback </a:t>
            </a:r>
            <a:r>
              <a:rPr lang="en-US" dirty="0" smtClean="0">
                <a:latin typeface="Palatino Linotype" panose="02040502050505030304" pitchFamily="18" charset="0"/>
              </a:rPr>
              <a:t>loops</a:t>
            </a:r>
          </a:p>
          <a:p>
            <a:pPr algn="just"/>
            <a:endParaRPr lang="en-US" dirty="0" smtClean="0">
              <a:latin typeface="Palatino Linotype" panose="02040502050505030304" pitchFamily="18" charset="0"/>
            </a:endParaRPr>
          </a:p>
          <a:p>
            <a:pPr algn="just"/>
            <a:r>
              <a:rPr lang="en-US" dirty="0">
                <a:latin typeface="Palatino Linotype" panose="02040502050505030304" pitchFamily="18" charset="0"/>
              </a:rPr>
              <a:t>Encourage learning from failures and successes by supporting the sharing of lessons learned with others in order to support organizational strategy and policy</a:t>
            </a:r>
          </a:p>
        </p:txBody>
      </p:sp>
      <p:sp>
        <p:nvSpPr>
          <p:cNvPr id="3" name="Title 2"/>
          <p:cNvSpPr>
            <a:spLocks noGrp="1"/>
          </p:cNvSpPr>
          <p:nvPr>
            <p:ph type="title"/>
          </p:nvPr>
        </p:nvSpPr>
        <p:spPr/>
        <p:txBody>
          <a:bodyPr>
            <a:normAutofit fontScale="90000"/>
          </a:bodyPr>
          <a:lstStyle/>
          <a:p>
            <a:r>
              <a:rPr lang="en-US" dirty="0">
                <a:effectLst/>
                <a:latin typeface="Palatino Linotype" panose="02040502050505030304" pitchFamily="18" charset="0"/>
              </a:rPr>
              <a:t>Integration of </a:t>
            </a:r>
            <a:r>
              <a:rPr lang="en-US" dirty="0" smtClean="0">
                <a:effectLst/>
                <a:latin typeface="Palatino Linotype" panose="02040502050505030304" pitchFamily="18" charset="0"/>
              </a:rPr>
              <a:t>KM into </a:t>
            </a:r>
            <a:r>
              <a:rPr lang="en-US" dirty="0">
                <a:effectLst/>
                <a:latin typeface="Palatino Linotype" panose="02040502050505030304" pitchFamily="18" charset="0"/>
              </a:rPr>
              <a:t>organizational </a:t>
            </a:r>
            <a:r>
              <a:rPr lang="en-US" dirty="0" smtClean="0">
                <a:effectLst/>
                <a:latin typeface="Palatino Linotype" panose="02040502050505030304" pitchFamily="18" charset="0"/>
              </a:rPr>
              <a:t>strategy</a:t>
            </a:r>
            <a:endParaRPr lang="en-US" dirty="0">
              <a:latin typeface="Palatino Linotype" panose="02040502050505030304" pitchFamily="18" charset="0"/>
            </a:endParaRP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1761C76-D921-4526-861D-EAD1738C1024}" type="datetime1">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7/15/2021</a:t>
            </a:fld>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5" name="Footer Placeholder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t>Vision:"A Kenyan  economy with globally efficient markets and enhanced consumer welfare for shared Prosperity"</a:t>
            </a:r>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F398085-A050-44CA-BE6F-A30127B6BCDD}" type="slidenum">
              <a:rPr kumimoji="0" lang="en-US" altLang="en-US" sz="1000" b="0" i="0" u="none" strike="noStrike" kern="1200" cap="none" spc="0" normalizeH="0" baseline="0" noProof="0" smtClean="0">
                <a:ln>
                  <a:noFill/>
                </a:ln>
                <a:solidFill>
                  <a:prstClr val="black"/>
                </a:solidFill>
                <a:effectLst/>
                <a:uLnTx/>
                <a:uFillTx/>
                <a:latin typeface="Lucida Sans Unicode" panose="020B0602030504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endParaRPr>
          </a:p>
        </p:txBody>
      </p:sp>
    </p:spTree>
    <p:extLst>
      <p:ext uri="{BB962C8B-B14F-4D97-AF65-F5344CB8AC3E}">
        <p14:creationId xmlns:p14="http://schemas.microsoft.com/office/powerpoint/2010/main" val="28831140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1761C76-D921-4526-861D-EAD1738C1024}" type="datetime1">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7/15/2021</a:t>
            </a:fld>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5" name="Footer Placeholder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t>Vision:"A Kenyan  economy with globally efficient markets and enhanced consumer welfare for shared Prosperity"</a:t>
            </a:r>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F398085-A050-44CA-BE6F-A30127B6BCDD}" type="slidenum">
              <a:rPr kumimoji="0" lang="en-US" altLang="en-US" sz="1000" b="0" i="0" u="none" strike="noStrike" kern="1200" cap="none" spc="0" normalizeH="0" baseline="0" noProof="0" smtClean="0">
                <a:ln>
                  <a:noFill/>
                </a:ln>
                <a:solidFill>
                  <a:prstClr val="black"/>
                </a:solidFill>
                <a:effectLst/>
                <a:uLnTx/>
                <a:uFillTx/>
                <a:latin typeface="Lucida Sans Unicode" panose="020B0602030504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endParaRPr>
          </a:p>
        </p:txBody>
      </p:sp>
      <p:pic>
        <p:nvPicPr>
          <p:cNvPr id="7" name="Picture 2" descr="Sample Presentation Video: How to end a presentation | Sample Presentation  Videos &amp; Tip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2548731"/>
            <a:ext cx="4876800" cy="2390775"/>
          </a:xfrm>
          <a:prstGeom prst="rect">
            <a:avLst/>
          </a:prstGeom>
          <a:noFill/>
          <a:effectLst>
            <a:softEdge rad="635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3522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1761C76-D921-4526-861D-EAD1738C1024}" type="datetime1">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7/15/2021</a:t>
            </a:fld>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5" name="Footer Placeholder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t>Vision:"A Kenyan  economy with globally efficient markets and enhanced consumer welfare for shared Prosperity"</a:t>
            </a:r>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F398085-A050-44CA-BE6F-A30127B6BCDD}" type="slidenum">
              <a:rPr kumimoji="0" lang="en-US" altLang="en-US" sz="1000" b="0" i="0" u="none" strike="noStrike" kern="1200" cap="none" spc="0" normalizeH="0" baseline="0" noProof="0" smtClean="0">
                <a:ln>
                  <a:noFill/>
                </a:ln>
                <a:solidFill>
                  <a:prstClr val="black"/>
                </a:solidFill>
                <a:effectLst/>
                <a:uLnTx/>
                <a:uFillTx/>
                <a:latin typeface="Lucida Sans Unicode" panose="020B0602030504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endParaRPr>
          </a:p>
        </p:txBody>
      </p:sp>
      <p:sp>
        <p:nvSpPr>
          <p:cNvPr id="2" name="Content Placeholder 1"/>
          <p:cNvSpPr>
            <a:spLocks noGrp="1"/>
          </p:cNvSpPr>
          <p:nvPr>
            <p:ph idx="4294967295"/>
          </p:nvPr>
        </p:nvSpPr>
        <p:spPr>
          <a:xfrm>
            <a:off x="535709" y="849745"/>
            <a:ext cx="10993775" cy="5166591"/>
          </a:xfrm>
        </p:spPr>
        <p:txBody>
          <a:bodyPr/>
          <a:lstStyle/>
          <a:p>
            <a:pPr algn="just"/>
            <a:endParaRPr lang="en-US" dirty="0" smtClean="0">
              <a:latin typeface="Palatino Linotype" panose="02040502050505030304" pitchFamily="18" charset="0"/>
            </a:endParaRPr>
          </a:p>
          <a:p>
            <a:pPr algn="just"/>
            <a:endParaRPr lang="en-US" dirty="0">
              <a:latin typeface="Palatino Linotype" panose="02040502050505030304" pitchFamily="18" charset="0"/>
            </a:endParaRPr>
          </a:p>
          <a:p>
            <a:pPr algn="just"/>
            <a:r>
              <a:rPr lang="en-US" dirty="0" smtClean="0">
                <a:latin typeface="Palatino Linotype" panose="02040502050505030304" pitchFamily="18" charset="0"/>
              </a:rPr>
              <a:t>The </a:t>
            </a:r>
            <a:r>
              <a:rPr lang="en-US" dirty="0">
                <a:latin typeface="Palatino Linotype" panose="02040502050505030304" pitchFamily="18" charset="0"/>
              </a:rPr>
              <a:t>Authority, as part of its Knowledge Management (KM) initiatives, carried out an </a:t>
            </a:r>
            <a:r>
              <a:rPr lang="en-US" dirty="0" smtClean="0">
                <a:latin typeface="Palatino Linotype" panose="02040502050505030304" pitchFamily="18" charset="0"/>
              </a:rPr>
              <a:t>assessment </a:t>
            </a:r>
            <a:r>
              <a:rPr lang="en-US" dirty="0">
                <a:latin typeface="Palatino Linotype" panose="02040502050505030304" pitchFamily="18" charset="0"/>
              </a:rPr>
              <a:t>of </a:t>
            </a:r>
            <a:r>
              <a:rPr lang="en-US" dirty="0" smtClean="0">
                <a:latin typeface="Palatino Linotype" panose="02040502050505030304" pitchFamily="18" charset="0"/>
              </a:rPr>
              <a:t>its KM activities. </a:t>
            </a:r>
          </a:p>
          <a:p>
            <a:pPr algn="just"/>
            <a:r>
              <a:rPr lang="en-US" dirty="0">
                <a:latin typeface="Palatino Linotype" panose="02040502050505030304" pitchFamily="18" charset="0"/>
              </a:rPr>
              <a:t>The general objective of the </a:t>
            </a:r>
            <a:r>
              <a:rPr lang="en-US" dirty="0" smtClean="0">
                <a:latin typeface="Palatino Linotype" panose="02040502050505030304" pitchFamily="18" charset="0"/>
              </a:rPr>
              <a:t>assessment </a:t>
            </a:r>
            <a:r>
              <a:rPr lang="en-US" dirty="0">
                <a:latin typeface="Palatino Linotype" panose="02040502050505030304" pitchFamily="18" charset="0"/>
              </a:rPr>
              <a:t>was to diagnose the current state of KM at the Authority, including obstacles and opportunities and to provide a benchmark for improvement. </a:t>
            </a:r>
            <a:endParaRPr lang="en-US" dirty="0" smtClean="0">
              <a:latin typeface="Palatino Linotype" panose="02040502050505030304" pitchFamily="18" charset="0"/>
            </a:endParaRPr>
          </a:p>
          <a:p>
            <a:pPr algn="just"/>
            <a:r>
              <a:rPr lang="en-US" dirty="0">
                <a:latin typeface="Palatino Linotype" panose="02040502050505030304" pitchFamily="18" charset="0"/>
              </a:rPr>
              <a:t>The audit questionnaire was distributed to all staff of the Authority. Out of the possible seventy-six (76) respondents, forty-eight (48) responses were received representing 63% of the staff.</a:t>
            </a:r>
          </a:p>
          <a:p>
            <a:endParaRPr lang="en-US" dirty="0"/>
          </a:p>
        </p:txBody>
      </p:sp>
    </p:spTree>
    <p:extLst>
      <p:ext uri="{BB962C8B-B14F-4D97-AF65-F5344CB8AC3E}">
        <p14:creationId xmlns:p14="http://schemas.microsoft.com/office/powerpoint/2010/main" val="31942249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dirty="0" smtClean="0">
                <a:latin typeface="Palatino Linotype" panose="02040502050505030304" pitchFamily="18" charset="0"/>
              </a:rPr>
              <a:t>Culture</a:t>
            </a:r>
            <a:r>
              <a:rPr lang="en-US" dirty="0">
                <a:latin typeface="Palatino Linotype" panose="02040502050505030304" pitchFamily="18" charset="0"/>
              </a:rPr>
              <a:t>;</a:t>
            </a:r>
          </a:p>
          <a:p>
            <a:pPr lvl="0"/>
            <a:r>
              <a:rPr lang="en-US" dirty="0">
                <a:latin typeface="Palatino Linotype" panose="02040502050505030304" pitchFamily="18" charset="0"/>
              </a:rPr>
              <a:t>Internal knowledge sharing;</a:t>
            </a:r>
          </a:p>
          <a:p>
            <a:pPr lvl="0"/>
            <a:r>
              <a:rPr lang="en-US" dirty="0">
                <a:latin typeface="Palatino Linotype" panose="02040502050505030304" pitchFamily="18" charset="0"/>
              </a:rPr>
              <a:t>Access to external knowledge;</a:t>
            </a:r>
          </a:p>
          <a:p>
            <a:pPr lvl="0"/>
            <a:r>
              <a:rPr lang="en-US" dirty="0">
                <a:latin typeface="Palatino Linotype" panose="02040502050505030304" pitchFamily="18" charset="0"/>
              </a:rPr>
              <a:t>Communication channel systems;</a:t>
            </a:r>
          </a:p>
          <a:p>
            <a:pPr lvl="0"/>
            <a:r>
              <a:rPr lang="en-US" dirty="0">
                <a:latin typeface="Palatino Linotype" panose="02040502050505030304" pitchFamily="18" charset="0"/>
              </a:rPr>
              <a:t>Organizational memory; and </a:t>
            </a:r>
          </a:p>
          <a:p>
            <a:pPr lvl="0"/>
            <a:r>
              <a:rPr lang="en-US" dirty="0">
                <a:latin typeface="Palatino Linotype" panose="02040502050505030304" pitchFamily="18" charset="0"/>
              </a:rPr>
              <a:t>Integration into organizational </a:t>
            </a:r>
            <a:r>
              <a:rPr lang="en-US" dirty="0" smtClean="0">
                <a:latin typeface="Palatino Linotype" panose="02040502050505030304" pitchFamily="18" charset="0"/>
              </a:rPr>
              <a:t>strategy. </a:t>
            </a:r>
            <a:endParaRPr lang="en-US" dirty="0">
              <a:latin typeface="Palatino Linotype" panose="02040502050505030304" pitchFamily="18" charset="0"/>
            </a:endParaRPr>
          </a:p>
        </p:txBody>
      </p:sp>
      <p:sp>
        <p:nvSpPr>
          <p:cNvPr id="3" name="Title 2"/>
          <p:cNvSpPr>
            <a:spLocks noGrp="1"/>
          </p:cNvSpPr>
          <p:nvPr>
            <p:ph type="title"/>
          </p:nvPr>
        </p:nvSpPr>
        <p:spPr/>
        <p:txBody>
          <a:bodyPr/>
          <a:lstStyle/>
          <a:p>
            <a:r>
              <a:rPr lang="en-US" dirty="0">
                <a:latin typeface="Palatino Linotype" panose="02040502050505030304" pitchFamily="18" charset="0"/>
              </a:rPr>
              <a:t>The attributes used were; </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1761C76-D921-4526-861D-EAD1738C1024}" type="datetime1">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7/15/2021</a:t>
            </a:fld>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5" name="Footer Placeholder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t>Vision:"A Kenyan  economy with globally efficient markets and enhanced consumer welfare for shared Prosperity"</a:t>
            </a:r>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F398085-A050-44CA-BE6F-A30127B6BCDD}" type="slidenum">
              <a:rPr kumimoji="0" lang="en-US" altLang="en-US" sz="1000" b="0" i="0" u="none" strike="noStrike" kern="1200" cap="none" spc="0" normalizeH="0" baseline="0" noProof="0" smtClean="0">
                <a:ln>
                  <a:noFill/>
                </a:ln>
                <a:solidFill>
                  <a:prstClr val="black"/>
                </a:solidFill>
                <a:effectLst/>
                <a:uLnTx/>
                <a:uFillTx/>
                <a:latin typeface="Lucida Sans Unicode" panose="020B0602030504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endParaRPr>
          </a:p>
        </p:txBody>
      </p:sp>
    </p:spTree>
    <p:extLst>
      <p:ext uri="{BB962C8B-B14F-4D97-AF65-F5344CB8AC3E}">
        <p14:creationId xmlns:p14="http://schemas.microsoft.com/office/powerpoint/2010/main" val="8393517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Palatino Linotype" panose="02040502050505030304" pitchFamily="18" charset="0"/>
              </a:rPr>
              <a:t>Culture</a:t>
            </a:r>
            <a:endParaRPr lang="en-US" dirty="0">
              <a:latin typeface="Palatino Linotype" panose="02040502050505030304" pitchFamily="18" charset="0"/>
            </a:endParaRP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1761C76-D921-4526-861D-EAD1738C1024}" type="datetime1">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7/15/2021</a:t>
            </a:fld>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5" name="Footer Placeholder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t>Vision:"A Kenyan  economy with globally efficient markets and enhanced consumer welfare for shared Prosperity"</a:t>
            </a:r>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F398085-A050-44CA-BE6F-A30127B6BCDD}" type="slidenum">
              <a:rPr kumimoji="0" lang="en-US" altLang="en-US" sz="1000" b="0" i="0" u="none" strike="noStrike" kern="1200" cap="none" spc="0" normalizeH="0" baseline="0" noProof="0" smtClean="0">
                <a:ln>
                  <a:noFill/>
                </a:ln>
                <a:solidFill>
                  <a:prstClr val="black"/>
                </a:solidFill>
                <a:effectLst/>
                <a:uLnTx/>
                <a:uFillTx/>
                <a:latin typeface="Lucida Sans Unicode" panose="020B0602030504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endParaRPr>
          </a:p>
        </p:txBody>
      </p:sp>
      <p:pic>
        <p:nvPicPr>
          <p:cNvPr id="7" name="Content Placeholder 6"/>
          <p:cNvPicPr>
            <a:picLocks noGrp="1"/>
          </p:cNvPicPr>
          <p:nvPr>
            <p:ph idx="1"/>
          </p:nvPr>
        </p:nvPicPr>
        <p:blipFill rotWithShape="1">
          <a:blip r:embed="rId2"/>
          <a:srcRect l="9295" t="35328" r="28098" b="14720"/>
          <a:stretch/>
        </p:blipFill>
        <p:spPr bwMode="auto">
          <a:xfrm>
            <a:off x="1053703" y="1481138"/>
            <a:ext cx="10084593" cy="452596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10887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Palatino Linotype" panose="02040502050505030304" pitchFamily="18" charset="0"/>
              </a:rPr>
              <a:t>Internal Knowledge Sharing</a:t>
            </a:r>
            <a:endParaRPr lang="en-US" dirty="0">
              <a:latin typeface="Palatino Linotype" panose="02040502050505030304" pitchFamily="18" charset="0"/>
            </a:endParaRP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1761C76-D921-4526-861D-EAD1738C1024}" type="datetime1">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7/15/2021</a:t>
            </a:fld>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5" name="Footer Placeholder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t>Vision:"A Kenyan  economy with globally efficient markets and enhanced consumer welfare for shared Prosperity"</a:t>
            </a:r>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F398085-A050-44CA-BE6F-A30127B6BCDD}" type="slidenum">
              <a:rPr kumimoji="0" lang="en-US" altLang="en-US" sz="1000" b="0" i="0" u="none" strike="noStrike" kern="1200" cap="none" spc="0" normalizeH="0" baseline="0" noProof="0" smtClean="0">
                <a:ln>
                  <a:noFill/>
                </a:ln>
                <a:solidFill>
                  <a:prstClr val="black"/>
                </a:solidFill>
                <a:effectLst/>
                <a:uLnTx/>
                <a:uFillTx/>
                <a:latin typeface="Lucida Sans Unicode" panose="020B0602030504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endParaRPr>
          </a:p>
        </p:txBody>
      </p:sp>
      <p:pic>
        <p:nvPicPr>
          <p:cNvPr id="7" name="Content Placeholder 6"/>
          <p:cNvPicPr>
            <a:picLocks noGrp="1"/>
          </p:cNvPicPr>
          <p:nvPr>
            <p:ph idx="1"/>
          </p:nvPr>
        </p:nvPicPr>
        <p:blipFill rotWithShape="1">
          <a:blip r:embed="rId2"/>
          <a:srcRect l="11859" t="32858" r="20513" b="17951"/>
          <a:stretch/>
        </p:blipFill>
        <p:spPr bwMode="auto">
          <a:xfrm>
            <a:off x="609600" y="1499363"/>
            <a:ext cx="10972800" cy="448951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293492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Palatino Linotype" panose="02040502050505030304" pitchFamily="18" charset="0"/>
              </a:rPr>
              <a:t>Access to external knowledge</a:t>
            </a:r>
            <a:endParaRPr lang="en-US" dirty="0">
              <a:latin typeface="Palatino Linotype" panose="02040502050505030304" pitchFamily="18" charset="0"/>
            </a:endParaRP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1761C76-D921-4526-861D-EAD1738C1024}" type="datetime1">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7/15/2021</a:t>
            </a:fld>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5" name="Footer Placeholder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t>Vision:"A Kenyan  economy with globally efficient markets and enhanced consumer welfare for shared Prosperity"</a:t>
            </a:r>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F398085-A050-44CA-BE6F-A30127B6BCDD}" type="slidenum">
              <a:rPr kumimoji="0" lang="en-US" altLang="en-US" sz="1000" b="0" i="0" u="none" strike="noStrike" kern="1200" cap="none" spc="0" normalizeH="0" baseline="0" noProof="0" smtClean="0">
                <a:ln>
                  <a:noFill/>
                </a:ln>
                <a:solidFill>
                  <a:prstClr val="black"/>
                </a:solidFill>
                <a:effectLst/>
                <a:uLnTx/>
                <a:uFillTx/>
                <a:latin typeface="Lucida Sans Unicode" panose="020B0602030504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endParaRPr>
          </a:p>
        </p:txBody>
      </p:sp>
      <p:pic>
        <p:nvPicPr>
          <p:cNvPr id="7" name="Content Placeholder 6"/>
          <p:cNvPicPr>
            <a:picLocks noGrp="1"/>
          </p:cNvPicPr>
          <p:nvPr>
            <p:ph idx="1"/>
          </p:nvPr>
        </p:nvPicPr>
        <p:blipFill rotWithShape="1">
          <a:blip r:embed="rId2"/>
          <a:srcRect l="14957" t="32479" r="23932" b="16429"/>
          <a:stretch/>
        </p:blipFill>
        <p:spPr bwMode="auto">
          <a:xfrm>
            <a:off x="1284008" y="1481138"/>
            <a:ext cx="9623983" cy="452596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32164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Palatino Linotype" panose="02040502050505030304" pitchFamily="18" charset="0"/>
              </a:rPr>
              <a:t>Communication channels and systems</a:t>
            </a:r>
            <a:endParaRPr lang="en-US" dirty="0">
              <a:latin typeface="Palatino Linotype" panose="02040502050505030304" pitchFamily="18" charset="0"/>
            </a:endParaRP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1761C76-D921-4526-861D-EAD1738C1024}" type="datetime1">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7/15/2021</a:t>
            </a:fld>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5" name="Footer Placeholder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t>Vision:"A Kenyan  economy with globally efficient markets and enhanced consumer welfare for shared Prosperity"</a:t>
            </a:r>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F398085-A050-44CA-BE6F-A30127B6BCDD}" type="slidenum">
              <a:rPr kumimoji="0" lang="en-US" altLang="en-US" sz="1000" b="0" i="0" u="none" strike="noStrike" kern="1200" cap="none" spc="0" normalizeH="0" baseline="0" noProof="0" smtClean="0">
                <a:ln>
                  <a:noFill/>
                </a:ln>
                <a:solidFill>
                  <a:prstClr val="black"/>
                </a:solidFill>
                <a:effectLst/>
                <a:uLnTx/>
                <a:uFillTx/>
                <a:latin typeface="Lucida Sans Unicode" panose="020B0602030504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endParaRPr>
          </a:p>
        </p:txBody>
      </p:sp>
      <p:pic>
        <p:nvPicPr>
          <p:cNvPr id="7" name="Content Placeholder 6"/>
          <p:cNvPicPr>
            <a:picLocks noGrp="1"/>
          </p:cNvPicPr>
          <p:nvPr>
            <p:ph idx="1"/>
          </p:nvPr>
        </p:nvPicPr>
        <p:blipFill rotWithShape="1">
          <a:blip r:embed="rId2"/>
          <a:srcRect l="11324" t="33429" r="31089" b="18139"/>
          <a:stretch/>
        </p:blipFill>
        <p:spPr bwMode="auto">
          <a:xfrm>
            <a:off x="1312449" y="1481138"/>
            <a:ext cx="9567102" cy="452596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6575974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Palatino Linotype" panose="02040502050505030304" pitchFamily="18" charset="0"/>
              </a:rPr>
              <a:t>Organizational</a:t>
            </a:r>
            <a:r>
              <a:rPr lang="en-US" dirty="0" smtClean="0"/>
              <a:t> </a:t>
            </a:r>
            <a:r>
              <a:rPr lang="en-US" dirty="0" smtClean="0">
                <a:latin typeface="Palatino Linotype" panose="02040502050505030304" pitchFamily="18" charset="0"/>
              </a:rPr>
              <a:t>Memory</a:t>
            </a:r>
            <a:endParaRPr lang="en-US" dirty="0">
              <a:latin typeface="Palatino Linotype" panose="02040502050505030304" pitchFamily="18" charset="0"/>
            </a:endParaRP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1761C76-D921-4526-861D-EAD1738C1024}" type="datetime1">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7/15/2021</a:t>
            </a:fld>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5" name="Footer Placeholder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t>Vision:"A Kenyan  economy with globally efficient markets and enhanced consumer welfare for shared Prosperity"</a:t>
            </a:r>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F398085-A050-44CA-BE6F-A30127B6BCDD}" type="slidenum">
              <a:rPr kumimoji="0" lang="en-US" altLang="en-US" sz="1000" b="0" i="0" u="none" strike="noStrike" kern="1200" cap="none" spc="0" normalizeH="0" baseline="0" noProof="0" smtClean="0">
                <a:ln>
                  <a:noFill/>
                </a:ln>
                <a:solidFill>
                  <a:prstClr val="black"/>
                </a:solidFill>
                <a:effectLst/>
                <a:uLnTx/>
                <a:uFillTx/>
                <a:latin typeface="Lucida Sans Unicode" panose="020B0602030504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endParaRPr>
          </a:p>
        </p:txBody>
      </p:sp>
      <p:pic>
        <p:nvPicPr>
          <p:cNvPr id="7" name="Content Placeholder 6"/>
          <p:cNvPicPr>
            <a:picLocks noGrp="1"/>
          </p:cNvPicPr>
          <p:nvPr>
            <p:ph idx="1"/>
          </p:nvPr>
        </p:nvPicPr>
        <p:blipFill rotWithShape="1">
          <a:blip r:embed="rId2"/>
          <a:srcRect l="5235" t="29061" r="34082" b="13960"/>
          <a:stretch/>
        </p:blipFill>
        <p:spPr bwMode="auto">
          <a:xfrm>
            <a:off x="1811397" y="1481138"/>
            <a:ext cx="8569205" cy="452596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17385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latin typeface="Palatino Linotype" panose="02040502050505030304" pitchFamily="18" charset="0"/>
              </a:rPr>
              <a:t>Integration</a:t>
            </a:r>
            <a:r>
              <a:rPr lang="en-US" dirty="0" smtClean="0"/>
              <a:t> </a:t>
            </a:r>
            <a:r>
              <a:rPr lang="en-US" dirty="0" smtClean="0">
                <a:latin typeface="Palatino Linotype" panose="02040502050505030304" pitchFamily="18" charset="0"/>
              </a:rPr>
              <a:t>of KM into organizational structure</a:t>
            </a:r>
            <a:endParaRPr lang="en-US" dirty="0">
              <a:latin typeface="Palatino Linotype" panose="02040502050505030304" pitchFamily="18" charset="0"/>
            </a:endParaRP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1761C76-D921-4526-861D-EAD1738C1024}" type="datetime1">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7/15/2021</a:t>
            </a:fld>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5" name="Footer Placeholder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smtClean="0">
                <a:ln>
                  <a:noFill/>
                </a:ln>
                <a:solidFill>
                  <a:prstClr val="black"/>
                </a:solidFill>
                <a:effectLst/>
                <a:uLnTx/>
                <a:uFillTx/>
                <a:latin typeface="Lucida Sans Unicode"/>
                <a:ea typeface="+mn-ea"/>
                <a:cs typeface="+mn-cs"/>
              </a:rPr>
              <a:t>Vision:"A Kenyan  economy with globally efficient markets and enhanced consumer welfare for shared Prosperity"</a:t>
            </a:r>
            <a:endParaRPr kumimoji="0" lang="en-US" sz="1000" b="0" i="0" u="none" strike="noStrike" kern="1200" cap="none" spc="0" normalizeH="0" baseline="0" noProof="0">
              <a:ln>
                <a:noFill/>
              </a:ln>
              <a:solidFill>
                <a:prstClr val="black"/>
              </a:solidFill>
              <a:effectLst/>
              <a:uLnTx/>
              <a:uFillTx/>
              <a:latin typeface="Lucida Sans Unicode"/>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F398085-A050-44CA-BE6F-A30127B6BCDD}" type="slidenum">
              <a:rPr kumimoji="0" lang="en-US" altLang="en-US" sz="1000" b="0" i="0" u="none" strike="noStrike" kern="1200" cap="none" spc="0" normalizeH="0" baseline="0" noProof="0" smtClean="0">
                <a:ln>
                  <a:noFill/>
                </a:ln>
                <a:solidFill>
                  <a:prstClr val="black"/>
                </a:solidFill>
                <a:effectLst/>
                <a:uLnTx/>
                <a:uFillTx/>
                <a:latin typeface="Lucida Sans Unicode" panose="020B0602030504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US" altLang="en-US" sz="1000" b="0" i="0" u="none" strike="noStrike" kern="1200" cap="none" spc="0" normalizeH="0" baseline="0" noProof="0">
              <a:ln>
                <a:noFill/>
              </a:ln>
              <a:solidFill>
                <a:prstClr val="black"/>
              </a:solidFill>
              <a:effectLst/>
              <a:uLnTx/>
              <a:uFillTx/>
              <a:latin typeface="Lucida Sans Unicode" panose="020B0602030504020204" pitchFamily="34" charset="0"/>
              <a:ea typeface="+mn-ea"/>
              <a:cs typeface="Arial" panose="020B0604020202020204" pitchFamily="34" charset="0"/>
            </a:endParaRPr>
          </a:p>
        </p:txBody>
      </p:sp>
      <p:pic>
        <p:nvPicPr>
          <p:cNvPr id="7" name="Content Placeholder 6"/>
          <p:cNvPicPr>
            <a:picLocks noGrp="1"/>
          </p:cNvPicPr>
          <p:nvPr>
            <p:ph idx="1"/>
          </p:nvPr>
        </p:nvPicPr>
        <p:blipFill rotWithShape="1">
          <a:blip r:embed="rId2"/>
          <a:srcRect l="7906" t="22982" r="24038" b="12821"/>
          <a:stretch/>
        </p:blipFill>
        <p:spPr bwMode="auto">
          <a:xfrm>
            <a:off x="1831088" y="1481138"/>
            <a:ext cx="8529824" cy="452596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69345997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2.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3.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4.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docProps/app.xml><?xml version="1.0" encoding="utf-8"?>
<Properties xmlns="http://schemas.openxmlformats.org/officeDocument/2006/extended-properties" xmlns:vt="http://schemas.openxmlformats.org/officeDocument/2006/docPropsVTypes">
  <TotalTime>108</TotalTime>
  <Words>712</Words>
  <Application>Microsoft Office PowerPoint</Application>
  <PresentationFormat>Widescreen</PresentationFormat>
  <Paragraphs>89</Paragraphs>
  <Slides>16</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Calibri</vt:lpstr>
      <vt:lpstr>Lucida Sans Unicode</vt:lpstr>
      <vt:lpstr>Palatino Linotype</vt:lpstr>
      <vt:lpstr>Verdana</vt:lpstr>
      <vt:lpstr>Wingdings 2</vt:lpstr>
      <vt:lpstr>Wingdings 3</vt:lpstr>
      <vt:lpstr>Concourse</vt:lpstr>
      <vt:lpstr>KNOWLEDGE MANAGEMENT (KM)  AUDIT REPORT   FY 2020/21</vt:lpstr>
      <vt:lpstr>PowerPoint Presentation</vt:lpstr>
      <vt:lpstr>The attributes used were; </vt:lpstr>
      <vt:lpstr>Culture</vt:lpstr>
      <vt:lpstr>Internal Knowledge Sharing</vt:lpstr>
      <vt:lpstr>Access to external knowledge</vt:lpstr>
      <vt:lpstr>Communication channels and systems</vt:lpstr>
      <vt:lpstr>Organizational Memory</vt:lpstr>
      <vt:lpstr>Integration of KM into organizational structure</vt:lpstr>
      <vt:lpstr>Findings &amp; Recommendations</vt:lpstr>
      <vt:lpstr>Internal Knowledge Sharing</vt:lpstr>
      <vt:lpstr>Access to external knowledge</vt:lpstr>
      <vt:lpstr>Communication Channel Systems</vt:lpstr>
      <vt:lpstr>Organizational Memory</vt:lpstr>
      <vt:lpstr>Integration of KM into organizational strategy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KNOWLEDGE MANAGEMENT AUDIT REPORT   FY 2020/21</dc:title>
  <dc:creator>Truphosa Ashiko</dc:creator>
  <cp:lastModifiedBy>Truphosa Ashiko</cp:lastModifiedBy>
  <cp:revision>8</cp:revision>
  <dcterms:created xsi:type="dcterms:W3CDTF">2021-03-10T09:48:22Z</dcterms:created>
  <dcterms:modified xsi:type="dcterms:W3CDTF">2021-07-15T20:50:49Z</dcterms:modified>
</cp:coreProperties>
</file>