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84" r:id="rId2"/>
  </p:sldMasterIdLst>
  <p:notesMasterIdLst>
    <p:notesMasterId r:id="rId13"/>
  </p:notesMasterIdLst>
  <p:handoutMasterIdLst>
    <p:handoutMasterId r:id="rId14"/>
  </p:handoutMasterIdLst>
  <p:sldIdLst>
    <p:sldId id="256" r:id="rId3"/>
    <p:sldId id="271" r:id="rId4"/>
    <p:sldId id="320" r:id="rId5"/>
    <p:sldId id="321" r:id="rId6"/>
    <p:sldId id="315" r:id="rId7"/>
    <p:sldId id="316" r:id="rId8"/>
    <p:sldId id="304" r:id="rId9"/>
    <p:sldId id="317" r:id="rId10"/>
    <p:sldId id="318" r:id="rId11"/>
    <p:sldId id="314" r:id="rId12"/>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33"/>
    <a:srgbClr val="996600"/>
    <a:srgbClr val="CC9900"/>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9" autoAdjust="0"/>
    <p:restoredTop sz="94660"/>
  </p:normalViewPr>
  <p:slideViewPr>
    <p:cSldViewPr>
      <p:cViewPr varScale="1">
        <p:scale>
          <a:sx n="69" d="100"/>
          <a:sy n="69" d="100"/>
        </p:scale>
        <p:origin x="1144" y="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452663-3793-4621-A4C7-4F1A7207B8BD}" type="doc">
      <dgm:prSet loTypeId="urn:microsoft.com/office/officeart/2005/8/layout/hList9" loCatId="list" qsTypeId="urn:microsoft.com/office/officeart/2005/8/quickstyle/3d1" qsCatId="3D" csTypeId="urn:microsoft.com/office/officeart/2005/8/colors/accent1_2" csCatId="accent1" phldr="1"/>
      <dgm:spPr/>
      <dgm:t>
        <a:bodyPr/>
        <a:lstStyle/>
        <a:p>
          <a:endParaRPr lang="en-US"/>
        </a:p>
      </dgm:t>
    </dgm:pt>
    <dgm:pt modelId="{33208200-7BF5-4622-A4F2-8DE8B7A62F9A}">
      <dgm:prSet phldrT="[Text]" custT="1"/>
      <dgm:spPr/>
      <dgm:t>
        <a:bodyPr/>
        <a:lstStyle/>
        <a:p>
          <a:r>
            <a:rPr lang="en-US" sz="1600" dirty="0" smtClean="0">
              <a:latin typeface="Palatino Linotype" panose="02040502050505030304" pitchFamily="18" charset="0"/>
            </a:rPr>
            <a:t>Joint Ventures</a:t>
          </a:r>
          <a:r>
            <a:rPr lang="en-US" sz="4300" dirty="0" smtClean="0"/>
            <a:t> </a:t>
          </a:r>
          <a:endParaRPr lang="en-US" sz="4300" dirty="0"/>
        </a:p>
      </dgm:t>
    </dgm:pt>
    <dgm:pt modelId="{6F644406-5708-45C1-B7EC-48727ECBB6DF}" type="parTrans" cxnId="{6C73BD52-E030-400B-B4F7-608053D16A9C}">
      <dgm:prSet/>
      <dgm:spPr/>
      <dgm:t>
        <a:bodyPr/>
        <a:lstStyle/>
        <a:p>
          <a:endParaRPr lang="en-US"/>
        </a:p>
      </dgm:t>
    </dgm:pt>
    <dgm:pt modelId="{8870153D-4003-4869-AE07-E3306046AC1C}" type="sibTrans" cxnId="{6C73BD52-E030-400B-B4F7-608053D16A9C}">
      <dgm:prSet/>
      <dgm:spPr/>
      <dgm:t>
        <a:bodyPr/>
        <a:lstStyle/>
        <a:p>
          <a:endParaRPr lang="en-US"/>
        </a:p>
      </dgm:t>
    </dgm:pt>
    <dgm:pt modelId="{CF968F6B-EA06-4E13-9429-9BFE2868CA70}">
      <dgm:prSet phldrT="[Text]" custT="1"/>
      <dgm:spPr/>
      <dgm:t>
        <a:bodyPr/>
        <a:lstStyle/>
        <a:p>
          <a:r>
            <a:rPr lang="en-US" sz="1600" dirty="0" smtClean="0">
              <a:latin typeface="Palatino Linotype" panose="02040502050505030304" pitchFamily="18" charset="0"/>
            </a:rPr>
            <a:t>Full Function Joint Ventures</a:t>
          </a:r>
          <a:endParaRPr lang="en-US" sz="1600" dirty="0">
            <a:latin typeface="Palatino Linotype" panose="02040502050505030304" pitchFamily="18" charset="0"/>
          </a:endParaRPr>
        </a:p>
      </dgm:t>
    </dgm:pt>
    <dgm:pt modelId="{38E0FF41-7EEC-4CE8-BF37-1C2A2D0CD171}" type="parTrans" cxnId="{FD1F0594-32F7-40A5-B1E5-40922A196C6C}">
      <dgm:prSet/>
      <dgm:spPr/>
      <dgm:t>
        <a:bodyPr/>
        <a:lstStyle/>
        <a:p>
          <a:endParaRPr lang="en-US"/>
        </a:p>
      </dgm:t>
    </dgm:pt>
    <dgm:pt modelId="{4C069DB6-6EC4-44CD-9811-7AF258754C5B}" type="sibTrans" cxnId="{FD1F0594-32F7-40A5-B1E5-40922A196C6C}">
      <dgm:prSet/>
      <dgm:spPr/>
      <dgm:t>
        <a:bodyPr/>
        <a:lstStyle/>
        <a:p>
          <a:endParaRPr lang="en-US"/>
        </a:p>
      </dgm:t>
    </dgm:pt>
    <dgm:pt modelId="{AD3B340F-9817-4403-B6F6-A5224232F28B}">
      <dgm:prSet phldrT="[Text]" custT="1"/>
      <dgm:spPr/>
      <dgm:t>
        <a:bodyPr/>
        <a:lstStyle/>
        <a:p>
          <a:r>
            <a:rPr lang="en-US" sz="1600" dirty="0" smtClean="0">
              <a:latin typeface="Palatino Linotype" panose="02040502050505030304" pitchFamily="18" charset="0"/>
            </a:rPr>
            <a:t>Must perform for a long duration (10 years) all functions of an autonomous entity</a:t>
          </a:r>
        </a:p>
        <a:p>
          <a:r>
            <a:rPr lang="en-US" sz="1600" dirty="0" smtClean="0">
              <a:latin typeface="Palatino Linotype" panose="02040502050505030304" pitchFamily="18" charset="0"/>
            </a:rPr>
            <a:t>Operating in the market similar to other players</a:t>
          </a:r>
        </a:p>
        <a:p>
          <a:r>
            <a:rPr lang="en-US" sz="1600" dirty="0" smtClean="0">
              <a:latin typeface="Palatino Linotype" panose="02040502050505030304" pitchFamily="18" charset="0"/>
            </a:rPr>
            <a:t>Have a management dedicated to its day-to-day operations</a:t>
          </a:r>
          <a:endParaRPr lang="en-US" sz="1600" dirty="0">
            <a:latin typeface="Palatino Linotype" panose="02040502050505030304" pitchFamily="18" charset="0"/>
          </a:endParaRPr>
        </a:p>
      </dgm:t>
    </dgm:pt>
    <dgm:pt modelId="{F5E60583-95ED-4139-ADA0-0FD619BB96BF}" type="parTrans" cxnId="{448DAED9-1192-4F87-B81E-E775FD3871D9}">
      <dgm:prSet/>
      <dgm:spPr/>
      <dgm:t>
        <a:bodyPr/>
        <a:lstStyle/>
        <a:p>
          <a:endParaRPr lang="en-US"/>
        </a:p>
      </dgm:t>
    </dgm:pt>
    <dgm:pt modelId="{C4F1BE7E-9970-4BB8-B26F-B8E8B9581080}" type="sibTrans" cxnId="{448DAED9-1192-4F87-B81E-E775FD3871D9}">
      <dgm:prSet/>
      <dgm:spPr/>
      <dgm:t>
        <a:bodyPr/>
        <a:lstStyle/>
        <a:p>
          <a:endParaRPr lang="en-US"/>
        </a:p>
      </dgm:t>
    </dgm:pt>
    <dgm:pt modelId="{D47295FA-B603-4999-B5D0-9C5907A585BE}">
      <dgm:prSet custT="1"/>
      <dgm:spPr/>
      <dgm:t>
        <a:bodyPr/>
        <a:lstStyle/>
        <a:p>
          <a:r>
            <a:rPr lang="en-US" sz="1600" dirty="0" smtClean="0">
              <a:latin typeface="Palatino Linotype" panose="02040502050505030304" pitchFamily="18" charset="0"/>
            </a:rPr>
            <a:t>Greenfield Joint Ventures</a:t>
          </a:r>
          <a:endParaRPr lang="en-US" sz="1600" dirty="0">
            <a:latin typeface="Palatino Linotype" panose="02040502050505030304" pitchFamily="18" charset="0"/>
          </a:endParaRPr>
        </a:p>
      </dgm:t>
    </dgm:pt>
    <dgm:pt modelId="{B680CEAD-63B8-4C30-8F6F-2EC4B6B65102}" type="parTrans" cxnId="{428878E8-8490-4750-A808-60BE326CBC8D}">
      <dgm:prSet/>
      <dgm:spPr/>
      <dgm:t>
        <a:bodyPr/>
        <a:lstStyle/>
        <a:p>
          <a:endParaRPr lang="en-US"/>
        </a:p>
      </dgm:t>
    </dgm:pt>
    <dgm:pt modelId="{EFD670AE-5592-4CBC-BD41-7B365F48DE4C}" type="sibTrans" cxnId="{428878E8-8490-4750-A808-60BE326CBC8D}">
      <dgm:prSet/>
      <dgm:spPr/>
      <dgm:t>
        <a:bodyPr/>
        <a:lstStyle/>
        <a:p>
          <a:endParaRPr lang="en-US"/>
        </a:p>
      </dgm:t>
    </dgm:pt>
    <dgm:pt modelId="{76CE27F0-DC8B-40C5-9A00-46766C9AB3B7}">
      <dgm:prSet phldrT="[Text]" custT="1"/>
      <dgm:spPr/>
      <dgm:t>
        <a:bodyPr/>
        <a:lstStyle/>
        <a:p>
          <a:pPr algn="just">
            <a:lnSpc>
              <a:spcPct val="100000"/>
            </a:lnSpc>
            <a:spcAft>
              <a:spcPts val="0"/>
            </a:spcAft>
          </a:pPr>
          <a:r>
            <a:rPr lang="en-US" sz="1600" dirty="0" smtClean="0">
              <a:latin typeface="Palatino Linotype" panose="02040502050505030304" pitchFamily="18" charset="0"/>
            </a:rPr>
            <a:t>Integration of operation between firms</a:t>
          </a:r>
        </a:p>
        <a:p>
          <a:pPr algn="just">
            <a:lnSpc>
              <a:spcPct val="100000"/>
            </a:lnSpc>
            <a:spcAft>
              <a:spcPts val="0"/>
            </a:spcAft>
          </a:pPr>
          <a:r>
            <a:rPr lang="en-US" sz="1600" dirty="0" smtClean="0">
              <a:latin typeface="Palatino Linotype" panose="02040502050505030304" pitchFamily="18" charset="0"/>
            </a:rPr>
            <a:t>Joint Control</a:t>
          </a:r>
        </a:p>
        <a:p>
          <a:pPr algn="just">
            <a:lnSpc>
              <a:spcPct val="100000"/>
            </a:lnSpc>
            <a:spcAft>
              <a:spcPts val="0"/>
            </a:spcAft>
          </a:pPr>
          <a:r>
            <a:rPr lang="en-US" sz="1600" dirty="0" smtClean="0">
              <a:latin typeface="Palatino Linotype" panose="02040502050505030304" pitchFamily="18" charset="0"/>
            </a:rPr>
            <a:t>Substantial resource contribution from parents</a:t>
          </a:r>
        </a:p>
        <a:p>
          <a:pPr algn="just">
            <a:lnSpc>
              <a:spcPct val="100000"/>
            </a:lnSpc>
            <a:spcAft>
              <a:spcPts val="0"/>
            </a:spcAft>
          </a:pPr>
          <a:r>
            <a:rPr lang="en-US" sz="1600" dirty="0" smtClean="0">
              <a:latin typeface="Palatino Linotype" panose="02040502050505030304" pitchFamily="18" charset="0"/>
            </a:rPr>
            <a:t>Separate entity from parents</a:t>
          </a:r>
        </a:p>
        <a:p>
          <a:pPr algn="just">
            <a:lnSpc>
              <a:spcPct val="100000"/>
            </a:lnSpc>
            <a:spcAft>
              <a:spcPts val="0"/>
            </a:spcAft>
          </a:pPr>
          <a:r>
            <a:rPr lang="en-US" sz="1600" dirty="0" smtClean="0">
              <a:latin typeface="Palatino Linotype" panose="02040502050505030304" pitchFamily="18" charset="0"/>
            </a:rPr>
            <a:t>Market access</a:t>
          </a:r>
          <a:endParaRPr lang="en-US" sz="1600" dirty="0">
            <a:latin typeface="Palatino Linotype" panose="02040502050505030304" pitchFamily="18" charset="0"/>
          </a:endParaRPr>
        </a:p>
      </dgm:t>
    </dgm:pt>
    <dgm:pt modelId="{A6845F84-D4EE-4712-8698-502D08EC1CE2}" type="sibTrans" cxnId="{C0696CCB-7D5C-490A-9E42-02572CDD09F2}">
      <dgm:prSet/>
      <dgm:spPr/>
      <dgm:t>
        <a:bodyPr/>
        <a:lstStyle/>
        <a:p>
          <a:endParaRPr lang="en-US"/>
        </a:p>
      </dgm:t>
    </dgm:pt>
    <dgm:pt modelId="{C5F7C8E5-4669-49AD-B8E2-A743E6112260}" type="parTrans" cxnId="{C0696CCB-7D5C-490A-9E42-02572CDD09F2}">
      <dgm:prSet/>
      <dgm:spPr/>
      <dgm:t>
        <a:bodyPr/>
        <a:lstStyle/>
        <a:p>
          <a:endParaRPr lang="en-US"/>
        </a:p>
      </dgm:t>
    </dgm:pt>
    <dgm:pt modelId="{6666438B-D0F0-4C26-A46E-C885BB4CDE53}">
      <dgm:prSet custT="1"/>
      <dgm:spPr/>
      <dgm:t>
        <a:bodyPr/>
        <a:lstStyle/>
        <a:p>
          <a:r>
            <a:rPr lang="en-US" sz="1600" dirty="0" smtClean="0">
              <a:latin typeface="Palatino Linotype" panose="02040502050505030304" pitchFamily="18" charset="0"/>
            </a:rPr>
            <a:t>Arrangements aimed at engaging in a new business ventures</a:t>
          </a:r>
          <a:endParaRPr lang="en-US" sz="1600" dirty="0">
            <a:latin typeface="Palatino Linotype" panose="02040502050505030304" pitchFamily="18" charset="0"/>
          </a:endParaRPr>
        </a:p>
      </dgm:t>
    </dgm:pt>
    <dgm:pt modelId="{D35DC033-401D-4FAC-A742-F5B94A993317}" type="parTrans" cxnId="{ECE0C1C6-24B1-41B5-8BAA-2CD6E2218D8F}">
      <dgm:prSet/>
      <dgm:spPr/>
      <dgm:t>
        <a:bodyPr/>
        <a:lstStyle/>
        <a:p>
          <a:endParaRPr lang="en-US"/>
        </a:p>
      </dgm:t>
    </dgm:pt>
    <dgm:pt modelId="{733ECA06-CF73-4FE8-BDAA-14A85BCE1199}" type="sibTrans" cxnId="{ECE0C1C6-24B1-41B5-8BAA-2CD6E2218D8F}">
      <dgm:prSet/>
      <dgm:spPr/>
      <dgm:t>
        <a:bodyPr/>
        <a:lstStyle/>
        <a:p>
          <a:endParaRPr lang="en-US"/>
        </a:p>
      </dgm:t>
    </dgm:pt>
    <dgm:pt modelId="{F78B6084-1365-4D7B-B096-4801489963E9}" type="pres">
      <dgm:prSet presAssocID="{F3452663-3793-4621-A4C7-4F1A7207B8BD}" presName="list" presStyleCnt="0">
        <dgm:presLayoutVars>
          <dgm:dir/>
          <dgm:animLvl val="lvl"/>
        </dgm:presLayoutVars>
      </dgm:prSet>
      <dgm:spPr/>
      <dgm:t>
        <a:bodyPr/>
        <a:lstStyle/>
        <a:p>
          <a:endParaRPr lang="en-US"/>
        </a:p>
      </dgm:t>
    </dgm:pt>
    <dgm:pt modelId="{6EB3007D-A723-4F7B-98C7-95AD0ED19B59}" type="pres">
      <dgm:prSet presAssocID="{33208200-7BF5-4622-A4F2-8DE8B7A62F9A}" presName="posSpace" presStyleCnt="0"/>
      <dgm:spPr/>
    </dgm:pt>
    <dgm:pt modelId="{B4BE114C-176C-4E51-A43D-68475846BA94}" type="pres">
      <dgm:prSet presAssocID="{33208200-7BF5-4622-A4F2-8DE8B7A62F9A}" presName="vertFlow" presStyleCnt="0"/>
      <dgm:spPr/>
    </dgm:pt>
    <dgm:pt modelId="{ED8756C0-DB61-49E5-B00F-F45CDBDA4B11}" type="pres">
      <dgm:prSet presAssocID="{33208200-7BF5-4622-A4F2-8DE8B7A62F9A}" presName="topSpace" presStyleCnt="0"/>
      <dgm:spPr/>
    </dgm:pt>
    <dgm:pt modelId="{E2FD217B-774F-4863-8476-E4F2D096CEDE}" type="pres">
      <dgm:prSet presAssocID="{33208200-7BF5-4622-A4F2-8DE8B7A62F9A}" presName="firstComp" presStyleCnt="0"/>
      <dgm:spPr/>
    </dgm:pt>
    <dgm:pt modelId="{04173727-75B0-4BBC-918E-F6BB8A9D26BD}" type="pres">
      <dgm:prSet presAssocID="{33208200-7BF5-4622-A4F2-8DE8B7A62F9A}" presName="firstChild" presStyleLbl="bgAccFollowNode1" presStyleIdx="0" presStyleCnt="3" custScaleX="174489" custScaleY="410095" custLinFactNeighborX="44567" custLinFactNeighborY="38911"/>
      <dgm:spPr/>
      <dgm:t>
        <a:bodyPr/>
        <a:lstStyle/>
        <a:p>
          <a:endParaRPr lang="en-US"/>
        </a:p>
      </dgm:t>
    </dgm:pt>
    <dgm:pt modelId="{9D4FF040-6D82-4BC1-9B78-065C0F4BA0FD}" type="pres">
      <dgm:prSet presAssocID="{33208200-7BF5-4622-A4F2-8DE8B7A62F9A}" presName="firstChildTx" presStyleLbl="bgAccFollowNode1" presStyleIdx="0" presStyleCnt="3">
        <dgm:presLayoutVars>
          <dgm:bulletEnabled val="1"/>
        </dgm:presLayoutVars>
      </dgm:prSet>
      <dgm:spPr/>
      <dgm:t>
        <a:bodyPr/>
        <a:lstStyle/>
        <a:p>
          <a:endParaRPr lang="en-US"/>
        </a:p>
      </dgm:t>
    </dgm:pt>
    <dgm:pt modelId="{8EB47AE1-4372-45E4-8556-BEAA0D04D414}" type="pres">
      <dgm:prSet presAssocID="{33208200-7BF5-4622-A4F2-8DE8B7A62F9A}" presName="negSpace" presStyleCnt="0"/>
      <dgm:spPr/>
    </dgm:pt>
    <dgm:pt modelId="{591D2304-A34D-453C-882E-2BFC39C8365D}" type="pres">
      <dgm:prSet presAssocID="{33208200-7BF5-4622-A4F2-8DE8B7A62F9A}" presName="circle" presStyleLbl="node1" presStyleIdx="0" presStyleCnt="3" custScaleX="263751" custScaleY="167604" custLinFactNeighborX="-20122" custLinFactNeighborY="-87234"/>
      <dgm:spPr/>
      <dgm:t>
        <a:bodyPr/>
        <a:lstStyle/>
        <a:p>
          <a:endParaRPr lang="en-US"/>
        </a:p>
      </dgm:t>
    </dgm:pt>
    <dgm:pt modelId="{37294D9A-BC71-41B4-AF48-9488D765346E}" type="pres">
      <dgm:prSet presAssocID="{8870153D-4003-4869-AE07-E3306046AC1C}" presName="transSpace" presStyleCnt="0"/>
      <dgm:spPr/>
    </dgm:pt>
    <dgm:pt modelId="{831061AF-667E-42E2-9499-460B896F7AB5}" type="pres">
      <dgm:prSet presAssocID="{CF968F6B-EA06-4E13-9429-9BFE2868CA70}" presName="posSpace" presStyleCnt="0"/>
      <dgm:spPr/>
    </dgm:pt>
    <dgm:pt modelId="{BE9867AC-2A43-4029-ABA5-03C519BDD8A0}" type="pres">
      <dgm:prSet presAssocID="{CF968F6B-EA06-4E13-9429-9BFE2868CA70}" presName="vertFlow" presStyleCnt="0"/>
      <dgm:spPr/>
    </dgm:pt>
    <dgm:pt modelId="{5525FA0F-C4CB-4732-8170-63E51055DE1A}" type="pres">
      <dgm:prSet presAssocID="{CF968F6B-EA06-4E13-9429-9BFE2868CA70}" presName="topSpace" presStyleCnt="0"/>
      <dgm:spPr/>
    </dgm:pt>
    <dgm:pt modelId="{9A8C14D2-DE1C-4B93-A459-9E93F54481BA}" type="pres">
      <dgm:prSet presAssocID="{CF968F6B-EA06-4E13-9429-9BFE2868CA70}" presName="firstComp" presStyleCnt="0"/>
      <dgm:spPr/>
    </dgm:pt>
    <dgm:pt modelId="{6ED9E537-45F0-4866-B524-C53BE5E48219}" type="pres">
      <dgm:prSet presAssocID="{CF968F6B-EA06-4E13-9429-9BFE2868CA70}" presName="firstChild" presStyleLbl="bgAccFollowNode1" presStyleIdx="1" presStyleCnt="3" custScaleX="179097" custScaleY="416668" custLinFactNeighborX="-16895" custLinFactNeighborY="29770"/>
      <dgm:spPr/>
      <dgm:t>
        <a:bodyPr/>
        <a:lstStyle/>
        <a:p>
          <a:endParaRPr lang="en-US"/>
        </a:p>
      </dgm:t>
    </dgm:pt>
    <dgm:pt modelId="{E734D6F5-9542-430B-B6FE-4BFE57A6C811}" type="pres">
      <dgm:prSet presAssocID="{CF968F6B-EA06-4E13-9429-9BFE2868CA70}" presName="firstChildTx" presStyleLbl="bgAccFollowNode1" presStyleIdx="1" presStyleCnt="3">
        <dgm:presLayoutVars>
          <dgm:bulletEnabled val="1"/>
        </dgm:presLayoutVars>
      </dgm:prSet>
      <dgm:spPr/>
      <dgm:t>
        <a:bodyPr/>
        <a:lstStyle/>
        <a:p>
          <a:endParaRPr lang="en-US"/>
        </a:p>
      </dgm:t>
    </dgm:pt>
    <dgm:pt modelId="{C10E7D20-4F6E-4647-81A6-C437288FF42D}" type="pres">
      <dgm:prSet presAssocID="{CF968F6B-EA06-4E13-9429-9BFE2868CA70}" presName="negSpace" presStyleCnt="0"/>
      <dgm:spPr/>
    </dgm:pt>
    <dgm:pt modelId="{1DAAAF3D-E3E7-4BA4-8CDE-B7BA8F8D3E1A}" type="pres">
      <dgm:prSet presAssocID="{CF968F6B-EA06-4E13-9429-9BFE2868CA70}" presName="circle" presStyleLbl="node1" presStyleIdx="1" presStyleCnt="3" custScaleX="255529" custScaleY="157481" custLinFactX="-73150" custLinFactNeighborX="-100000" custLinFactNeighborY="-81573"/>
      <dgm:spPr/>
      <dgm:t>
        <a:bodyPr/>
        <a:lstStyle/>
        <a:p>
          <a:endParaRPr lang="en-US"/>
        </a:p>
      </dgm:t>
    </dgm:pt>
    <dgm:pt modelId="{C59B5B73-44CF-43BF-A0AF-6CADC3CC501A}" type="pres">
      <dgm:prSet presAssocID="{4C069DB6-6EC4-44CD-9811-7AF258754C5B}" presName="transSpace" presStyleCnt="0"/>
      <dgm:spPr/>
    </dgm:pt>
    <dgm:pt modelId="{42286E96-ABF4-4C60-B2CD-5554A26146A2}" type="pres">
      <dgm:prSet presAssocID="{D47295FA-B603-4999-B5D0-9C5907A585BE}" presName="posSpace" presStyleCnt="0"/>
      <dgm:spPr/>
    </dgm:pt>
    <dgm:pt modelId="{1D4D0994-906C-4923-86A3-E06EB912C2B0}" type="pres">
      <dgm:prSet presAssocID="{D47295FA-B603-4999-B5D0-9C5907A585BE}" presName="vertFlow" presStyleCnt="0"/>
      <dgm:spPr/>
    </dgm:pt>
    <dgm:pt modelId="{B0A4F63B-6567-46A7-9BCE-10F746BA1631}" type="pres">
      <dgm:prSet presAssocID="{D47295FA-B603-4999-B5D0-9C5907A585BE}" presName="topSpace" presStyleCnt="0"/>
      <dgm:spPr/>
    </dgm:pt>
    <dgm:pt modelId="{4743D413-D9F6-4E95-94B9-FA378CC607E3}" type="pres">
      <dgm:prSet presAssocID="{D47295FA-B603-4999-B5D0-9C5907A585BE}" presName="firstComp" presStyleCnt="0"/>
      <dgm:spPr/>
    </dgm:pt>
    <dgm:pt modelId="{D43DD964-0CF0-4AE9-BA64-6FBA22D048F3}" type="pres">
      <dgm:prSet presAssocID="{D47295FA-B603-4999-B5D0-9C5907A585BE}" presName="firstChild" presStyleLbl="bgAccFollowNode1" presStyleIdx="2" presStyleCnt="3" custScaleX="133606" custScaleY="212789" custLinFactX="-28670" custLinFactNeighborX="-100000" custLinFactNeighborY="86574"/>
      <dgm:spPr/>
      <dgm:t>
        <a:bodyPr/>
        <a:lstStyle/>
        <a:p>
          <a:endParaRPr lang="en-US"/>
        </a:p>
      </dgm:t>
    </dgm:pt>
    <dgm:pt modelId="{EF6AAD89-DB37-4410-8844-97EA3D322FD9}" type="pres">
      <dgm:prSet presAssocID="{D47295FA-B603-4999-B5D0-9C5907A585BE}" presName="firstChildTx" presStyleLbl="bgAccFollowNode1" presStyleIdx="2" presStyleCnt="3">
        <dgm:presLayoutVars>
          <dgm:bulletEnabled val="1"/>
        </dgm:presLayoutVars>
      </dgm:prSet>
      <dgm:spPr/>
      <dgm:t>
        <a:bodyPr/>
        <a:lstStyle/>
        <a:p>
          <a:endParaRPr lang="en-US"/>
        </a:p>
      </dgm:t>
    </dgm:pt>
    <dgm:pt modelId="{49237FE4-30F4-470F-97D5-35BAD90B4FB0}" type="pres">
      <dgm:prSet presAssocID="{D47295FA-B603-4999-B5D0-9C5907A585BE}" presName="negSpace" presStyleCnt="0"/>
      <dgm:spPr/>
    </dgm:pt>
    <dgm:pt modelId="{57B80637-7953-4964-A653-9D17158C0CBF}" type="pres">
      <dgm:prSet presAssocID="{D47295FA-B603-4999-B5D0-9C5907A585BE}" presName="circle" presStyleLbl="node1" presStyleIdx="2" presStyleCnt="3" custScaleX="229965" custScaleY="169323" custLinFactX="-23092" custLinFactNeighborX="-100000" custLinFactNeighborY="-44572"/>
      <dgm:spPr/>
      <dgm:t>
        <a:bodyPr/>
        <a:lstStyle/>
        <a:p>
          <a:endParaRPr lang="en-US"/>
        </a:p>
      </dgm:t>
    </dgm:pt>
  </dgm:ptLst>
  <dgm:cxnLst>
    <dgm:cxn modelId="{FD1F0594-32F7-40A5-B1E5-40922A196C6C}" srcId="{F3452663-3793-4621-A4C7-4F1A7207B8BD}" destId="{CF968F6B-EA06-4E13-9429-9BFE2868CA70}" srcOrd="1" destOrd="0" parTransId="{38E0FF41-7EEC-4CE8-BF37-1C2A2D0CD171}" sibTransId="{4C069DB6-6EC4-44CD-9811-7AF258754C5B}"/>
    <dgm:cxn modelId="{8E794742-3044-42D1-A276-ACA2C79B7941}" type="presOf" srcId="{76CE27F0-DC8B-40C5-9A00-46766C9AB3B7}" destId="{04173727-75B0-4BBC-918E-F6BB8A9D26BD}" srcOrd="0" destOrd="0" presId="urn:microsoft.com/office/officeart/2005/8/layout/hList9"/>
    <dgm:cxn modelId="{610EB4DF-FD86-4FBE-828C-51EB7B3FFBB2}" type="presOf" srcId="{AD3B340F-9817-4403-B6F6-A5224232F28B}" destId="{6ED9E537-45F0-4866-B524-C53BE5E48219}" srcOrd="0" destOrd="0" presId="urn:microsoft.com/office/officeart/2005/8/layout/hList9"/>
    <dgm:cxn modelId="{9FD23216-6319-4520-B67F-0F4AB5626DAE}" type="presOf" srcId="{6666438B-D0F0-4C26-A46E-C885BB4CDE53}" destId="{EF6AAD89-DB37-4410-8844-97EA3D322FD9}" srcOrd="1" destOrd="0" presId="urn:microsoft.com/office/officeart/2005/8/layout/hList9"/>
    <dgm:cxn modelId="{8CA39A8A-593D-4118-930D-6A12820EE6FD}" type="presOf" srcId="{76CE27F0-DC8B-40C5-9A00-46766C9AB3B7}" destId="{9D4FF040-6D82-4BC1-9B78-065C0F4BA0FD}" srcOrd="1" destOrd="0" presId="urn:microsoft.com/office/officeart/2005/8/layout/hList9"/>
    <dgm:cxn modelId="{428878E8-8490-4750-A808-60BE326CBC8D}" srcId="{F3452663-3793-4621-A4C7-4F1A7207B8BD}" destId="{D47295FA-B603-4999-B5D0-9C5907A585BE}" srcOrd="2" destOrd="0" parTransId="{B680CEAD-63B8-4C30-8F6F-2EC4B6B65102}" sibTransId="{EFD670AE-5592-4CBC-BD41-7B365F48DE4C}"/>
    <dgm:cxn modelId="{22BB379F-4F58-495B-998C-35FD045B55F9}" type="presOf" srcId="{AD3B340F-9817-4403-B6F6-A5224232F28B}" destId="{E734D6F5-9542-430B-B6FE-4BFE57A6C811}" srcOrd="1" destOrd="0" presId="urn:microsoft.com/office/officeart/2005/8/layout/hList9"/>
    <dgm:cxn modelId="{448DAED9-1192-4F87-B81E-E775FD3871D9}" srcId="{CF968F6B-EA06-4E13-9429-9BFE2868CA70}" destId="{AD3B340F-9817-4403-B6F6-A5224232F28B}" srcOrd="0" destOrd="0" parTransId="{F5E60583-95ED-4139-ADA0-0FD619BB96BF}" sibTransId="{C4F1BE7E-9970-4BB8-B26F-B8E8B9581080}"/>
    <dgm:cxn modelId="{7643BE58-5FEF-45C1-AB99-2A7C9FB70937}" type="presOf" srcId="{CF968F6B-EA06-4E13-9429-9BFE2868CA70}" destId="{1DAAAF3D-E3E7-4BA4-8CDE-B7BA8F8D3E1A}" srcOrd="0" destOrd="0" presId="urn:microsoft.com/office/officeart/2005/8/layout/hList9"/>
    <dgm:cxn modelId="{ECE0C1C6-24B1-41B5-8BAA-2CD6E2218D8F}" srcId="{D47295FA-B603-4999-B5D0-9C5907A585BE}" destId="{6666438B-D0F0-4C26-A46E-C885BB4CDE53}" srcOrd="0" destOrd="0" parTransId="{D35DC033-401D-4FAC-A742-F5B94A993317}" sibTransId="{733ECA06-CF73-4FE8-BDAA-14A85BCE1199}"/>
    <dgm:cxn modelId="{3B656FBD-7779-47BF-9FD7-9E1F155C2F9D}" type="presOf" srcId="{6666438B-D0F0-4C26-A46E-C885BB4CDE53}" destId="{D43DD964-0CF0-4AE9-BA64-6FBA22D048F3}" srcOrd="0" destOrd="0" presId="urn:microsoft.com/office/officeart/2005/8/layout/hList9"/>
    <dgm:cxn modelId="{6C73BD52-E030-400B-B4F7-608053D16A9C}" srcId="{F3452663-3793-4621-A4C7-4F1A7207B8BD}" destId="{33208200-7BF5-4622-A4F2-8DE8B7A62F9A}" srcOrd="0" destOrd="0" parTransId="{6F644406-5708-45C1-B7EC-48727ECBB6DF}" sibTransId="{8870153D-4003-4869-AE07-E3306046AC1C}"/>
    <dgm:cxn modelId="{C0696CCB-7D5C-490A-9E42-02572CDD09F2}" srcId="{33208200-7BF5-4622-A4F2-8DE8B7A62F9A}" destId="{76CE27F0-DC8B-40C5-9A00-46766C9AB3B7}" srcOrd="0" destOrd="0" parTransId="{C5F7C8E5-4669-49AD-B8E2-A743E6112260}" sibTransId="{A6845F84-D4EE-4712-8698-502D08EC1CE2}"/>
    <dgm:cxn modelId="{B6FBDABD-3FE4-40BA-A46B-7315672DB82F}" type="presOf" srcId="{33208200-7BF5-4622-A4F2-8DE8B7A62F9A}" destId="{591D2304-A34D-453C-882E-2BFC39C8365D}" srcOrd="0" destOrd="0" presId="urn:microsoft.com/office/officeart/2005/8/layout/hList9"/>
    <dgm:cxn modelId="{AD4081B4-C4A1-4F8E-A4C2-2AFE2D26DF88}" type="presOf" srcId="{F3452663-3793-4621-A4C7-4F1A7207B8BD}" destId="{F78B6084-1365-4D7B-B096-4801489963E9}" srcOrd="0" destOrd="0" presId="urn:microsoft.com/office/officeart/2005/8/layout/hList9"/>
    <dgm:cxn modelId="{8979FAA5-DB12-4B1A-93F2-61C4F74E45FA}" type="presOf" srcId="{D47295FA-B603-4999-B5D0-9C5907A585BE}" destId="{57B80637-7953-4964-A653-9D17158C0CBF}" srcOrd="0" destOrd="0" presId="urn:microsoft.com/office/officeart/2005/8/layout/hList9"/>
    <dgm:cxn modelId="{8391C233-8F1F-4B2E-9A80-53CDBED137DD}" type="presParOf" srcId="{F78B6084-1365-4D7B-B096-4801489963E9}" destId="{6EB3007D-A723-4F7B-98C7-95AD0ED19B59}" srcOrd="0" destOrd="0" presId="urn:microsoft.com/office/officeart/2005/8/layout/hList9"/>
    <dgm:cxn modelId="{09595735-73F7-46DE-9175-F8310C4423F6}" type="presParOf" srcId="{F78B6084-1365-4D7B-B096-4801489963E9}" destId="{B4BE114C-176C-4E51-A43D-68475846BA94}" srcOrd="1" destOrd="0" presId="urn:microsoft.com/office/officeart/2005/8/layout/hList9"/>
    <dgm:cxn modelId="{CC059022-9B4C-412D-81D7-C34946DFE761}" type="presParOf" srcId="{B4BE114C-176C-4E51-A43D-68475846BA94}" destId="{ED8756C0-DB61-49E5-B00F-F45CDBDA4B11}" srcOrd="0" destOrd="0" presId="urn:microsoft.com/office/officeart/2005/8/layout/hList9"/>
    <dgm:cxn modelId="{9A496738-474E-4C7E-A6E9-A89004421F33}" type="presParOf" srcId="{B4BE114C-176C-4E51-A43D-68475846BA94}" destId="{E2FD217B-774F-4863-8476-E4F2D096CEDE}" srcOrd="1" destOrd="0" presId="urn:microsoft.com/office/officeart/2005/8/layout/hList9"/>
    <dgm:cxn modelId="{1F722E26-98F9-4D44-916F-FB337EA4F441}" type="presParOf" srcId="{E2FD217B-774F-4863-8476-E4F2D096CEDE}" destId="{04173727-75B0-4BBC-918E-F6BB8A9D26BD}" srcOrd="0" destOrd="0" presId="urn:microsoft.com/office/officeart/2005/8/layout/hList9"/>
    <dgm:cxn modelId="{51C2B677-AA92-480D-858F-BED6B0AEEBA8}" type="presParOf" srcId="{E2FD217B-774F-4863-8476-E4F2D096CEDE}" destId="{9D4FF040-6D82-4BC1-9B78-065C0F4BA0FD}" srcOrd="1" destOrd="0" presId="urn:microsoft.com/office/officeart/2005/8/layout/hList9"/>
    <dgm:cxn modelId="{F064A527-EAF4-472C-8A21-24C77965BFDB}" type="presParOf" srcId="{F78B6084-1365-4D7B-B096-4801489963E9}" destId="{8EB47AE1-4372-45E4-8556-BEAA0D04D414}" srcOrd="2" destOrd="0" presId="urn:microsoft.com/office/officeart/2005/8/layout/hList9"/>
    <dgm:cxn modelId="{C1673ADD-9AE3-473E-9DF8-BCC200C3AA84}" type="presParOf" srcId="{F78B6084-1365-4D7B-B096-4801489963E9}" destId="{591D2304-A34D-453C-882E-2BFC39C8365D}" srcOrd="3" destOrd="0" presId="urn:microsoft.com/office/officeart/2005/8/layout/hList9"/>
    <dgm:cxn modelId="{55C13F84-7D16-46FC-99BC-466D9E64473F}" type="presParOf" srcId="{F78B6084-1365-4D7B-B096-4801489963E9}" destId="{37294D9A-BC71-41B4-AF48-9488D765346E}" srcOrd="4" destOrd="0" presId="urn:microsoft.com/office/officeart/2005/8/layout/hList9"/>
    <dgm:cxn modelId="{3097E2BA-1F3B-48C2-9A5E-FA313FC77EEA}" type="presParOf" srcId="{F78B6084-1365-4D7B-B096-4801489963E9}" destId="{831061AF-667E-42E2-9499-460B896F7AB5}" srcOrd="5" destOrd="0" presId="urn:microsoft.com/office/officeart/2005/8/layout/hList9"/>
    <dgm:cxn modelId="{744D02C1-C46C-44BA-9EBA-422AB941241A}" type="presParOf" srcId="{F78B6084-1365-4D7B-B096-4801489963E9}" destId="{BE9867AC-2A43-4029-ABA5-03C519BDD8A0}" srcOrd="6" destOrd="0" presId="urn:microsoft.com/office/officeart/2005/8/layout/hList9"/>
    <dgm:cxn modelId="{A9DB701C-64E6-49A8-A3FB-1E7F64F34B4F}" type="presParOf" srcId="{BE9867AC-2A43-4029-ABA5-03C519BDD8A0}" destId="{5525FA0F-C4CB-4732-8170-63E51055DE1A}" srcOrd="0" destOrd="0" presId="urn:microsoft.com/office/officeart/2005/8/layout/hList9"/>
    <dgm:cxn modelId="{3E3738CA-0F66-4E63-9341-13B5E968BE3C}" type="presParOf" srcId="{BE9867AC-2A43-4029-ABA5-03C519BDD8A0}" destId="{9A8C14D2-DE1C-4B93-A459-9E93F54481BA}" srcOrd="1" destOrd="0" presId="urn:microsoft.com/office/officeart/2005/8/layout/hList9"/>
    <dgm:cxn modelId="{69463237-720C-4E2B-9E4B-70B3E0E009A3}" type="presParOf" srcId="{9A8C14D2-DE1C-4B93-A459-9E93F54481BA}" destId="{6ED9E537-45F0-4866-B524-C53BE5E48219}" srcOrd="0" destOrd="0" presId="urn:microsoft.com/office/officeart/2005/8/layout/hList9"/>
    <dgm:cxn modelId="{BFEC6C2D-06C0-4D87-A0F3-539CDFC796E8}" type="presParOf" srcId="{9A8C14D2-DE1C-4B93-A459-9E93F54481BA}" destId="{E734D6F5-9542-430B-B6FE-4BFE57A6C811}" srcOrd="1" destOrd="0" presId="urn:microsoft.com/office/officeart/2005/8/layout/hList9"/>
    <dgm:cxn modelId="{79A78D4A-F71E-4D9E-A21E-8639F8D9ACC1}" type="presParOf" srcId="{F78B6084-1365-4D7B-B096-4801489963E9}" destId="{C10E7D20-4F6E-4647-81A6-C437288FF42D}" srcOrd="7" destOrd="0" presId="urn:microsoft.com/office/officeart/2005/8/layout/hList9"/>
    <dgm:cxn modelId="{D2665A6E-0C0E-4E27-9E0B-F94C3E01B8CA}" type="presParOf" srcId="{F78B6084-1365-4D7B-B096-4801489963E9}" destId="{1DAAAF3D-E3E7-4BA4-8CDE-B7BA8F8D3E1A}" srcOrd="8" destOrd="0" presId="urn:microsoft.com/office/officeart/2005/8/layout/hList9"/>
    <dgm:cxn modelId="{FEB74117-E353-4870-BF07-7D93C516A200}" type="presParOf" srcId="{F78B6084-1365-4D7B-B096-4801489963E9}" destId="{C59B5B73-44CF-43BF-A0AF-6CADC3CC501A}" srcOrd="9" destOrd="0" presId="urn:microsoft.com/office/officeart/2005/8/layout/hList9"/>
    <dgm:cxn modelId="{CE29A84C-72B4-4997-BEDD-22AAB670937E}" type="presParOf" srcId="{F78B6084-1365-4D7B-B096-4801489963E9}" destId="{42286E96-ABF4-4C60-B2CD-5554A26146A2}" srcOrd="10" destOrd="0" presId="urn:microsoft.com/office/officeart/2005/8/layout/hList9"/>
    <dgm:cxn modelId="{C67F2C68-6687-447E-AABE-E3B8B1647348}" type="presParOf" srcId="{F78B6084-1365-4D7B-B096-4801489963E9}" destId="{1D4D0994-906C-4923-86A3-E06EB912C2B0}" srcOrd="11" destOrd="0" presId="urn:microsoft.com/office/officeart/2005/8/layout/hList9"/>
    <dgm:cxn modelId="{0CA2F657-A586-4E1B-A2F6-FB05CBFCD023}" type="presParOf" srcId="{1D4D0994-906C-4923-86A3-E06EB912C2B0}" destId="{B0A4F63B-6567-46A7-9BCE-10F746BA1631}" srcOrd="0" destOrd="0" presId="urn:microsoft.com/office/officeart/2005/8/layout/hList9"/>
    <dgm:cxn modelId="{53375AC7-0B90-4EF9-AF25-BD883F3FC49D}" type="presParOf" srcId="{1D4D0994-906C-4923-86A3-E06EB912C2B0}" destId="{4743D413-D9F6-4E95-94B9-FA378CC607E3}" srcOrd="1" destOrd="0" presId="urn:microsoft.com/office/officeart/2005/8/layout/hList9"/>
    <dgm:cxn modelId="{57014FF0-7D3D-4185-B0CB-BDA53BDBD9D4}" type="presParOf" srcId="{4743D413-D9F6-4E95-94B9-FA378CC607E3}" destId="{D43DD964-0CF0-4AE9-BA64-6FBA22D048F3}" srcOrd="0" destOrd="0" presId="urn:microsoft.com/office/officeart/2005/8/layout/hList9"/>
    <dgm:cxn modelId="{D3F6FBD0-B138-4DF7-A010-CF33A7C89BAB}" type="presParOf" srcId="{4743D413-D9F6-4E95-94B9-FA378CC607E3}" destId="{EF6AAD89-DB37-4410-8844-97EA3D322FD9}" srcOrd="1" destOrd="0" presId="urn:microsoft.com/office/officeart/2005/8/layout/hList9"/>
    <dgm:cxn modelId="{B2DB4F3F-5D8C-4E6D-8D51-97DC82F68911}" type="presParOf" srcId="{F78B6084-1365-4D7B-B096-4801489963E9}" destId="{49237FE4-30F4-470F-97D5-35BAD90B4FB0}" srcOrd="12" destOrd="0" presId="urn:microsoft.com/office/officeart/2005/8/layout/hList9"/>
    <dgm:cxn modelId="{A0BB4304-42F7-4D11-9617-5502E1AC5F37}" type="presParOf" srcId="{F78B6084-1365-4D7B-B096-4801489963E9}" destId="{57B80637-7953-4964-A653-9D17158C0CBF}" srcOrd="1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2891FB-4B66-4219-9A70-250EC21E1FC6}" type="doc">
      <dgm:prSet loTypeId="urn:microsoft.com/office/officeart/2005/8/layout/architecture" loCatId="hierarchy" qsTypeId="urn:microsoft.com/office/officeart/2005/8/quickstyle/simple1" qsCatId="simple" csTypeId="urn:microsoft.com/office/officeart/2005/8/colors/colorful4" csCatId="colorful" phldr="1"/>
      <dgm:spPr/>
      <dgm:t>
        <a:bodyPr/>
        <a:lstStyle/>
        <a:p>
          <a:endParaRPr lang="en-US"/>
        </a:p>
      </dgm:t>
    </dgm:pt>
    <dgm:pt modelId="{FB0081CA-87BB-40E6-B288-FEFD32B3C49F}">
      <dgm:prSet phldrT="[Text]" custT="1"/>
      <dgm:spPr/>
      <dgm:t>
        <a:bodyPr/>
        <a:lstStyle/>
        <a:p>
          <a:r>
            <a:rPr lang="en-US" sz="1600" dirty="0" smtClean="0">
              <a:latin typeface="Palatino Linotype" panose="02040502050505030304" pitchFamily="18" charset="0"/>
            </a:rPr>
            <a:t>Size of Parties Test</a:t>
          </a:r>
          <a:endParaRPr lang="en-US" sz="1600" dirty="0">
            <a:latin typeface="Palatino Linotype" panose="02040502050505030304" pitchFamily="18" charset="0"/>
          </a:endParaRPr>
        </a:p>
      </dgm:t>
    </dgm:pt>
    <dgm:pt modelId="{F76C3F58-A561-4014-AB5F-AF42AFE3ACC3}" type="parTrans" cxnId="{1CA918A9-126B-48B3-8E5C-F6EED41523BF}">
      <dgm:prSet/>
      <dgm:spPr/>
      <dgm:t>
        <a:bodyPr/>
        <a:lstStyle/>
        <a:p>
          <a:endParaRPr lang="en-US" sz="1600"/>
        </a:p>
      </dgm:t>
    </dgm:pt>
    <dgm:pt modelId="{A9DB342D-5F19-4122-B6C1-7E72FB90A4C8}" type="sibTrans" cxnId="{1CA918A9-126B-48B3-8E5C-F6EED41523BF}">
      <dgm:prSet/>
      <dgm:spPr/>
      <dgm:t>
        <a:bodyPr/>
        <a:lstStyle/>
        <a:p>
          <a:endParaRPr lang="en-US" sz="1600"/>
        </a:p>
      </dgm:t>
    </dgm:pt>
    <dgm:pt modelId="{F7BBF714-37B9-40DE-92DA-31980291A959}">
      <dgm:prSet phldrT="[Text]" custT="1"/>
      <dgm:spPr/>
      <dgm:t>
        <a:bodyPr/>
        <a:lstStyle/>
        <a:p>
          <a:r>
            <a:rPr lang="en-US" sz="1600" dirty="0" smtClean="0">
              <a:latin typeface="Palatino Linotype" panose="02040502050505030304" pitchFamily="18" charset="0"/>
            </a:rPr>
            <a:t>Turnover and assets of all parents to the JV</a:t>
          </a:r>
          <a:endParaRPr lang="en-US" sz="1600" dirty="0">
            <a:latin typeface="Palatino Linotype" panose="02040502050505030304" pitchFamily="18" charset="0"/>
          </a:endParaRPr>
        </a:p>
      </dgm:t>
    </dgm:pt>
    <dgm:pt modelId="{D418E2CC-7742-411F-9F67-19292928DDF7}" type="parTrans" cxnId="{7CF8C4F0-EE52-422E-92D8-59CEB9C126F8}">
      <dgm:prSet/>
      <dgm:spPr/>
      <dgm:t>
        <a:bodyPr/>
        <a:lstStyle/>
        <a:p>
          <a:endParaRPr lang="en-US" sz="1600"/>
        </a:p>
      </dgm:t>
    </dgm:pt>
    <dgm:pt modelId="{65AF15AE-C0F1-4EBC-9028-8422510DBCA1}" type="sibTrans" cxnId="{7CF8C4F0-EE52-422E-92D8-59CEB9C126F8}">
      <dgm:prSet/>
      <dgm:spPr/>
      <dgm:t>
        <a:bodyPr/>
        <a:lstStyle/>
        <a:p>
          <a:endParaRPr lang="en-US" sz="1600"/>
        </a:p>
      </dgm:t>
    </dgm:pt>
    <dgm:pt modelId="{EE7137C9-03AB-4215-AB49-B7F3E97F9154}">
      <dgm:prSet phldrT="[Text]" custT="1"/>
      <dgm:spPr/>
      <dgm:t>
        <a:bodyPr/>
        <a:lstStyle/>
        <a:p>
          <a:r>
            <a:rPr lang="en-US" sz="1600" dirty="0" smtClean="0">
              <a:latin typeface="Palatino Linotype" panose="02040502050505030304" pitchFamily="18" charset="0"/>
            </a:rPr>
            <a:t>Turnover and assets figures for all entities controlled by parents in Kenya</a:t>
          </a:r>
          <a:endParaRPr lang="en-US" sz="1600" dirty="0">
            <a:latin typeface="Palatino Linotype" panose="02040502050505030304" pitchFamily="18" charset="0"/>
          </a:endParaRPr>
        </a:p>
      </dgm:t>
    </dgm:pt>
    <dgm:pt modelId="{A85BF110-AF21-4F81-9F30-35386B4BAB54}" type="parTrans" cxnId="{B7B1DE2C-31C5-42DA-9D9C-5354032DCC69}">
      <dgm:prSet/>
      <dgm:spPr/>
      <dgm:t>
        <a:bodyPr/>
        <a:lstStyle/>
        <a:p>
          <a:endParaRPr lang="en-US" sz="1600"/>
        </a:p>
      </dgm:t>
    </dgm:pt>
    <dgm:pt modelId="{23199DD7-7624-4892-9959-CF065E1B8FBD}" type="sibTrans" cxnId="{B7B1DE2C-31C5-42DA-9D9C-5354032DCC69}">
      <dgm:prSet/>
      <dgm:spPr/>
      <dgm:t>
        <a:bodyPr/>
        <a:lstStyle/>
        <a:p>
          <a:endParaRPr lang="en-US" sz="1600"/>
        </a:p>
      </dgm:t>
    </dgm:pt>
    <dgm:pt modelId="{5567D83A-A127-408A-9AA9-487A1831ECD5}">
      <dgm:prSet phldrT="[Text]" custT="1"/>
      <dgm:spPr/>
      <dgm:t>
        <a:bodyPr/>
        <a:lstStyle/>
        <a:p>
          <a:r>
            <a:rPr lang="en-US" sz="1600" dirty="0" smtClean="0">
              <a:latin typeface="Palatino Linotype" panose="02040502050505030304" pitchFamily="18" charset="0"/>
            </a:rPr>
            <a:t>Turnover and assets figures for the Joint Venture entity where applicable</a:t>
          </a:r>
          <a:endParaRPr lang="en-US" sz="1600" dirty="0">
            <a:latin typeface="Palatino Linotype" panose="02040502050505030304" pitchFamily="18" charset="0"/>
          </a:endParaRPr>
        </a:p>
      </dgm:t>
    </dgm:pt>
    <dgm:pt modelId="{EA5F28E5-42E2-401D-B2A6-63591DA5B616}" type="parTrans" cxnId="{1891E302-D8AB-4963-A981-78BD623FB2CB}">
      <dgm:prSet/>
      <dgm:spPr/>
      <dgm:t>
        <a:bodyPr/>
        <a:lstStyle/>
        <a:p>
          <a:endParaRPr lang="en-US" sz="1600"/>
        </a:p>
      </dgm:t>
    </dgm:pt>
    <dgm:pt modelId="{C3C86722-6A74-4371-BC51-06ACA7193F2F}" type="sibTrans" cxnId="{1891E302-D8AB-4963-A981-78BD623FB2CB}">
      <dgm:prSet/>
      <dgm:spPr/>
      <dgm:t>
        <a:bodyPr/>
        <a:lstStyle/>
        <a:p>
          <a:endParaRPr lang="en-US" sz="1600"/>
        </a:p>
      </dgm:t>
    </dgm:pt>
    <dgm:pt modelId="{94394758-7AF5-44AB-9B7D-1222E6023F83}" type="pres">
      <dgm:prSet presAssocID="{D12891FB-4B66-4219-9A70-250EC21E1FC6}" presName="Name0" presStyleCnt="0">
        <dgm:presLayoutVars>
          <dgm:chPref val="1"/>
          <dgm:dir/>
          <dgm:animOne val="branch"/>
          <dgm:animLvl val="lvl"/>
          <dgm:resizeHandles/>
        </dgm:presLayoutVars>
      </dgm:prSet>
      <dgm:spPr/>
      <dgm:t>
        <a:bodyPr/>
        <a:lstStyle/>
        <a:p>
          <a:endParaRPr lang="en-US"/>
        </a:p>
      </dgm:t>
    </dgm:pt>
    <dgm:pt modelId="{2A4705DD-CEBD-4952-9393-71A7E0D5F690}" type="pres">
      <dgm:prSet presAssocID="{FB0081CA-87BB-40E6-B288-FEFD32B3C49F}" presName="vertOne" presStyleCnt="0"/>
      <dgm:spPr/>
    </dgm:pt>
    <dgm:pt modelId="{24AE6E2C-9819-47EA-B954-202CD8EB086E}" type="pres">
      <dgm:prSet presAssocID="{FB0081CA-87BB-40E6-B288-FEFD32B3C49F}" presName="txOne" presStyleLbl="node0" presStyleIdx="0" presStyleCnt="1" custLinFactNeighborX="611" custLinFactNeighborY="30299">
        <dgm:presLayoutVars>
          <dgm:chPref val="3"/>
        </dgm:presLayoutVars>
      </dgm:prSet>
      <dgm:spPr/>
      <dgm:t>
        <a:bodyPr/>
        <a:lstStyle/>
        <a:p>
          <a:endParaRPr lang="en-US"/>
        </a:p>
      </dgm:t>
    </dgm:pt>
    <dgm:pt modelId="{A6B2B8D0-BF98-493D-B088-562234CED9F7}" type="pres">
      <dgm:prSet presAssocID="{FB0081CA-87BB-40E6-B288-FEFD32B3C49F}" presName="parTransOne" presStyleCnt="0"/>
      <dgm:spPr/>
    </dgm:pt>
    <dgm:pt modelId="{4DDD5271-1D91-43C1-AE7B-9F189383BC12}" type="pres">
      <dgm:prSet presAssocID="{FB0081CA-87BB-40E6-B288-FEFD32B3C49F}" presName="horzOne" presStyleCnt="0"/>
      <dgm:spPr/>
    </dgm:pt>
    <dgm:pt modelId="{09D4ECFC-FF1A-4883-94D3-511D2F537F27}" type="pres">
      <dgm:prSet presAssocID="{F7BBF714-37B9-40DE-92DA-31980291A959}" presName="vertTwo" presStyleCnt="0"/>
      <dgm:spPr/>
    </dgm:pt>
    <dgm:pt modelId="{8F6A5921-83AC-423B-927E-5D3CFC7D2D3D}" type="pres">
      <dgm:prSet presAssocID="{F7BBF714-37B9-40DE-92DA-31980291A959}" presName="txTwo" presStyleLbl="node2" presStyleIdx="0" presStyleCnt="2" custScaleX="33280" custLinFactY="846" custLinFactNeighborX="-11234" custLinFactNeighborY="100000">
        <dgm:presLayoutVars>
          <dgm:chPref val="3"/>
        </dgm:presLayoutVars>
      </dgm:prSet>
      <dgm:spPr/>
      <dgm:t>
        <a:bodyPr/>
        <a:lstStyle/>
        <a:p>
          <a:endParaRPr lang="en-US"/>
        </a:p>
      </dgm:t>
    </dgm:pt>
    <dgm:pt modelId="{3B8C72EF-5BD2-4C12-81A0-984FE979083D}" type="pres">
      <dgm:prSet presAssocID="{F7BBF714-37B9-40DE-92DA-31980291A959}" presName="parTransTwo" presStyleCnt="0"/>
      <dgm:spPr/>
    </dgm:pt>
    <dgm:pt modelId="{44ACF4EE-A4C0-4F22-983E-42C8752085EE}" type="pres">
      <dgm:prSet presAssocID="{F7BBF714-37B9-40DE-92DA-31980291A959}" presName="horzTwo" presStyleCnt="0"/>
      <dgm:spPr/>
    </dgm:pt>
    <dgm:pt modelId="{E2DAAEB4-271E-4F78-9DA9-5B6A9A077A91}" type="pres">
      <dgm:prSet presAssocID="{EE7137C9-03AB-4215-AB49-B7F3E97F9154}" presName="vertThree" presStyleCnt="0"/>
      <dgm:spPr/>
    </dgm:pt>
    <dgm:pt modelId="{AAE7B35D-937A-4266-B62D-6A11D884A9B3}" type="pres">
      <dgm:prSet presAssocID="{EE7137C9-03AB-4215-AB49-B7F3E97F9154}" presName="txThree" presStyleLbl="node3" presStyleIdx="0" presStyleCnt="1" custScaleX="30898" custLinFactY="27031" custLinFactNeighborX="21302" custLinFactNeighborY="100000">
        <dgm:presLayoutVars>
          <dgm:chPref val="3"/>
        </dgm:presLayoutVars>
      </dgm:prSet>
      <dgm:spPr/>
      <dgm:t>
        <a:bodyPr/>
        <a:lstStyle/>
        <a:p>
          <a:endParaRPr lang="en-US"/>
        </a:p>
      </dgm:t>
    </dgm:pt>
    <dgm:pt modelId="{1852FF41-784A-402B-AD74-1CD986D0D673}" type="pres">
      <dgm:prSet presAssocID="{EE7137C9-03AB-4215-AB49-B7F3E97F9154}" presName="horzThree" presStyleCnt="0"/>
      <dgm:spPr/>
    </dgm:pt>
    <dgm:pt modelId="{D7EF53ED-E9D8-4003-9B4E-D8CDCC332EE7}" type="pres">
      <dgm:prSet presAssocID="{65AF15AE-C0F1-4EBC-9028-8422510DBCA1}" presName="sibSpaceTwo" presStyleCnt="0"/>
      <dgm:spPr/>
    </dgm:pt>
    <dgm:pt modelId="{AD7C5D3A-87FC-415E-9F98-495FD3AAAE73}" type="pres">
      <dgm:prSet presAssocID="{5567D83A-A127-408A-9AA9-487A1831ECD5}" presName="vertTwo" presStyleCnt="0"/>
      <dgm:spPr/>
    </dgm:pt>
    <dgm:pt modelId="{F3668505-0B92-4D26-967D-BC3ACB9CB0A0}" type="pres">
      <dgm:prSet presAssocID="{5567D83A-A127-408A-9AA9-487A1831ECD5}" presName="txTwo" presStyleLbl="node2" presStyleIdx="1" presStyleCnt="2" custScaleX="34370" custLinFactNeighborX="15088" custLinFactNeighborY="15723">
        <dgm:presLayoutVars>
          <dgm:chPref val="3"/>
        </dgm:presLayoutVars>
      </dgm:prSet>
      <dgm:spPr/>
      <dgm:t>
        <a:bodyPr/>
        <a:lstStyle/>
        <a:p>
          <a:endParaRPr lang="en-US"/>
        </a:p>
      </dgm:t>
    </dgm:pt>
    <dgm:pt modelId="{734C4D58-21CB-423D-8CC7-EE4FF173C846}" type="pres">
      <dgm:prSet presAssocID="{5567D83A-A127-408A-9AA9-487A1831ECD5}" presName="horzTwo" presStyleCnt="0"/>
      <dgm:spPr/>
    </dgm:pt>
  </dgm:ptLst>
  <dgm:cxnLst>
    <dgm:cxn modelId="{EB375B7C-6D13-40B2-89C7-F250E0A89468}" type="presOf" srcId="{F7BBF714-37B9-40DE-92DA-31980291A959}" destId="{8F6A5921-83AC-423B-927E-5D3CFC7D2D3D}" srcOrd="0" destOrd="0" presId="urn:microsoft.com/office/officeart/2005/8/layout/architecture"/>
    <dgm:cxn modelId="{5DD6DAC5-BE88-4AED-A3B0-EC46A2AE69D7}" type="presOf" srcId="{FB0081CA-87BB-40E6-B288-FEFD32B3C49F}" destId="{24AE6E2C-9819-47EA-B954-202CD8EB086E}" srcOrd="0" destOrd="0" presId="urn:microsoft.com/office/officeart/2005/8/layout/architecture"/>
    <dgm:cxn modelId="{B7B1DE2C-31C5-42DA-9D9C-5354032DCC69}" srcId="{F7BBF714-37B9-40DE-92DA-31980291A959}" destId="{EE7137C9-03AB-4215-AB49-B7F3E97F9154}" srcOrd="0" destOrd="0" parTransId="{A85BF110-AF21-4F81-9F30-35386B4BAB54}" sibTransId="{23199DD7-7624-4892-9959-CF065E1B8FBD}"/>
    <dgm:cxn modelId="{5A877E3A-9FDE-423D-9E85-CC93B695E2F8}" type="presOf" srcId="{EE7137C9-03AB-4215-AB49-B7F3E97F9154}" destId="{AAE7B35D-937A-4266-B62D-6A11D884A9B3}" srcOrd="0" destOrd="0" presId="urn:microsoft.com/office/officeart/2005/8/layout/architecture"/>
    <dgm:cxn modelId="{1CA918A9-126B-48B3-8E5C-F6EED41523BF}" srcId="{D12891FB-4B66-4219-9A70-250EC21E1FC6}" destId="{FB0081CA-87BB-40E6-B288-FEFD32B3C49F}" srcOrd="0" destOrd="0" parTransId="{F76C3F58-A561-4014-AB5F-AF42AFE3ACC3}" sibTransId="{A9DB342D-5F19-4122-B6C1-7E72FB90A4C8}"/>
    <dgm:cxn modelId="{7CF8C4F0-EE52-422E-92D8-59CEB9C126F8}" srcId="{FB0081CA-87BB-40E6-B288-FEFD32B3C49F}" destId="{F7BBF714-37B9-40DE-92DA-31980291A959}" srcOrd="0" destOrd="0" parTransId="{D418E2CC-7742-411F-9F67-19292928DDF7}" sibTransId="{65AF15AE-C0F1-4EBC-9028-8422510DBCA1}"/>
    <dgm:cxn modelId="{1891E302-D8AB-4963-A981-78BD623FB2CB}" srcId="{FB0081CA-87BB-40E6-B288-FEFD32B3C49F}" destId="{5567D83A-A127-408A-9AA9-487A1831ECD5}" srcOrd="1" destOrd="0" parTransId="{EA5F28E5-42E2-401D-B2A6-63591DA5B616}" sibTransId="{C3C86722-6A74-4371-BC51-06ACA7193F2F}"/>
    <dgm:cxn modelId="{ED04ACC3-BF32-4C51-ACA0-444E2F9D0EBB}" type="presOf" srcId="{D12891FB-4B66-4219-9A70-250EC21E1FC6}" destId="{94394758-7AF5-44AB-9B7D-1222E6023F83}" srcOrd="0" destOrd="0" presId="urn:microsoft.com/office/officeart/2005/8/layout/architecture"/>
    <dgm:cxn modelId="{6335D159-3C97-4ED1-B01C-0E7E8F464C62}" type="presOf" srcId="{5567D83A-A127-408A-9AA9-487A1831ECD5}" destId="{F3668505-0B92-4D26-967D-BC3ACB9CB0A0}" srcOrd="0" destOrd="0" presId="urn:microsoft.com/office/officeart/2005/8/layout/architecture"/>
    <dgm:cxn modelId="{834FD07C-DE84-4C83-B7C0-2F5386703093}" type="presParOf" srcId="{94394758-7AF5-44AB-9B7D-1222E6023F83}" destId="{2A4705DD-CEBD-4952-9393-71A7E0D5F690}" srcOrd="0" destOrd="0" presId="urn:microsoft.com/office/officeart/2005/8/layout/architecture"/>
    <dgm:cxn modelId="{BF562F8E-1802-4F16-8D2F-8B12FCC44FAC}" type="presParOf" srcId="{2A4705DD-CEBD-4952-9393-71A7E0D5F690}" destId="{24AE6E2C-9819-47EA-B954-202CD8EB086E}" srcOrd="0" destOrd="0" presId="urn:microsoft.com/office/officeart/2005/8/layout/architecture"/>
    <dgm:cxn modelId="{C8292ABA-F81A-4FD4-87A8-1590C59CF61C}" type="presParOf" srcId="{2A4705DD-CEBD-4952-9393-71A7E0D5F690}" destId="{A6B2B8D0-BF98-493D-B088-562234CED9F7}" srcOrd="1" destOrd="0" presId="urn:microsoft.com/office/officeart/2005/8/layout/architecture"/>
    <dgm:cxn modelId="{B9B3CA4E-C130-4534-B235-8B0F13B0DC6F}" type="presParOf" srcId="{2A4705DD-CEBD-4952-9393-71A7E0D5F690}" destId="{4DDD5271-1D91-43C1-AE7B-9F189383BC12}" srcOrd="2" destOrd="0" presId="urn:microsoft.com/office/officeart/2005/8/layout/architecture"/>
    <dgm:cxn modelId="{0C6056D9-0ED1-49EA-A771-D1F2A2BACF1B}" type="presParOf" srcId="{4DDD5271-1D91-43C1-AE7B-9F189383BC12}" destId="{09D4ECFC-FF1A-4883-94D3-511D2F537F27}" srcOrd="0" destOrd="0" presId="urn:microsoft.com/office/officeart/2005/8/layout/architecture"/>
    <dgm:cxn modelId="{94C5648E-CB5D-4AC6-BFA0-1B9052883346}" type="presParOf" srcId="{09D4ECFC-FF1A-4883-94D3-511D2F537F27}" destId="{8F6A5921-83AC-423B-927E-5D3CFC7D2D3D}" srcOrd="0" destOrd="0" presId="urn:microsoft.com/office/officeart/2005/8/layout/architecture"/>
    <dgm:cxn modelId="{551DBD2D-91D9-4C58-80FF-AFD79898C87C}" type="presParOf" srcId="{09D4ECFC-FF1A-4883-94D3-511D2F537F27}" destId="{3B8C72EF-5BD2-4C12-81A0-984FE979083D}" srcOrd="1" destOrd="0" presId="urn:microsoft.com/office/officeart/2005/8/layout/architecture"/>
    <dgm:cxn modelId="{D1CA669E-73D5-42E4-AF0D-E22BE869CC8F}" type="presParOf" srcId="{09D4ECFC-FF1A-4883-94D3-511D2F537F27}" destId="{44ACF4EE-A4C0-4F22-983E-42C8752085EE}" srcOrd="2" destOrd="0" presId="urn:microsoft.com/office/officeart/2005/8/layout/architecture"/>
    <dgm:cxn modelId="{22D72F6D-103E-4D8E-BDA9-E01D2DA0F949}" type="presParOf" srcId="{44ACF4EE-A4C0-4F22-983E-42C8752085EE}" destId="{E2DAAEB4-271E-4F78-9DA9-5B6A9A077A91}" srcOrd="0" destOrd="0" presId="urn:microsoft.com/office/officeart/2005/8/layout/architecture"/>
    <dgm:cxn modelId="{7789FB13-0635-47B4-8F99-D685A11D759D}" type="presParOf" srcId="{E2DAAEB4-271E-4F78-9DA9-5B6A9A077A91}" destId="{AAE7B35D-937A-4266-B62D-6A11D884A9B3}" srcOrd="0" destOrd="0" presId="urn:microsoft.com/office/officeart/2005/8/layout/architecture"/>
    <dgm:cxn modelId="{B9581A29-D83E-4F61-A710-C1E833CDC76D}" type="presParOf" srcId="{E2DAAEB4-271E-4F78-9DA9-5B6A9A077A91}" destId="{1852FF41-784A-402B-AD74-1CD986D0D673}" srcOrd="1" destOrd="0" presId="urn:microsoft.com/office/officeart/2005/8/layout/architecture"/>
    <dgm:cxn modelId="{FD67B119-E2C5-48BE-8290-FE5339FA13D6}" type="presParOf" srcId="{4DDD5271-1D91-43C1-AE7B-9F189383BC12}" destId="{D7EF53ED-E9D8-4003-9B4E-D8CDCC332EE7}" srcOrd="1" destOrd="0" presId="urn:microsoft.com/office/officeart/2005/8/layout/architecture"/>
    <dgm:cxn modelId="{327C90D1-5D60-4804-AA74-0B3C92961A22}" type="presParOf" srcId="{4DDD5271-1D91-43C1-AE7B-9F189383BC12}" destId="{AD7C5D3A-87FC-415E-9F98-495FD3AAAE73}" srcOrd="2" destOrd="0" presId="urn:microsoft.com/office/officeart/2005/8/layout/architecture"/>
    <dgm:cxn modelId="{033221F8-7641-42EA-86DD-5F3C63E9B8E0}" type="presParOf" srcId="{AD7C5D3A-87FC-415E-9F98-495FD3AAAE73}" destId="{F3668505-0B92-4D26-967D-BC3ACB9CB0A0}" srcOrd="0" destOrd="0" presId="urn:microsoft.com/office/officeart/2005/8/layout/architecture"/>
    <dgm:cxn modelId="{EF67F7A0-9DE6-4095-8DA9-A4E3EAD15FA8}" type="presParOf" srcId="{AD7C5D3A-87FC-415E-9F98-495FD3AAAE73}" destId="{734C4D58-21CB-423D-8CC7-EE4FF173C846}" srcOrd="1" destOrd="0" presId="urn:microsoft.com/office/officeart/2005/8/layout/archite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D6CA7C-7360-4B75-A26B-BB486A1E22CA}" type="doc">
      <dgm:prSet loTypeId="urn:microsoft.com/office/officeart/2005/8/layout/radial4" loCatId="relationship" qsTypeId="urn:microsoft.com/office/officeart/2005/8/quickstyle/simple1" qsCatId="simple" csTypeId="urn:microsoft.com/office/officeart/2005/8/colors/colorful1" csCatId="colorful" phldr="1"/>
      <dgm:spPr/>
      <dgm:t>
        <a:bodyPr/>
        <a:lstStyle/>
        <a:p>
          <a:endParaRPr lang="en-US"/>
        </a:p>
      </dgm:t>
    </dgm:pt>
    <dgm:pt modelId="{7AE86B2B-92D3-4325-B560-6AC2C86824E7}">
      <dgm:prSet phldrT="[Text]" custT="1"/>
      <dgm:spPr/>
      <dgm:t>
        <a:bodyPr/>
        <a:lstStyle/>
        <a:p>
          <a:r>
            <a:rPr lang="en-US" sz="1600" dirty="0" smtClean="0">
              <a:latin typeface="Palatino Linotype" panose="02040502050505030304" pitchFamily="18" charset="0"/>
            </a:rPr>
            <a:t>Elements of Joint Ventures Review  and Analysis</a:t>
          </a:r>
          <a:endParaRPr lang="en-US" sz="1600" dirty="0">
            <a:latin typeface="Palatino Linotype" panose="02040502050505030304" pitchFamily="18" charset="0"/>
          </a:endParaRPr>
        </a:p>
      </dgm:t>
    </dgm:pt>
    <dgm:pt modelId="{9DFECD1B-1F3F-443C-9DA8-B058B4FC289F}" type="parTrans" cxnId="{3B543EF7-C9B4-4FF3-A227-90DC8AE07B1B}">
      <dgm:prSet/>
      <dgm:spPr/>
      <dgm:t>
        <a:bodyPr/>
        <a:lstStyle/>
        <a:p>
          <a:endParaRPr lang="en-US" sz="1600">
            <a:latin typeface="Palatino Linotype" panose="02040502050505030304" pitchFamily="18" charset="0"/>
          </a:endParaRPr>
        </a:p>
      </dgm:t>
    </dgm:pt>
    <dgm:pt modelId="{CF879844-9370-45E4-B577-43626EEDF2E6}" type="sibTrans" cxnId="{3B543EF7-C9B4-4FF3-A227-90DC8AE07B1B}">
      <dgm:prSet/>
      <dgm:spPr/>
      <dgm:t>
        <a:bodyPr/>
        <a:lstStyle/>
        <a:p>
          <a:endParaRPr lang="en-US" sz="1600">
            <a:latin typeface="Palatino Linotype" panose="02040502050505030304" pitchFamily="18" charset="0"/>
          </a:endParaRPr>
        </a:p>
      </dgm:t>
    </dgm:pt>
    <dgm:pt modelId="{3CA53A75-7559-4F0C-B76A-CD284D8C49C1}">
      <dgm:prSet phldrT="[Text]" custT="1"/>
      <dgm:spPr/>
      <dgm:t>
        <a:bodyPr/>
        <a:lstStyle/>
        <a:p>
          <a:r>
            <a:rPr lang="en-US" sz="1600" dirty="0" smtClean="0">
              <a:latin typeface="Palatino Linotype" panose="02040502050505030304" pitchFamily="18" charset="0"/>
            </a:rPr>
            <a:t>Competition review and analysis</a:t>
          </a:r>
          <a:endParaRPr lang="en-US" sz="1600" dirty="0">
            <a:latin typeface="Palatino Linotype" panose="02040502050505030304" pitchFamily="18" charset="0"/>
          </a:endParaRPr>
        </a:p>
      </dgm:t>
    </dgm:pt>
    <dgm:pt modelId="{818CCC3D-A1AB-46E4-97B9-E4AE0540F288}" type="parTrans" cxnId="{C3D5430C-85B8-4364-89A3-DFDC355DBFC8}">
      <dgm:prSet/>
      <dgm:spPr/>
      <dgm:t>
        <a:bodyPr/>
        <a:lstStyle/>
        <a:p>
          <a:endParaRPr lang="en-US" sz="1600">
            <a:latin typeface="Palatino Linotype" panose="02040502050505030304" pitchFamily="18" charset="0"/>
          </a:endParaRPr>
        </a:p>
      </dgm:t>
    </dgm:pt>
    <dgm:pt modelId="{94D7B0D1-F132-4506-B41D-942364A422A2}" type="sibTrans" cxnId="{C3D5430C-85B8-4364-89A3-DFDC355DBFC8}">
      <dgm:prSet/>
      <dgm:spPr/>
      <dgm:t>
        <a:bodyPr/>
        <a:lstStyle/>
        <a:p>
          <a:endParaRPr lang="en-US" sz="1600">
            <a:latin typeface="Palatino Linotype" panose="02040502050505030304" pitchFamily="18" charset="0"/>
          </a:endParaRPr>
        </a:p>
      </dgm:t>
    </dgm:pt>
    <dgm:pt modelId="{F15FF64A-C2A5-42F9-94BE-C33A43A84159}">
      <dgm:prSet phldrT="[Text]" custT="1"/>
      <dgm:spPr/>
      <dgm:t>
        <a:bodyPr/>
        <a:lstStyle/>
        <a:p>
          <a:r>
            <a:rPr lang="en-US" sz="1600" dirty="0" smtClean="0">
              <a:latin typeface="Palatino Linotype" panose="02040502050505030304" pitchFamily="18" charset="0"/>
            </a:rPr>
            <a:t>Public interest  review and analysis </a:t>
          </a:r>
          <a:endParaRPr lang="en-US" sz="1600" dirty="0">
            <a:latin typeface="Palatino Linotype" panose="02040502050505030304" pitchFamily="18" charset="0"/>
          </a:endParaRPr>
        </a:p>
      </dgm:t>
    </dgm:pt>
    <dgm:pt modelId="{DDE07C29-1554-47B3-AA7F-128AC4B272C8}" type="parTrans" cxnId="{2FEEEC5B-E6B6-42CD-AE2B-C2B4A539019B}">
      <dgm:prSet/>
      <dgm:spPr/>
      <dgm:t>
        <a:bodyPr/>
        <a:lstStyle/>
        <a:p>
          <a:endParaRPr lang="en-US" sz="1600">
            <a:latin typeface="Palatino Linotype" panose="02040502050505030304" pitchFamily="18" charset="0"/>
          </a:endParaRPr>
        </a:p>
      </dgm:t>
    </dgm:pt>
    <dgm:pt modelId="{8A30CE30-C19D-490A-8D53-1DE3BBC28E01}" type="sibTrans" cxnId="{2FEEEC5B-E6B6-42CD-AE2B-C2B4A539019B}">
      <dgm:prSet/>
      <dgm:spPr/>
      <dgm:t>
        <a:bodyPr/>
        <a:lstStyle/>
        <a:p>
          <a:endParaRPr lang="en-US" sz="1600">
            <a:latin typeface="Palatino Linotype" panose="02040502050505030304" pitchFamily="18" charset="0"/>
          </a:endParaRPr>
        </a:p>
      </dgm:t>
    </dgm:pt>
    <dgm:pt modelId="{5D51806C-B3F2-42C4-B531-AF0167FCC0D7}">
      <dgm:prSet phldrT="[Text]" custT="1"/>
      <dgm:spPr/>
      <dgm:t>
        <a:bodyPr/>
        <a:lstStyle/>
        <a:p>
          <a:r>
            <a:rPr lang="en-US" sz="1600" dirty="0" smtClean="0">
              <a:latin typeface="Palatino Linotype" panose="02040502050505030304" pitchFamily="18" charset="0"/>
            </a:rPr>
            <a:t>Efficiencies</a:t>
          </a:r>
          <a:endParaRPr lang="en-US" sz="1600" dirty="0">
            <a:latin typeface="Palatino Linotype" panose="02040502050505030304" pitchFamily="18" charset="0"/>
          </a:endParaRPr>
        </a:p>
      </dgm:t>
    </dgm:pt>
    <dgm:pt modelId="{5DB3B5FC-5673-46E1-8C0F-2ACAB6A7F9B7}" type="parTrans" cxnId="{2F1D8059-4844-41B3-9A1B-44B2EDC1A8F7}">
      <dgm:prSet/>
      <dgm:spPr/>
      <dgm:t>
        <a:bodyPr/>
        <a:lstStyle/>
        <a:p>
          <a:endParaRPr lang="en-US" sz="1600">
            <a:latin typeface="Palatino Linotype" panose="02040502050505030304" pitchFamily="18" charset="0"/>
          </a:endParaRPr>
        </a:p>
      </dgm:t>
    </dgm:pt>
    <dgm:pt modelId="{954B4C51-302B-45C8-980C-27B00FB37730}" type="sibTrans" cxnId="{2F1D8059-4844-41B3-9A1B-44B2EDC1A8F7}">
      <dgm:prSet/>
      <dgm:spPr/>
      <dgm:t>
        <a:bodyPr/>
        <a:lstStyle/>
        <a:p>
          <a:endParaRPr lang="en-US" sz="1600">
            <a:latin typeface="Palatino Linotype" panose="02040502050505030304" pitchFamily="18" charset="0"/>
          </a:endParaRPr>
        </a:p>
      </dgm:t>
    </dgm:pt>
    <dgm:pt modelId="{71EE36A2-0639-47BE-93EC-C16D17FFF151}" type="pres">
      <dgm:prSet presAssocID="{0FD6CA7C-7360-4B75-A26B-BB486A1E22CA}" presName="cycle" presStyleCnt="0">
        <dgm:presLayoutVars>
          <dgm:chMax val="1"/>
          <dgm:dir/>
          <dgm:animLvl val="ctr"/>
          <dgm:resizeHandles val="exact"/>
        </dgm:presLayoutVars>
      </dgm:prSet>
      <dgm:spPr/>
      <dgm:t>
        <a:bodyPr/>
        <a:lstStyle/>
        <a:p>
          <a:endParaRPr lang="en-US"/>
        </a:p>
      </dgm:t>
    </dgm:pt>
    <dgm:pt modelId="{07C2A4E1-6D81-4AB6-8307-F81BA1CDC059}" type="pres">
      <dgm:prSet presAssocID="{7AE86B2B-92D3-4325-B560-6AC2C86824E7}" presName="centerShape" presStyleLbl="node0" presStyleIdx="0" presStyleCnt="1" custLinFactNeighborX="-841" custLinFactNeighborY="-323"/>
      <dgm:spPr/>
      <dgm:t>
        <a:bodyPr/>
        <a:lstStyle/>
        <a:p>
          <a:endParaRPr lang="en-US"/>
        </a:p>
      </dgm:t>
    </dgm:pt>
    <dgm:pt modelId="{0B6E8204-A065-4F78-95C5-8D13AC618373}" type="pres">
      <dgm:prSet presAssocID="{818CCC3D-A1AB-46E4-97B9-E4AE0540F288}" presName="parTrans" presStyleLbl="bgSibTrans2D1" presStyleIdx="0" presStyleCnt="3"/>
      <dgm:spPr/>
      <dgm:t>
        <a:bodyPr/>
        <a:lstStyle/>
        <a:p>
          <a:endParaRPr lang="en-US"/>
        </a:p>
      </dgm:t>
    </dgm:pt>
    <dgm:pt modelId="{FA9B1C99-790A-4E99-8DAF-5C76524047E0}" type="pres">
      <dgm:prSet presAssocID="{3CA53A75-7559-4F0C-B76A-CD284D8C49C1}" presName="node" presStyleLbl="node1" presStyleIdx="0" presStyleCnt="3">
        <dgm:presLayoutVars>
          <dgm:bulletEnabled val="1"/>
        </dgm:presLayoutVars>
      </dgm:prSet>
      <dgm:spPr/>
      <dgm:t>
        <a:bodyPr/>
        <a:lstStyle/>
        <a:p>
          <a:endParaRPr lang="en-US"/>
        </a:p>
      </dgm:t>
    </dgm:pt>
    <dgm:pt modelId="{4073AD76-6B5E-443B-8C4B-0FEBD0EAD444}" type="pres">
      <dgm:prSet presAssocID="{DDE07C29-1554-47B3-AA7F-128AC4B272C8}" presName="parTrans" presStyleLbl="bgSibTrans2D1" presStyleIdx="1" presStyleCnt="3"/>
      <dgm:spPr/>
      <dgm:t>
        <a:bodyPr/>
        <a:lstStyle/>
        <a:p>
          <a:endParaRPr lang="en-US"/>
        </a:p>
      </dgm:t>
    </dgm:pt>
    <dgm:pt modelId="{B6FFFC4E-BF5E-4E98-AEF0-891D4E2388A4}" type="pres">
      <dgm:prSet presAssocID="{F15FF64A-C2A5-42F9-94BE-C33A43A84159}" presName="node" presStyleLbl="node1" presStyleIdx="1" presStyleCnt="3">
        <dgm:presLayoutVars>
          <dgm:bulletEnabled val="1"/>
        </dgm:presLayoutVars>
      </dgm:prSet>
      <dgm:spPr/>
      <dgm:t>
        <a:bodyPr/>
        <a:lstStyle/>
        <a:p>
          <a:endParaRPr lang="en-US"/>
        </a:p>
      </dgm:t>
    </dgm:pt>
    <dgm:pt modelId="{7FAAA31A-EDC4-4773-8FBF-A9E3D9C25E17}" type="pres">
      <dgm:prSet presAssocID="{5DB3B5FC-5673-46E1-8C0F-2ACAB6A7F9B7}" presName="parTrans" presStyleLbl="bgSibTrans2D1" presStyleIdx="2" presStyleCnt="3"/>
      <dgm:spPr/>
      <dgm:t>
        <a:bodyPr/>
        <a:lstStyle/>
        <a:p>
          <a:endParaRPr lang="en-US"/>
        </a:p>
      </dgm:t>
    </dgm:pt>
    <dgm:pt modelId="{006707CE-E303-4137-8A82-3AFA6505F13D}" type="pres">
      <dgm:prSet presAssocID="{5D51806C-B3F2-42C4-B531-AF0167FCC0D7}" presName="node" presStyleLbl="node1" presStyleIdx="2" presStyleCnt="3">
        <dgm:presLayoutVars>
          <dgm:bulletEnabled val="1"/>
        </dgm:presLayoutVars>
      </dgm:prSet>
      <dgm:spPr/>
      <dgm:t>
        <a:bodyPr/>
        <a:lstStyle/>
        <a:p>
          <a:endParaRPr lang="en-US"/>
        </a:p>
      </dgm:t>
    </dgm:pt>
  </dgm:ptLst>
  <dgm:cxnLst>
    <dgm:cxn modelId="{2F1D8059-4844-41B3-9A1B-44B2EDC1A8F7}" srcId="{7AE86B2B-92D3-4325-B560-6AC2C86824E7}" destId="{5D51806C-B3F2-42C4-B531-AF0167FCC0D7}" srcOrd="2" destOrd="0" parTransId="{5DB3B5FC-5673-46E1-8C0F-2ACAB6A7F9B7}" sibTransId="{954B4C51-302B-45C8-980C-27B00FB37730}"/>
    <dgm:cxn modelId="{2E98C5FB-7A97-45B3-992E-7D715C6273EE}" type="presOf" srcId="{7AE86B2B-92D3-4325-B560-6AC2C86824E7}" destId="{07C2A4E1-6D81-4AB6-8307-F81BA1CDC059}" srcOrd="0" destOrd="0" presId="urn:microsoft.com/office/officeart/2005/8/layout/radial4"/>
    <dgm:cxn modelId="{C3A7F513-4E85-4B96-AB7E-E655F66EBE62}" type="presOf" srcId="{3CA53A75-7559-4F0C-B76A-CD284D8C49C1}" destId="{FA9B1C99-790A-4E99-8DAF-5C76524047E0}" srcOrd="0" destOrd="0" presId="urn:microsoft.com/office/officeart/2005/8/layout/radial4"/>
    <dgm:cxn modelId="{BC9F3AE5-92F2-40CE-8117-197A7B16453D}" type="presOf" srcId="{818CCC3D-A1AB-46E4-97B9-E4AE0540F288}" destId="{0B6E8204-A065-4F78-95C5-8D13AC618373}" srcOrd="0" destOrd="0" presId="urn:microsoft.com/office/officeart/2005/8/layout/radial4"/>
    <dgm:cxn modelId="{A9C2D49F-27DE-4753-8466-07B70F74912A}" type="presOf" srcId="{5D51806C-B3F2-42C4-B531-AF0167FCC0D7}" destId="{006707CE-E303-4137-8A82-3AFA6505F13D}" srcOrd="0" destOrd="0" presId="urn:microsoft.com/office/officeart/2005/8/layout/radial4"/>
    <dgm:cxn modelId="{7006D620-E5BE-49C8-9170-242C32AE6FC6}" type="presOf" srcId="{DDE07C29-1554-47B3-AA7F-128AC4B272C8}" destId="{4073AD76-6B5E-443B-8C4B-0FEBD0EAD444}" srcOrd="0" destOrd="0" presId="urn:microsoft.com/office/officeart/2005/8/layout/radial4"/>
    <dgm:cxn modelId="{2FEEEC5B-E6B6-42CD-AE2B-C2B4A539019B}" srcId="{7AE86B2B-92D3-4325-B560-6AC2C86824E7}" destId="{F15FF64A-C2A5-42F9-94BE-C33A43A84159}" srcOrd="1" destOrd="0" parTransId="{DDE07C29-1554-47B3-AA7F-128AC4B272C8}" sibTransId="{8A30CE30-C19D-490A-8D53-1DE3BBC28E01}"/>
    <dgm:cxn modelId="{30F090D2-662A-448F-A0A4-2D40BD9E4628}" type="presOf" srcId="{F15FF64A-C2A5-42F9-94BE-C33A43A84159}" destId="{B6FFFC4E-BF5E-4E98-AEF0-891D4E2388A4}" srcOrd="0" destOrd="0" presId="urn:microsoft.com/office/officeart/2005/8/layout/radial4"/>
    <dgm:cxn modelId="{6A01CF25-029A-43B8-8D6A-C6E6459FDCBB}" type="presOf" srcId="{5DB3B5FC-5673-46E1-8C0F-2ACAB6A7F9B7}" destId="{7FAAA31A-EDC4-4773-8FBF-A9E3D9C25E17}" srcOrd="0" destOrd="0" presId="urn:microsoft.com/office/officeart/2005/8/layout/radial4"/>
    <dgm:cxn modelId="{3B543EF7-C9B4-4FF3-A227-90DC8AE07B1B}" srcId="{0FD6CA7C-7360-4B75-A26B-BB486A1E22CA}" destId="{7AE86B2B-92D3-4325-B560-6AC2C86824E7}" srcOrd="0" destOrd="0" parTransId="{9DFECD1B-1F3F-443C-9DA8-B058B4FC289F}" sibTransId="{CF879844-9370-45E4-B577-43626EEDF2E6}"/>
    <dgm:cxn modelId="{C3D5430C-85B8-4364-89A3-DFDC355DBFC8}" srcId="{7AE86B2B-92D3-4325-B560-6AC2C86824E7}" destId="{3CA53A75-7559-4F0C-B76A-CD284D8C49C1}" srcOrd="0" destOrd="0" parTransId="{818CCC3D-A1AB-46E4-97B9-E4AE0540F288}" sibTransId="{94D7B0D1-F132-4506-B41D-942364A422A2}"/>
    <dgm:cxn modelId="{D8EB6B34-407E-4152-A0C1-5651011D3ABF}" type="presOf" srcId="{0FD6CA7C-7360-4B75-A26B-BB486A1E22CA}" destId="{71EE36A2-0639-47BE-93EC-C16D17FFF151}" srcOrd="0" destOrd="0" presId="urn:microsoft.com/office/officeart/2005/8/layout/radial4"/>
    <dgm:cxn modelId="{8D48DC12-A35A-4CF6-9754-6FDBE6C446DF}" type="presParOf" srcId="{71EE36A2-0639-47BE-93EC-C16D17FFF151}" destId="{07C2A4E1-6D81-4AB6-8307-F81BA1CDC059}" srcOrd="0" destOrd="0" presId="urn:microsoft.com/office/officeart/2005/8/layout/radial4"/>
    <dgm:cxn modelId="{A0192B8A-BA13-4194-AD1D-495BEB2532D2}" type="presParOf" srcId="{71EE36A2-0639-47BE-93EC-C16D17FFF151}" destId="{0B6E8204-A065-4F78-95C5-8D13AC618373}" srcOrd="1" destOrd="0" presId="urn:microsoft.com/office/officeart/2005/8/layout/radial4"/>
    <dgm:cxn modelId="{EBE2F757-DD18-4F2F-AE07-AB10412B59C9}" type="presParOf" srcId="{71EE36A2-0639-47BE-93EC-C16D17FFF151}" destId="{FA9B1C99-790A-4E99-8DAF-5C76524047E0}" srcOrd="2" destOrd="0" presId="urn:microsoft.com/office/officeart/2005/8/layout/radial4"/>
    <dgm:cxn modelId="{BC5CDBC6-EBD6-4C4D-B5AA-FB4A4BCEF956}" type="presParOf" srcId="{71EE36A2-0639-47BE-93EC-C16D17FFF151}" destId="{4073AD76-6B5E-443B-8C4B-0FEBD0EAD444}" srcOrd="3" destOrd="0" presId="urn:microsoft.com/office/officeart/2005/8/layout/radial4"/>
    <dgm:cxn modelId="{47C92CC8-8A38-4CA7-A1F7-A44DCC2DBD24}" type="presParOf" srcId="{71EE36A2-0639-47BE-93EC-C16D17FFF151}" destId="{B6FFFC4E-BF5E-4E98-AEF0-891D4E2388A4}" srcOrd="4" destOrd="0" presId="urn:microsoft.com/office/officeart/2005/8/layout/radial4"/>
    <dgm:cxn modelId="{2C5FF67C-743B-447A-BFB0-F767EA53EFBB}" type="presParOf" srcId="{71EE36A2-0639-47BE-93EC-C16D17FFF151}" destId="{7FAAA31A-EDC4-4773-8FBF-A9E3D9C25E17}" srcOrd="5" destOrd="0" presId="urn:microsoft.com/office/officeart/2005/8/layout/radial4"/>
    <dgm:cxn modelId="{DA035545-252E-472C-8879-B09F6B6B086A}" type="presParOf" srcId="{71EE36A2-0639-47BE-93EC-C16D17FFF151}" destId="{006707CE-E303-4137-8A82-3AFA6505F13D}"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173727-75B0-4BBC-918E-F6BB8A9D26BD}">
      <dsp:nvSpPr>
        <dsp:cNvPr id="0" name=""/>
        <dsp:cNvSpPr/>
      </dsp:nvSpPr>
      <dsp:spPr>
        <a:xfrm>
          <a:off x="-245722" y="1148076"/>
          <a:ext cx="2821572" cy="253492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113792" rIns="113792" bIns="113792" numCol="1" spcCol="1270" anchor="ctr" anchorCtr="0">
          <a:noAutofit/>
        </a:bodyPr>
        <a:lstStyle/>
        <a:p>
          <a:pPr lvl="0" algn="just" defTabSz="711200">
            <a:lnSpc>
              <a:spcPct val="100000"/>
            </a:lnSpc>
            <a:spcBef>
              <a:spcPct val="0"/>
            </a:spcBef>
            <a:spcAft>
              <a:spcPts val="0"/>
            </a:spcAft>
          </a:pPr>
          <a:r>
            <a:rPr lang="en-US" sz="1600" kern="1200" dirty="0" smtClean="0">
              <a:latin typeface="Palatino Linotype" panose="02040502050505030304" pitchFamily="18" charset="0"/>
            </a:rPr>
            <a:t>Integration of operation between firms</a:t>
          </a:r>
        </a:p>
        <a:p>
          <a:pPr lvl="0" algn="just" defTabSz="711200">
            <a:lnSpc>
              <a:spcPct val="100000"/>
            </a:lnSpc>
            <a:spcBef>
              <a:spcPct val="0"/>
            </a:spcBef>
            <a:spcAft>
              <a:spcPts val="0"/>
            </a:spcAft>
          </a:pPr>
          <a:r>
            <a:rPr lang="en-US" sz="1600" kern="1200" dirty="0" smtClean="0">
              <a:latin typeface="Palatino Linotype" panose="02040502050505030304" pitchFamily="18" charset="0"/>
            </a:rPr>
            <a:t>Joint Control</a:t>
          </a:r>
        </a:p>
        <a:p>
          <a:pPr lvl="0" algn="just" defTabSz="711200">
            <a:lnSpc>
              <a:spcPct val="100000"/>
            </a:lnSpc>
            <a:spcBef>
              <a:spcPct val="0"/>
            </a:spcBef>
            <a:spcAft>
              <a:spcPts val="0"/>
            </a:spcAft>
          </a:pPr>
          <a:r>
            <a:rPr lang="en-US" sz="1600" kern="1200" dirty="0" smtClean="0">
              <a:latin typeface="Palatino Linotype" panose="02040502050505030304" pitchFamily="18" charset="0"/>
            </a:rPr>
            <a:t>Substantial resource contribution from parents</a:t>
          </a:r>
        </a:p>
        <a:p>
          <a:pPr lvl="0" algn="just" defTabSz="711200">
            <a:lnSpc>
              <a:spcPct val="100000"/>
            </a:lnSpc>
            <a:spcBef>
              <a:spcPct val="0"/>
            </a:spcBef>
            <a:spcAft>
              <a:spcPts val="0"/>
            </a:spcAft>
          </a:pPr>
          <a:r>
            <a:rPr lang="en-US" sz="1600" kern="1200" dirty="0" smtClean="0">
              <a:latin typeface="Palatino Linotype" panose="02040502050505030304" pitchFamily="18" charset="0"/>
            </a:rPr>
            <a:t>Separate entity from parents</a:t>
          </a:r>
        </a:p>
        <a:p>
          <a:pPr lvl="0" algn="just" defTabSz="711200">
            <a:lnSpc>
              <a:spcPct val="100000"/>
            </a:lnSpc>
            <a:spcBef>
              <a:spcPct val="0"/>
            </a:spcBef>
            <a:spcAft>
              <a:spcPts val="0"/>
            </a:spcAft>
          </a:pPr>
          <a:r>
            <a:rPr lang="en-US" sz="1600" kern="1200" dirty="0" smtClean="0">
              <a:latin typeface="Palatino Linotype" panose="02040502050505030304" pitchFamily="18" charset="0"/>
            </a:rPr>
            <a:t>Market access</a:t>
          </a:r>
          <a:endParaRPr lang="en-US" sz="1600" kern="1200" dirty="0">
            <a:latin typeface="Palatino Linotype" panose="02040502050505030304" pitchFamily="18" charset="0"/>
          </a:endParaRPr>
        </a:p>
      </dsp:txBody>
      <dsp:txXfrm>
        <a:off x="205729" y="1148076"/>
        <a:ext cx="2370121" cy="2534927"/>
      </dsp:txXfrm>
    </dsp:sp>
    <dsp:sp modelId="{591D2304-A34D-453C-882E-2BFC39C8365D}">
      <dsp:nvSpPr>
        <dsp:cNvPr id="0" name=""/>
        <dsp:cNvSpPr/>
      </dsp:nvSpPr>
      <dsp:spPr>
        <a:xfrm>
          <a:off x="247710" y="121475"/>
          <a:ext cx="1629513" cy="1035495"/>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smtClean="0">
              <a:latin typeface="Palatino Linotype" panose="02040502050505030304" pitchFamily="18" charset="0"/>
            </a:rPr>
            <a:t>Joint Ventures</a:t>
          </a:r>
          <a:r>
            <a:rPr lang="en-US" sz="4300" kern="1200" dirty="0" smtClean="0"/>
            <a:t> </a:t>
          </a:r>
          <a:endParaRPr lang="en-US" sz="4300" kern="1200" dirty="0"/>
        </a:p>
      </dsp:txBody>
      <dsp:txXfrm>
        <a:off x="486347" y="273120"/>
        <a:ext cx="1152239" cy="732205"/>
      </dsp:txXfrm>
    </dsp:sp>
    <dsp:sp modelId="{6ED9E537-45F0-4866-B524-C53BE5E48219}">
      <dsp:nvSpPr>
        <dsp:cNvPr id="0" name=""/>
        <dsp:cNvSpPr/>
      </dsp:nvSpPr>
      <dsp:spPr>
        <a:xfrm>
          <a:off x="3204278" y="1091573"/>
          <a:ext cx="2972567" cy="2575556"/>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n-US" sz="1600" kern="1200" dirty="0" smtClean="0">
              <a:latin typeface="Palatino Linotype" panose="02040502050505030304" pitchFamily="18" charset="0"/>
            </a:rPr>
            <a:t>Must perform for a long duration (10 years) all functions of an autonomous entity</a:t>
          </a:r>
        </a:p>
        <a:p>
          <a:pPr lvl="0" algn="l" defTabSz="711200">
            <a:lnSpc>
              <a:spcPct val="90000"/>
            </a:lnSpc>
            <a:spcBef>
              <a:spcPct val="0"/>
            </a:spcBef>
            <a:spcAft>
              <a:spcPct val="35000"/>
            </a:spcAft>
          </a:pPr>
          <a:r>
            <a:rPr lang="en-US" sz="1600" kern="1200" dirty="0" smtClean="0">
              <a:latin typeface="Palatino Linotype" panose="02040502050505030304" pitchFamily="18" charset="0"/>
            </a:rPr>
            <a:t>Operating in the market similar to other players</a:t>
          </a:r>
        </a:p>
        <a:p>
          <a:pPr lvl="0" algn="l" defTabSz="711200">
            <a:lnSpc>
              <a:spcPct val="90000"/>
            </a:lnSpc>
            <a:spcBef>
              <a:spcPct val="0"/>
            </a:spcBef>
            <a:spcAft>
              <a:spcPct val="35000"/>
            </a:spcAft>
          </a:pPr>
          <a:r>
            <a:rPr lang="en-US" sz="1600" kern="1200" dirty="0" smtClean="0">
              <a:latin typeface="Palatino Linotype" panose="02040502050505030304" pitchFamily="18" charset="0"/>
            </a:rPr>
            <a:t>Have a management dedicated to its day-to-day operations</a:t>
          </a:r>
          <a:endParaRPr lang="en-US" sz="1600" kern="1200" dirty="0">
            <a:latin typeface="Palatino Linotype" panose="02040502050505030304" pitchFamily="18" charset="0"/>
          </a:endParaRPr>
        </a:p>
      </dsp:txBody>
      <dsp:txXfrm>
        <a:off x="3679889" y="1091573"/>
        <a:ext cx="2496957" cy="2575556"/>
      </dsp:txXfrm>
    </dsp:sp>
    <dsp:sp modelId="{1DAAAF3D-E3E7-4BA4-8CDE-B7BA8F8D3E1A}">
      <dsp:nvSpPr>
        <dsp:cNvPr id="0" name=""/>
        <dsp:cNvSpPr/>
      </dsp:nvSpPr>
      <dsp:spPr>
        <a:xfrm>
          <a:off x="3657598" y="156449"/>
          <a:ext cx="1578716" cy="972953"/>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smtClean="0">
              <a:latin typeface="Palatino Linotype" panose="02040502050505030304" pitchFamily="18" charset="0"/>
            </a:rPr>
            <a:t>Full Function Joint Ventures</a:t>
          </a:r>
          <a:endParaRPr lang="en-US" sz="1600" kern="1200" dirty="0">
            <a:latin typeface="Palatino Linotype" panose="02040502050505030304" pitchFamily="18" charset="0"/>
          </a:endParaRPr>
        </a:p>
      </dsp:txBody>
      <dsp:txXfrm>
        <a:off x="3888796" y="298935"/>
        <a:ext cx="1116320" cy="687981"/>
      </dsp:txXfrm>
    </dsp:sp>
    <dsp:sp modelId="{D43DD964-0CF0-4AE9-BA64-6FBA22D048F3}">
      <dsp:nvSpPr>
        <dsp:cNvPr id="0" name=""/>
        <dsp:cNvSpPr/>
      </dsp:nvSpPr>
      <dsp:spPr>
        <a:xfrm>
          <a:off x="6442821" y="1442696"/>
          <a:ext cx="1654272" cy="1315316"/>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n-US" sz="1600" kern="1200" dirty="0" smtClean="0">
              <a:latin typeface="Palatino Linotype" panose="02040502050505030304" pitchFamily="18" charset="0"/>
            </a:rPr>
            <a:t>Arrangements aimed at engaging in a new business ventures</a:t>
          </a:r>
          <a:endParaRPr lang="en-US" sz="1600" kern="1200" dirty="0">
            <a:latin typeface="Palatino Linotype" panose="02040502050505030304" pitchFamily="18" charset="0"/>
          </a:endParaRPr>
        </a:p>
      </dsp:txBody>
      <dsp:txXfrm>
        <a:off x="6707505" y="1442696"/>
        <a:ext cx="1389589" cy="1315316"/>
      </dsp:txXfrm>
    </dsp:sp>
    <dsp:sp modelId="{57B80637-7953-4964-A653-9D17158C0CBF}">
      <dsp:nvSpPr>
        <dsp:cNvPr id="0" name=""/>
        <dsp:cNvSpPr/>
      </dsp:nvSpPr>
      <dsp:spPr>
        <a:xfrm>
          <a:off x="6705598" y="385050"/>
          <a:ext cx="1420776" cy="1046116"/>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smtClean="0">
              <a:latin typeface="Palatino Linotype" panose="02040502050505030304" pitchFamily="18" charset="0"/>
            </a:rPr>
            <a:t>Greenfield Joint Ventures</a:t>
          </a:r>
          <a:endParaRPr lang="en-US" sz="1600" kern="1200" dirty="0">
            <a:latin typeface="Palatino Linotype" panose="02040502050505030304" pitchFamily="18" charset="0"/>
          </a:endParaRPr>
        </a:p>
      </dsp:txBody>
      <dsp:txXfrm>
        <a:off x="6913666" y="538250"/>
        <a:ext cx="1004640" cy="7397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E6E2C-9819-47EA-B954-202CD8EB086E}">
      <dsp:nvSpPr>
        <dsp:cNvPr id="0" name=""/>
        <dsp:cNvSpPr/>
      </dsp:nvSpPr>
      <dsp:spPr>
        <a:xfrm>
          <a:off x="8408" y="2539451"/>
          <a:ext cx="8602191" cy="1120503"/>
        </a:xfrm>
        <a:prstGeom prst="roundRect">
          <a:avLst>
            <a:gd name="adj" fmla="val 10000"/>
          </a:avLst>
        </a:prstGeom>
        <a:solidFill>
          <a:schemeClr val="accent3">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Palatino Linotype" panose="02040502050505030304" pitchFamily="18" charset="0"/>
            </a:rPr>
            <a:t>Size of Parties Test</a:t>
          </a:r>
          <a:endParaRPr lang="en-US" sz="1600" kern="1200" dirty="0">
            <a:latin typeface="Palatino Linotype" panose="02040502050505030304" pitchFamily="18" charset="0"/>
          </a:endParaRPr>
        </a:p>
      </dsp:txBody>
      <dsp:txXfrm>
        <a:off x="41226" y="2572269"/>
        <a:ext cx="8536555" cy="1054867"/>
      </dsp:txXfrm>
    </dsp:sp>
    <dsp:sp modelId="{8F6A5921-83AC-423B-927E-5D3CFC7D2D3D}">
      <dsp:nvSpPr>
        <dsp:cNvPr id="0" name=""/>
        <dsp:cNvSpPr/>
      </dsp:nvSpPr>
      <dsp:spPr>
        <a:xfrm>
          <a:off x="76218" y="1426829"/>
          <a:ext cx="2857220" cy="1120503"/>
        </a:xfrm>
        <a:prstGeom prst="roundRect">
          <a:avLst>
            <a:gd name="adj" fmla="val 10000"/>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Palatino Linotype" panose="02040502050505030304" pitchFamily="18" charset="0"/>
            </a:rPr>
            <a:t>Turnover and assets of all parents to the JV</a:t>
          </a:r>
          <a:endParaRPr lang="en-US" sz="1600" kern="1200" dirty="0">
            <a:latin typeface="Palatino Linotype" panose="02040502050505030304" pitchFamily="18" charset="0"/>
          </a:endParaRPr>
        </a:p>
      </dsp:txBody>
      <dsp:txXfrm>
        <a:off x="109036" y="1459647"/>
        <a:ext cx="2791584" cy="1054867"/>
      </dsp:txXfrm>
    </dsp:sp>
    <dsp:sp modelId="{AAE7B35D-937A-4266-B62D-6A11D884A9B3}">
      <dsp:nvSpPr>
        <dsp:cNvPr id="0" name=""/>
        <dsp:cNvSpPr/>
      </dsp:nvSpPr>
      <dsp:spPr>
        <a:xfrm>
          <a:off x="2971815" y="1424984"/>
          <a:ext cx="2652716" cy="1120503"/>
        </a:xfrm>
        <a:prstGeom prst="roundRect">
          <a:avLst>
            <a:gd name="adj" fmla="val 10000"/>
          </a:avLst>
        </a:prstGeom>
        <a:solidFill>
          <a:schemeClr val="accent6">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Palatino Linotype" panose="02040502050505030304" pitchFamily="18" charset="0"/>
            </a:rPr>
            <a:t>Turnover and assets figures for all entities controlled by parents in Kenya</a:t>
          </a:r>
          <a:endParaRPr lang="en-US" sz="1600" kern="1200" dirty="0">
            <a:latin typeface="Palatino Linotype" panose="02040502050505030304" pitchFamily="18" charset="0"/>
          </a:endParaRPr>
        </a:p>
      </dsp:txBody>
      <dsp:txXfrm>
        <a:off x="3004633" y="1457802"/>
        <a:ext cx="2587080" cy="1054867"/>
      </dsp:txXfrm>
    </dsp:sp>
    <dsp:sp modelId="{F3668505-0B92-4D26-967D-BC3ACB9CB0A0}">
      <dsp:nvSpPr>
        <dsp:cNvPr id="0" name=""/>
        <dsp:cNvSpPr/>
      </dsp:nvSpPr>
      <dsp:spPr>
        <a:xfrm>
          <a:off x="5659798" y="1445902"/>
          <a:ext cx="2950801" cy="1120503"/>
        </a:xfrm>
        <a:prstGeom prst="roundRect">
          <a:avLst>
            <a:gd name="adj" fmla="val 10000"/>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Palatino Linotype" panose="02040502050505030304" pitchFamily="18" charset="0"/>
            </a:rPr>
            <a:t>Turnover and assets figures for the Joint Venture entity where applicable</a:t>
          </a:r>
          <a:endParaRPr lang="en-US" sz="1600" kern="1200" dirty="0">
            <a:latin typeface="Palatino Linotype" panose="02040502050505030304" pitchFamily="18" charset="0"/>
          </a:endParaRPr>
        </a:p>
      </dsp:txBody>
      <dsp:txXfrm>
        <a:off x="5692616" y="1478720"/>
        <a:ext cx="2885165" cy="105486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2A4E1-6D81-4AB6-8307-F81BA1CDC059}">
      <dsp:nvSpPr>
        <dsp:cNvPr id="0" name=""/>
        <dsp:cNvSpPr/>
      </dsp:nvSpPr>
      <dsp:spPr>
        <a:xfrm>
          <a:off x="2971801" y="2590782"/>
          <a:ext cx="2189443" cy="2189443"/>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latin typeface="Palatino Linotype" panose="02040502050505030304" pitchFamily="18" charset="0"/>
            </a:rPr>
            <a:t>Elements of Joint Ventures Review  and Analysis</a:t>
          </a:r>
          <a:endParaRPr lang="en-US" sz="1600" kern="1200" dirty="0">
            <a:latin typeface="Palatino Linotype" panose="02040502050505030304" pitchFamily="18" charset="0"/>
          </a:endParaRPr>
        </a:p>
      </dsp:txBody>
      <dsp:txXfrm>
        <a:off x="3292438" y="2911419"/>
        <a:ext cx="1548169" cy="1548169"/>
      </dsp:txXfrm>
    </dsp:sp>
    <dsp:sp modelId="{0B6E8204-A065-4F78-95C5-8D13AC618373}">
      <dsp:nvSpPr>
        <dsp:cNvPr id="0" name=""/>
        <dsp:cNvSpPr/>
      </dsp:nvSpPr>
      <dsp:spPr>
        <a:xfrm rot="12915241">
          <a:off x="1614137" y="2216308"/>
          <a:ext cx="1630455" cy="623991"/>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A9B1C99-790A-4E99-8DAF-5C76524047E0}">
      <dsp:nvSpPr>
        <dsp:cNvPr id="0" name=""/>
        <dsp:cNvSpPr/>
      </dsp:nvSpPr>
      <dsp:spPr>
        <a:xfrm>
          <a:off x="723663" y="1225764"/>
          <a:ext cx="2079971" cy="1663976"/>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latin typeface="Palatino Linotype" panose="02040502050505030304" pitchFamily="18" charset="0"/>
            </a:rPr>
            <a:t>Competition review and analysis</a:t>
          </a:r>
          <a:endParaRPr lang="en-US" sz="1600" kern="1200" dirty="0">
            <a:latin typeface="Palatino Linotype" panose="02040502050505030304" pitchFamily="18" charset="0"/>
          </a:endParaRPr>
        </a:p>
      </dsp:txBody>
      <dsp:txXfrm>
        <a:off x="772399" y="1274500"/>
        <a:ext cx="1982499" cy="1566504"/>
      </dsp:txXfrm>
    </dsp:sp>
    <dsp:sp modelId="{4073AD76-6B5E-443B-8C4B-0FEBD0EAD444}">
      <dsp:nvSpPr>
        <dsp:cNvPr id="0" name=""/>
        <dsp:cNvSpPr/>
      </dsp:nvSpPr>
      <dsp:spPr>
        <a:xfrm rot="16258193">
          <a:off x="3270387" y="1352063"/>
          <a:ext cx="1660714" cy="623991"/>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6FFFC4E-BF5E-4E98-AEF0-891D4E2388A4}">
      <dsp:nvSpPr>
        <dsp:cNvPr id="0" name=""/>
        <dsp:cNvSpPr/>
      </dsp:nvSpPr>
      <dsp:spPr>
        <a:xfrm>
          <a:off x="3074814" y="1832"/>
          <a:ext cx="2079971" cy="1663976"/>
        </a:xfrm>
        <a:prstGeom prst="roundRect">
          <a:avLst>
            <a:gd name="adj" fmla="val 10000"/>
          </a:avLst>
        </a:prstGeom>
        <a:solidFill>
          <a:schemeClr val="accent3">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latin typeface="Palatino Linotype" panose="02040502050505030304" pitchFamily="18" charset="0"/>
            </a:rPr>
            <a:t>Public interest  review and analysis </a:t>
          </a:r>
          <a:endParaRPr lang="en-US" sz="1600" kern="1200" dirty="0">
            <a:latin typeface="Palatino Linotype" panose="02040502050505030304" pitchFamily="18" charset="0"/>
          </a:endParaRPr>
        </a:p>
      </dsp:txBody>
      <dsp:txXfrm>
        <a:off x="3123550" y="50568"/>
        <a:ext cx="1982499" cy="1566504"/>
      </dsp:txXfrm>
    </dsp:sp>
    <dsp:sp modelId="{7FAAA31A-EDC4-4773-8FBF-A9E3D9C25E17}">
      <dsp:nvSpPr>
        <dsp:cNvPr id="0" name=""/>
        <dsp:cNvSpPr/>
      </dsp:nvSpPr>
      <dsp:spPr>
        <a:xfrm rot="19550842">
          <a:off x="4907537" y="2224482"/>
          <a:ext cx="1705471" cy="623991"/>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06707CE-E303-4137-8A82-3AFA6505F13D}">
      <dsp:nvSpPr>
        <dsp:cNvPr id="0" name=""/>
        <dsp:cNvSpPr/>
      </dsp:nvSpPr>
      <dsp:spPr>
        <a:xfrm>
          <a:off x="5425964" y="1225764"/>
          <a:ext cx="2079971" cy="1663976"/>
        </a:xfrm>
        <a:prstGeom prst="roundRect">
          <a:avLst>
            <a:gd name="adj" fmla="val 10000"/>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latin typeface="Palatino Linotype" panose="02040502050505030304" pitchFamily="18" charset="0"/>
            </a:rPr>
            <a:t>Efficiencies</a:t>
          </a:r>
          <a:endParaRPr lang="en-US" sz="1600" kern="1200" dirty="0">
            <a:latin typeface="Palatino Linotype" panose="02040502050505030304" pitchFamily="18" charset="0"/>
          </a:endParaRPr>
        </a:p>
      </dsp:txBody>
      <dsp:txXfrm>
        <a:off x="5474700" y="1274500"/>
        <a:ext cx="1982499" cy="1566504"/>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3177" tIns="46589" rIns="93177" bIns="46589" rtlCol="0"/>
          <a:lstStyle>
            <a:lvl1pPr algn="l" eaLnBrk="1" hangingPunct="1">
              <a:defRPr sz="1200">
                <a:latin typeface="Arial" charset="0"/>
                <a:cs typeface="Arial" charset="0"/>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eaLnBrk="1" hangingPunct="1">
              <a:defRPr sz="1200">
                <a:latin typeface="Arial" charset="0"/>
                <a:cs typeface="Arial" charset="0"/>
              </a:defRPr>
            </a:lvl1pPr>
          </a:lstStyle>
          <a:p>
            <a:pPr>
              <a:defRPr/>
            </a:pPr>
            <a:fld id="{A62100AB-7670-4E62-8335-AE500FB90C0B}" type="datetimeFigureOut">
              <a:rPr lang="en-US"/>
              <a:pPr>
                <a:defRPr/>
              </a:pPr>
              <a:t>7/15/2021</a:t>
            </a:fld>
            <a:endParaRPr lang="en-US"/>
          </a:p>
        </p:txBody>
      </p:sp>
      <p:sp>
        <p:nvSpPr>
          <p:cNvPr id="4" name="Footer Placeholder 3"/>
          <p:cNvSpPr>
            <a:spLocks noGrp="1"/>
          </p:cNvSpPr>
          <p:nvPr>
            <p:ph type="ftr" sz="quarter" idx="2"/>
          </p:nvPr>
        </p:nvSpPr>
        <p:spPr>
          <a:xfrm>
            <a:off x="1" y="8829675"/>
            <a:ext cx="3038475" cy="465138"/>
          </a:xfrm>
          <a:prstGeom prst="rect">
            <a:avLst/>
          </a:prstGeom>
        </p:spPr>
        <p:txBody>
          <a:bodyPr vert="horz" lIns="93177" tIns="46589" rIns="93177" bIns="46589" rtlCol="0" anchor="b"/>
          <a:lstStyle>
            <a:lvl1pPr algn="l" eaLnBrk="1" hangingPunct="1">
              <a:defRPr sz="1200">
                <a:latin typeface="Arial" charset="0"/>
                <a:cs typeface="Arial" charset="0"/>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vl1pPr>
          </a:lstStyle>
          <a:p>
            <a:pPr>
              <a:defRPr/>
            </a:pPr>
            <a:fld id="{EF41434C-565B-4915-85A9-713738E41EFD}" type="slidenum">
              <a:rPr lang="en-US" altLang="en-US"/>
              <a:pPr>
                <a:defRPr/>
              </a:pPr>
              <a:t>‹#›</a:t>
            </a:fld>
            <a:endParaRPr lang="en-US" altLang="en-US"/>
          </a:p>
        </p:txBody>
      </p:sp>
    </p:spTree>
    <p:extLst>
      <p:ext uri="{BB962C8B-B14F-4D97-AF65-F5344CB8AC3E}">
        <p14:creationId xmlns:p14="http://schemas.microsoft.com/office/powerpoint/2010/main" val="19369352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3177" tIns="46589" rIns="93177" bIns="46589"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eaLnBrk="1" fontAlgn="auto" hangingPunct="1">
              <a:spcBef>
                <a:spcPts val="0"/>
              </a:spcBef>
              <a:spcAft>
                <a:spcPts val="0"/>
              </a:spcAft>
              <a:defRPr sz="1200">
                <a:latin typeface="+mn-lt"/>
                <a:cs typeface="+mn-cs"/>
              </a:defRPr>
            </a:lvl1pPr>
          </a:lstStyle>
          <a:p>
            <a:pPr>
              <a:defRPr/>
            </a:pPr>
            <a:fld id="{CE4C702C-16AF-4140-953C-B3F40A35195A}" type="datetimeFigureOut">
              <a:rPr lang="en-US"/>
              <a:pPr>
                <a:defRPr/>
              </a:pPr>
              <a:t>7/15/2021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16426"/>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1" y="8829675"/>
            <a:ext cx="3038475" cy="465138"/>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14CB1C14-3B2E-4253-A8D1-1B6ABF0903A7}" type="slidenum">
              <a:rPr lang="en-US" altLang="en-US"/>
              <a:pPr>
                <a:defRPr/>
              </a:pPr>
              <a:t>‹#›</a:t>
            </a:fld>
            <a:endParaRPr lang="en-US" altLang="en-US"/>
          </a:p>
        </p:txBody>
      </p:sp>
    </p:spTree>
    <p:extLst>
      <p:ext uri="{BB962C8B-B14F-4D97-AF65-F5344CB8AC3E}">
        <p14:creationId xmlns:p14="http://schemas.microsoft.com/office/powerpoint/2010/main" val="1471918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0BF1728-E257-487C-9CDB-9659B6BF4201}" type="slidenum">
              <a:rPr lang="en-US" altLang="en-US" smtClean="0"/>
              <a:pPr>
                <a:spcBef>
                  <a:spcPct val="0"/>
                </a:spcBef>
              </a:pPr>
              <a:t>7</a:t>
            </a:fld>
            <a:endParaRPr lang="en-US" altLang="en-US" smtClean="0"/>
          </a:p>
        </p:txBody>
      </p:sp>
    </p:spTree>
    <p:extLst>
      <p:ext uri="{BB962C8B-B14F-4D97-AF65-F5344CB8AC3E}">
        <p14:creationId xmlns:p14="http://schemas.microsoft.com/office/powerpoint/2010/main" val="40436675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4.xml"/><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5" name="Group 15"/>
          <p:cNvGrpSpPr>
            <a:grpSpLocks/>
          </p:cNvGrpSpPr>
          <p:nvPr/>
        </p:nvGrpSpPr>
        <p:grpSpPr bwMode="auto">
          <a:xfrm>
            <a:off x="-3175" y="494665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7" name="Freeform 18"/>
            <p:cNvSpPr>
              <a:spLocks/>
            </p:cNvSpPr>
            <p:nvPr/>
          </p:nvSpPr>
          <p:spPr bwMode="auto">
            <a:xfrm>
              <a:off x="35926" y="5135025"/>
              <a:ext cx="9108074" cy="838869"/>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DFBB94E0-9F67-434E-91F2-840361704428}" type="datetime1">
              <a:rPr lang="en-US"/>
              <a:pPr>
                <a:defRPr/>
              </a:pPr>
              <a:t>7/15/2021</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a:t>Vision:"A Kenyan  economy with globally efficient markets and enhanced consumer welfare for shared Prosperity"</a:t>
            </a:r>
          </a:p>
        </p:txBody>
      </p:sp>
      <p:sp>
        <p:nvSpPr>
          <p:cNvPr id="13" name="Slide Number Placeholder 26"/>
          <p:cNvSpPr>
            <a:spLocks noGrp="1"/>
          </p:cNvSpPr>
          <p:nvPr>
            <p:ph type="sldNum" sz="quarter" idx="12"/>
          </p:nvPr>
        </p:nvSpPr>
        <p:spPr/>
        <p:txBody>
          <a:bodyPr/>
          <a:lstStyle>
            <a:lvl1pPr>
              <a:defRPr>
                <a:solidFill>
                  <a:srgbClr val="FFFFFF"/>
                </a:solidFill>
              </a:defRPr>
            </a:lvl1pPr>
          </a:lstStyle>
          <a:p>
            <a:pPr>
              <a:defRPr/>
            </a:pPr>
            <a:fld id="{900779E3-79A1-4447-9E7B-C09DCCE349F8}" type="slidenum">
              <a:rPr lang="en-US" altLang="en-US"/>
              <a:pPr>
                <a:defRPr/>
              </a:pPr>
              <a:t>‹#›</a:t>
            </a:fld>
            <a:endParaRPr lang="en-US" altLang="en-US"/>
          </a:p>
        </p:txBody>
      </p:sp>
    </p:spTree>
    <p:extLst>
      <p:ext uri="{BB962C8B-B14F-4D97-AF65-F5344CB8AC3E}">
        <p14:creationId xmlns:p14="http://schemas.microsoft.com/office/powerpoint/2010/main" val="2655595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1481329"/>
            <a:ext cx="8229600" cy="4386071"/>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9"/>
          <p:cNvSpPr>
            <a:spLocks noGrp="1"/>
          </p:cNvSpPr>
          <p:nvPr>
            <p:ph type="dt" sz="half" idx="10"/>
          </p:nvPr>
        </p:nvSpPr>
        <p:spPr/>
        <p:txBody>
          <a:bodyPr/>
          <a:lstStyle>
            <a:lvl1pPr>
              <a:defRPr/>
            </a:lvl1pPr>
          </a:lstStyle>
          <a:p>
            <a:pPr>
              <a:defRPr/>
            </a:pPr>
            <a:fld id="{92199C5F-8A84-4FED-B7D9-8B9AC10FFEA6}" type="datetime1">
              <a:rPr lang="en-US"/>
              <a:pPr>
                <a:defRPr/>
              </a:pPr>
              <a:t>7/15/2021</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EE4F0D2E-AE7F-4464-A7E4-999DFBC54A6B}" type="slidenum">
              <a:rPr lang="en-US" altLang="en-US"/>
              <a:pPr>
                <a:defRPr/>
              </a:pPr>
              <a:t>‹#›</a:t>
            </a:fld>
            <a:endParaRPr lang="en-US" altLang="en-US"/>
          </a:p>
        </p:txBody>
      </p:sp>
    </p:spTree>
    <p:extLst>
      <p:ext uri="{BB962C8B-B14F-4D97-AF65-F5344CB8AC3E}">
        <p14:creationId xmlns:p14="http://schemas.microsoft.com/office/powerpoint/2010/main" val="2532834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EF8A18A-5B7C-4365-A56C-A41564E24CFB}" type="datetime1">
              <a:rPr lang="en-US"/>
              <a:pPr>
                <a:defRPr/>
              </a:pPr>
              <a:t>7/15/2021</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12749AB2-3527-4C71-8444-9792085C0BB3}" type="slidenum">
              <a:rPr lang="en-US" altLang="en-US"/>
              <a:pPr>
                <a:defRPr/>
              </a:pPr>
              <a:t>‹#›</a:t>
            </a:fld>
            <a:endParaRPr lang="en-US" altLang="en-US"/>
          </a:p>
        </p:txBody>
      </p:sp>
    </p:spTree>
    <p:extLst>
      <p:ext uri="{BB962C8B-B14F-4D97-AF65-F5344CB8AC3E}">
        <p14:creationId xmlns:p14="http://schemas.microsoft.com/office/powerpoint/2010/main" val="785546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B0ACE77-1E88-4789-85C2-0FFE00005914}" type="slidenum">
              <a:rPr lang="en-US" altLang="en-US"/>
              <a:pPr>
                <a:defRPr/>
              </a:pPr>
              <a:t>‹#›</a:t>
            </a:fld>
            <a:endParaRPr lang="en-US" altLang="en-US"/>
          </a:p>
        </p:txBody>
      </p:sp>
    </p:spTree>
    <p:extLst>
      <p:ext uri="{BB962C8B-B14F-4D97-AF65-F5344CB8AC3E}">
        <p14:creationId xmlns:p14="http://schemas.microsoft.com/office/powerpoint/2010/main" val="2562805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215D8FE-D864-47D3-8BAF-7D528BE7AD98}" type="slidenum">
              <a:rPr lang="en-US" altLang="en-US"/>
              <a:pPr>
                <a:defRPr/>
              </a:pPr>
              <a:t>‹#›</a:t>
            </a:fld>
            <a:endParaRPr lang="en-US" altLang="en-US"/>
          </a:p>
        </p:txBody>
      </p:sp>
    </p:spTree>
    <p:extLst>
      <p:ext uri="{BB962C8B-B14F-4D97-AF65-F5344CB8AC3E}">
        <p14:creationId xmlns:p14="http://schemas.microsoft.com/office/powerpoint/2010/main" val="34004477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0167265-DBDF-4D2A-9A81-D59053D2A799}" type="slidenum">
              <a:rPr lang="en-US" altLang="en-US"/>
              <a:pPr>
                <a:defRPr/>
              </a:pPr>
              <a:t>‹#›</a:t>
            </a:fld>
            <a:endParaRPr lang="en-US" altLang="en-US"/>
          </a:p>
        </p:txBody>
      </p:sp>
    </p:spTree>
    <p:extLst>
      <p:ext uri="{BB962C8B-B14F-4D97-AF65-F5344CB8AC3E}">
        <p14:creationId xmlns:p14="http://schemas.microsoft.com/office/powerpoint/2010/main" val="2014656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5619B5F-5F40-434D-84EF-37BEBE39B73A}" type="slidenum">
              <a:rPr lang="en-US" altLang="en-US"/>
              <a:pPr>
                <a:defRPr/>
              </a:pPr>
              <a:t>‹#›</a:t>
            </a:fld>
            <a:endParaRPr lang="en-US" altLang="en-US"/>
          </a:p>
        </p:txBody>
      </p:sp>
    </p:spTree>
    <p:extLst>
      <p:ext uri="{BB962C8B-B14F-4D97-AF65-F5344CB8AC3E}">
        <p14:creationId xmlns:p14="http://schemas.microsoft.com/office/powerpoint/2010/main" val="16462224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C1EA6B8-8C95-42F6-870E-919469191A06}" type="slidenum">
              <a:rPr lang="en-US" altLang="en-US"/>
              <a:pPr>
                <a:defRPr/>
              </a:pPr>
              <a:t>‹#›</a:t>
            </a:fld>
            <a:endParaRPr lang="en-US" altLang="en-US"/>
          </a:p>
        </p:txBody>
      </p:sp>
    </p:spTree>
    <p:extLst>
      <p:ext uri="{BB962C8B-B14F-4D97-AF65-F5344CB8AC3E}">
        <p14:creationId xmlns:p14="http://schemas.microsoft.com/office/powerpoint/2010/main" val="9788863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D2365EA-6FEF-4BD1-86BA-3C03BA822D81}" type="slidenum">
              <a:rPr lang="en-US" altLang="en-US"/>
              <a:pPr>
                <a:defRPr/>
              </a:pPr>
              <a:t>‹#›</a:t>
            </a:fld>
            <a:endParaRPr lang="en-US" altLang="en-US"/>
          </a:p>
        </p:txBody>
      </p:sp>
    </p:spTree>
    <p:extLst>
      <p:ext uri="{BB962C8B-B14F-4D97-AF65-F5344CB8AC3E}">
        <p14:creationId xmlns:p14="http://schemas.microsoft.com/office/powerpoint/2010/main" val="23328768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37ACFF2-07C4-4541-9EB3-5FBD498EDEE7}" type="slidenum">
              <a:rPr lang="en-US" altLang="en-US"/>
              <a:pPr>
                <a:defRPr/>
              </a:pPr>
              <a:t>‹#›</a:t>
            </a:fld>
            <a:endParaRPr lang="en-US" altLang="en-US"/>
          </a:p>
        </p:txBody>
      </p:sp>
    </p:spTree>
    <p:extLst>
      <p:ext uri="{BB962C8B-B14F-4D97-AF65-F5344CB8AC3E}">
        <p14:creationId xmlns:p14="http://schemas.microsoft.com/office/powerpoint/2010/main" val="3904568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C995206-61E7-4A87-B0BE-A5FECD8FB5F4}" type="slidenum">
              <a:rPr lang="en-US" altLang="en-US"/>
              <a:pPr>
                <a:defRPr/>
              </a:pPr>
              <a:t>‹#›</a:t>
            </a:fld>
            <a:endParaRPr lang="en-US" altLang="en-US"/>
          </a:p>
        </p:txBody>
      </p:sp>
    </p:spTree>
    <p:extLst>
      <p:ext uri="{BB962C8B-B14F-4D97-AF65-F5344CB8AC3E}">
        <p14:creationId xmlns:p14="http://schemas.microsoft.com/office/powerpoint/2010/main" val="494174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720CC857-84D4-4213-B918-00A9AD38853B}" type="datetime1">
              <a:rPr lang="en-US"/>
              <a:pPr>
                <a:defRPr/>
              </a:pPr>
              <a:t>7/15/2021</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B59D5C8E-E18F-4C23-BEE9-5F7703884F63}" type="slidenum">
              <a:rPr lang="en-US" altLang="en-US"/>
              <a:pPr>
                <a:defRPr/>
              </a:pPr>
              <a:t>‹#›</a:t>
            </a:fld>
            <a:endParaRPr lang="en-US" altLang="en-US"/>
          </a:p>
        </p:txBody>
      </p:sp>
    </p:spTree>
    <p:extLst>
      <p:ext uri="{BB962C8B-B14F-4D97-AF65-F5344CB8AC3E}">
        <p14:creationId xmlns:p14="http://schemas.microsoft.com/office/powerpoint/2010/main" val="30177691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48745F6-1947-4870-9D4F-FD38360708C4}" type="slidenum">
              <a:rPr lang="en-US" altLang="en-US"/>
              <a:pPr>
                <a:defRPr/>
              </a:pPr>
              <a:t>‹#›</a:t>
            </a:fld>
            <a:endParaRPr lang="en-US" altLang="en-US"/>
          </a:p>
        </p:txBody>
      </p:sp>
    </p:spTree>
    <p:extLst>
      <p:ext uri="{BB962C8B-B14F-4D97-AF65-F5344CB8AC3E}">
        <p14:creationId xmlns:p14="http://schemas.microsoft.com/office/powerpoint/2010/main" val="2919356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1087315-FC6D-4189-A6FB-88E37D296F2A}" type="slidenum">
              <a:rPr lang="en-US" altLang="en-US"/>
              <a:pPr>
                <a:defRPr/>
              </a:pPr>
              <a:t>‹#›</a:t>
            </a:fld>
            <a:endParaRPr lang="en-US" altLang="en-US"/>
          </a:p>
        </p:txBody>
      </p:sp>
    </p:spTree>
    <p:extLst>
      <p:ext uri="{BB962C8B-B14F-4D97-AF65-F5344CB8AC3E}">
        <p14:creationId xmlns:p14="http://schemas.microsoft.com/office/powerpoint/2010/main" val="4287148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52784DB-60A8-40F4-9947-71706729A07E}" type="slidenum">
              <a:rPr lang="en-US" altLang="en-US"/>
              <a:pPr>
                <a:defRPr/>
              </a:pPr>
              <a:t>‹#›</a:t>
            </a:fld>
            <a:endParaRPr lang="en-US" altLang="en-US"/>
          </a:p>
        </p:txBody>
      </p:sp>
    </p:spTree>
    <p:extLst>
      <p:ext uri="{BB962C8B-B14F-4D97-AF65-F5344CB8AC3E}">
        <p14:creationId xmlns:p14="http://schemas.microsoft.com/office/powerpoint/2010/main" val="961994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7C82FDDD-84F8-47DC-8070-718CF678D737}" type="datetime1">
              <a:rPr lang="en-US"/>
              <a:pPr>
                <a:defRPr/>
              </a:pPr>
              <a:t>7/15/2021</a:t>
            </a:fld>
            <a:endParaRPr lang="en-US"/>
          </a:p>
        </p:txBody>
      </p:sp>
      <p:sp>
        <p:nvSpPr>
          <p:cNvPr id="7" name="Footer Placeholder 4"/>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8" name="Slide Number Placeholder 5"/>
          <p:cNvSpPr>
            <a:spLocks noGrp="1"/>
          </p:cNvSpPr>
          <p:nvPr>
            <p:ph type="sldNum" sz="quarter" idx="12"/>
          </p:nvPr>
        </p:nvSpPr>
        <p:spPr/>
        <p:txBody>
          <a:bodyPr/>
          <a:lstStyle>
            <a:lvl1pPr>
              <a:defRPr/>
            </a:lvl1pPr>
          </a:lstStyle>
          <a:p>
            <a:pPr>
              <a:defRPr/>
            </a:pPr>
            <a:fld id="{AF50AE12-2A67-4DB0-BD17-10FDEF77AB59}" type="slidenum">
              <a:rPr lang="en-US" altLang="en-US"/>
              <a:pPr>
                <a:defRPr/>
              </a:pPr>
              <a:t>‹#›</a:t>
            </a:fld>
            <a:endParaRPr lang="en-US" altLang="en-US"/>
          </a:p>
        </p:txBody>
      </p:sp>
    </p:spTree>
    <p:extLst>
      <p:ext uri="{BB962C8B-B14F-4D97-AF65-F5344CB8AC3E}">
        <p14:creationId xmlns:p14="http://schemas.microsoft.com/office/powerpoint/2010/main" val="375087019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4B243677-C016-4740-88F1-FC18DF8230FB}" type="datetime1">
              <a:rPr lang="en-US"/>
              <a:pPr>
                <a:defRPr/>
              </a:pPr>
              <a:t>7/15/2021</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a:defRPr/>
            </a:pPr>
            <a:fld id="{A00CC24B-9B3E-47E1-887E-8D8C6A110FF8}" type="slidenum">
              <a:rPr lang="en-US" altLang="en-US"/>
              <a:pPr>
                <a:defRPr/>
              </a:pPr>
              <a:t>‹#›</a:t>
            </a:fld>
            <a:endParaRPr lang="en-US" altLang="en-US"/>
          </a:p>
        </p:txBody>
      </p:sp>
    </p:spTree>
    <p:extLst>
      <p:ext uri="{BB962C8B-B14F-4D97-AF65-F5344CB8AC3E}">
        <p14:creationId xmlns:p14="http://schemas.microsoft.com/office/powerpoint/2010/main" val="1168608950"/>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755DB9DC-4ECE-4F17-B5FA-601AD691B777}" type="datetime1">
              <a:rPr lang="en-US"/>
              <a:pPr>
                <a:defRPr/>
              </a:pPr>
              <a:t>7/15/2021</a:t>
            </a:fld>
            <a:endParaRPr lang="en-US"/>
          </a:p>
        </p:txBody>
      </p:sp>
      <p:sp>
        <p:nvSpPr>
          <p:cNvPr id="8" name="Footer Placeholder 7"/>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9" name="Slide Number Placeholder 8"/>
          <p:cNvSpPr>
            <a:spLocks noGrp="1"/>
          </p:cNvSpPr>
          <p:nvPr>
            <p:ph type="sldNum" sz="quarter" idx="12"/>
          </p:nvPr>
        </p:nvSpPr>
        <p:spPr/>
        <p:txBody>
          <a:bodyPr/>
          <a:lstStyle>
            <a:lvl1pPr>
              <a:defRPr/>
            </a:lvl1pPr>
          </a:lstStyle>
          <a:p>
            <a:pPr>
              <a:defRPr/>
            </a:pPr>
            <a:fld id="{0FDDE352-CF79-41E2-A7CF-724844490684}" type="slidenum">
              <a:rPr lang="en-US" altLang="en-US"/>
              <a:pPr>
                <a:defRPr/>
              </a:pPr>
              <a:t>‹#›</a:t>
            </a:fld>
            <a:endParaRPr lang="en-US" altLang="en-US"/>
          </a:p>
        </p:txBody>
      </p:sp>
    </p:spTree>
    <p:extLst>
      <p:ext uri="{BB962C8B-B14F-4D97-AF65-F5344CB8AC3E}">
        <p14:creationId xmlns:p14="http://schemas.microsoft.com/office/powerpoint/2010/main" val="2115614417"/>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6FD88ADD-B7BE-469D-916E-5AFCB6A95E49}" type="datetime1">
              <a:rPr lang="en-US"/>
              <a:pPr>
                <a:defRPr/>
              </a:pPr>
              <a:t>7/15/2021</a:t>
            </a:fld>
            <a:endParaRPr lang="en-US"/>
          </a:p>
        </p:txBody>
      </p:sp>
      <p:sp>
        <p:nvSpPr>
          <p:cNvPr id="4" name="Footer Placeholder 3"/>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5" name="Slide Number Placeholder 4"/>
          <p:cNvSpPr>
            <a:spLocks noGrp="1"/>
          </p:cNvSpPr>
          <p:nvPr>
            <p:ph type="sldNum" sz="quarter" idx="12"/>
          </p:nvPr>
        </p:nvSpPr>
        <p:spPr/>
        <p:txBody>
          <a:bodyPr/>
          <a:lstStyle>
            <a:lvl1pPr>
              <a:defRPr/>
            </a:lvl1pPr>
          </a:lstStyle>
          <a:p>
            <a:pPr>
              <a:defRPr/>
            </a:pPr>
            <a:fld id="{62456C70-4F0B-4DC8-9142-2535DE782C30}" type="slidenum">
              <a:rPr lang="en-US" altLang="en-US"/>
              <a:pPr>
                <a:defRPr/>
              </a:pPr>
              <a:t>‹#›</a:t>
            </a:fld>
            <a:endParaRPr lang="en-US" altLang="en-US"/>
          </a:p>
        </p:txBody>
      </p:sp>
    </p:spTree>
    <p:extLst>
      <p:ext uri="{BB962C8B-B14F-4D97-AF65-F5344CB8AC3E}">
        <p14:creationId xmlns:p14="http://schemas.microsoft.com/office/powerpoint/2010/main" val="1304507307"/>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95621108-CA48-4CB9-8AF3-950042F022B1}" type="datetime1">
              <a:rPr lang="en-US"/>
              <a:pPr>
                <a:defRPr/>
              </a:pPr>
              <a:t>7/15/2021</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Vision:"A Kenyan  economy with globally efficient markets and enhanced consumer welfare for shared Prosperity"</a:t>
            </a:r>
          </a:p>
        </p:txBody>
      </p:sp>
      <p:sp>
        <p:nvSpPr>
          <p:cNvPr id="4" name="Slide Number Placeholder 17"/>
          <p:cNvSpPr>
            <a:spLocks noGrp="1"/>
          </p:cNvSpPr>
          <p:nvPr>
            <p:ph type="sldNum" sz="quarter" idx="12"/>
          </p:nvPr>
        </p:nvSpPr>
        <p:spPr/>
        <p:txBody>
          <a:bodyPr/>
          <a:lstStyle>
            <a:lvl1pPr>
              <a:defRPr/>
            </a:lvl1pPr>
          </a:lstStyle>
          <a:p>
            <a:pPr>
              <a:defRPr/>
            </a:pPr>
            <a:fld id="{2F2E9EE6-E5E1-455B-83E2-40715F82AE39}" type="slidenum">
              <a:rPr lang="en-US" altLang="en-US"/>
              <a:pPr>
                <a:defRPr/>
              </a:pPr>
              <a:t>‹#›</a:t>
            </a:fld>
            <a:endParaRPr lang="en-US" altLang="en-US"/>
          </a:p>
        </p:txBody>
      </p:sp>
    </p:spTree>
    <p:extLst>
      <p:ext uri="{BB962C8B-B14F-4D97-AF65-F5344CB8AC3E}">
        <p14:creationId xmlns:p14="http://schemas.microsoft.com/office/powerpoint/2010/main" val="3752830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dirty="0" smtClean="0"/>
              <a:t>Click to edit Master title style</a:t>
            </a:r>
            <a:endParaRPr lang="en-US" dirty="0"/>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dirty="0"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2E9EB466-8116-4408-B2B4-088B41FF3760}" type="datetime1">
              <a:rPr lang="en-US"/>
              <a:pPr>
                <a:defRPr/>
              </a:pPr>
              <a:t>7/15/2021</a:t>
            </a:fld>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a:defRPr/>
            </a:pPr>
            <a:fld id="{5F5967E8-405C-4706-BFE5-F50D7AE15AE9}" type="slidenum">
              <a:rPr lang="en-US" altLang="en-US"/>
              <a:pPr>
                <a:defRPr/>
              </a:pPr>
              <a:t>‹#›</a:t>
            </a:fld>
            <a:endParaRPr lang="en-US" altLang="en-US"/>
          </a:p>
        </p:txBody>
      </p:sp>
    </p:spTree>
    <p:extLst>
      <p:ext uri="{BB962C8B-B14F-4D97-AF65-F5344CB8AC3E}">
        <p14:creationId xmlns:p14="http://schemas.microsoft.com/office/powerpoint/2010/main" val="2189150823"/>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6" name="Freeform 15"/>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7" name="Right Triangle 6"/>
          <p:cNvSpPr>
            <a:spLocks/>
          </p:cNvSpPr>
          <p:nvPr/>
        </p:nvSpPr>
        <p:spPr bwMode="auto">
          <a:xfrm>
            <a:off x="-6042" y="5791253"/>
            <a:ext cx="3402314" cy="1080868"/>
          </a:xfrm>
          <a:prstGeom prst="rtTriangle">
            <a:avLst/>
          </a:prstGeom>
          <a:blipFill>
            <a:blip r:embed="rId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B7C6F0CA-9FBA-4BA1-A17A-CA7ED129381F}" type="datetime1">
              <a:rPr lang="en-US"/>
              <a:pPr>
                <a:defRPr/>
              </a:pPr>
              <a:t>7/15/2021</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a:t>Vision:"A Kenyan  economy with globally efficient markets and enhanced consumer welfare for shared Prosperity"</a:t>
            </a:r>
          </a:p>
        </p:txBody>
      </p:sp>
      <p:sp>
        <p:nvSpPr>
          <p:cNvPr id="13" name="Slide Number Placeholder 6"/>
          <p:cNvSpPr>
            <a:spLocks noGrp="1"/>
          </p:cNvSpPr>
          <p:nvPr>
            <p:ph type="sldNum" sz="quarter" idx="12"/>
          </p:nvPr>
        </p:nvSpPr>
        <p:spPr/>
        <p:txBody>
          <a:bodyPr/>
          <a:lstStyle>
            <a:lvl1pPr>
              <a:defRPr/>
            </a:lvl1pPr>
          </a:lstStyle>
          <a:p>
            <a:pPr>
              <a:defRPr/>
            </a:pPr>
            <a:fld id="{70BC461C-6921-4E5E-A6B5-20D569603E46}" type="slidenum">
              <a:rPr lang="en-US" altLang="en-US"/>
              <a:pPr>
                <a:defRPr/>
              </a:pPr>
              <a:t>‹#›</a:t>
            </a:fld>
            <a:endParaRPr lang="en-US" altLang="en-US"/>
          </a:p>
        </p:txBody>
      </p:sp>
    </p:spTree>
    <p:extLst>
      <p:ext uri="{BB962C8B-B14F-4D97-AF65-F5344CB8AC3E}">
        <p14:creationId xmlns:p14="http://schemas.microsoft.com/office/powerpoint/2010/main" val="21315698"/>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1027" name="Freeform 11"/>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0E581A00-E496-4871-9AA6-749768E93F2F}" type="datetime1">
              <a:rPr lang="en-US"/>
              <a:pPr>
                <a:defRPr/>
              </a:pPr>
              <a:t>7/15/2021</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r>
              <a:rPr lang="en-US"/>
              <a:t>Vision:"A Kenyan  economy with globally efficient markets and enhanced consumer welfare for shared Prosperity"</a:t>
            </a: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a:latin typeface="Lucida Sans Unicode" panose="020B0602030504020204" pitchFamily="34" charset="0"/>
              </a:defRPr>
            </a:lvl1pPr>
          </a:lstStyle>
          <a:p>
            <a:pPr>
              <a:defRPr/>
            </a:pPr>
            <a:fld id="{BC003F52-748F-4D1C-B121-BFAD54F3415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980" r:id="rId1"/>
    <p:sldLayoutId id="2147483965" r:id="rId2"/>
    <p:sldLayoutId id="2147483981" r:id="rId3"/>
    <p:sldLayoutId id="2147483982" r:id="rId4"/>
    <p:sldLayoutId id="2147483983" r:id="rId5"/>
    <p:sldLayoutId id="2147483984" r:id="rId6"/>
    <p:sldLayoutId id="2147483966" r:id="rId7"/>
    <p:sldLayoutId id="2147483985" r:id="rId8"/>
    <p:sldLayoutId id="2147483986" r:id="rId9"/>
    <p:sldLayoutId id="2147483967" r:id="rId10"/>
    <p:sldLayoutId id="2147483968" r:id="rId11"/>
  </p:sldLayoutIdLst>
  <p:hf hdr="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anose="05040102010807070707"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anose="05020102010507070707"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anose="05020102010507070707"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anose="05020102010507070707"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54D85EA1-B91F-4BD1-84F5-262FFA166682}" type="datetimeFigureOut">
              <a:rPr lang="en-US"/>
              <a:pPr>
                <a:defRPr/>
              </a:pPr>
              <a:t>7/15/2021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70B8507C-A66F-41A1-97F7-BA614CD03B6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 id="2147483972" r:id="rId4"/>
    <p:sldLayoutId id="2147483973" r:id="rId5"/>
    <p:sldLayoutId id="2147483974" r:id="rId6"/>
    <p:sldLayoutId id="2147483975" r:id="rId7"/>
    <p:sldLayoutId id="2147483976" r:id="rId8"/>
    <p:sldLayoutId id="2147483977" r:id="rId9"/>
    <p:sldLayoutId id="2147483978" r:id="rId10"/>
    <p:sldLayoutId id="214748397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lgn="ctr" eaLnBrk="1" fontAlgn="auto" hangingPunct="1">
              <a:spcAft>
                <a:spcPts val="0"/>
              </a:spcAft>
              <a:defRPr/>
            </a:pPr>
            <a:r>
              <a:rPr lang="en-US" sz="2400" dirty="0" smtClean="0">
                <a:solidFill>
                  <a:srgbClr val="92D050"/>
                </a:solidFill>
                <a:latin typeface="Palatino Linotype" pitchFamily="18" charset="0"/>
              </a:rPr>
              <a:t>Joint Venture Guidelines</a:t>
            </a:r>
            <a:endParaRPr lang="en-US" sz="2400" dirty="0">
              <a:solidFill>
                <a:srgbClr val="92D050"/>
              </a:solidFill>
              <a:latin typeface="Palatino Linotype" pitchFamily="18" charset="0"/>
            </a:endParaRPr>
          </a:p>
        </p:txBody>
      </p:sp>
      <p:sp>
        <p:nvSpPr>
          <p:cNvPr id="12291" name="Subtitle 2"/>
          <p:cNvSpPr>
            <a:spLocks noGrp="1"/>
          </p:cNvSpPr>
          <p:nvPr>
            <p:ph type="subTitle" idx="1"/>
          </p:nvPr>
        </p:nvSpPr>
        <p:spPr>
          <a:xfrm>
            <a:off x="685800" y="3611563"/>
            <a:ext cx="7772400" cy="1200150"/>
          </a:xfrm>
        </p:spPr>
        <p:txBody>
          <a:bodyPr/>
          <a:lstStyle/>
          <a:p>
            <a:pPr marR="0" algn="ctr" eaLnBrk="1" hangingPunct="1"/>
            <a:r>
              <a:rPr lang="en-US" altLang="en-US" sz="2400" dirty="0" smtClean="0">
                <a:solidFill>
                  <a:srgbClr val="996633"/>
                </a:solidFill>
                <a:latin typeface="Palatino Linotype" panose="02040502050505030304" pitchFamily="18" charset="0"/>
              </a:rPr>
              <a:t>COMPETITION AUTHORITY OF KENYA</a:t>
            </a:r>
          </a:p>
        </p:txBody>
      </p:sp>
      <p:sp>
        <p:nvSpPr>
          <p:cNvPr id="12292"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0"/>
              </a:spcBef>
              <a:buClrTx/>
              <a:buSzTx/>
              <a:buFontTx/>
              <a:buNone/>
            </a:pPr>
            <a:endParaRPr lang="sw-KE" altLang="en-US" sz="1800"/>
          </a:p>
        </p:txBody>
      </p:sp>
      <p:sp>
        <p:nvSpPr>
          <p:cNvPr id="12293" name="Rectangle 5"/>
          <p:cNvSpPr>
            <a:spLocks noChangeArrowheads="1"/>
          </p:cNvSpPr>
          <p:nvPr/>
        </p:nvSpPr>
        <p:spPr bwMode="auto">
          <a:xfrm>
            <a:off x="533400" y="5943600"/>
            <a:ext cx="8382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0"/>
              </a:spcBef>
              <a:buClrTx/>
              <a:buSzTx/>
              <a:buFontTx/>
              <a:buNone/>
            </a:pPr>
            <a:r>
              <a:rPr lang="en-US" altLang="en-US" sz="1200">
                <a:latin typeface="Palatino Linotype" panose="02040502050505030304" pitchFamily="18" charset="0"/>
              </a:rPr>
              <a:t>"A Kenyan  economy with globally efficient markets and enhanced consumer welfare for shared Prosperity"</a:t>
            </a:r>
          </a:p>
        </p:txBody>
      </p:sp>
      <p:pic>
        <p:nvPicPr>
          <p:cNvPr id="12294" name="Picture 6" descr="http://cak.go.ke/images/signature/ca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50813"/>
            <a:ext cx="1981200" cy="110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C:\Users\manduro\Desktop\ISO LOGO 2015.png"/>
          <p:cNvPicPr/>
          <p:nvPr/>
        </p:nvPicPr>
        <p:blipFill>
          <a:blip r:embed="rId3">
            <a:extLst>
              <a:ext uri="{28A0092B-C50C-407E-A947-70E740481C1C}">
                <a14:useLocalDpi xmlns:a14="http://schemas.microsoft.com/office/drawing/2010/main" val="0"/>
              </a:ext>
            </a:extLst>
          </a:blip>
          <a:srcRect/>
          <a:stretch>
            <a:fillRect/>
          </a:stretch>
        </p:blipFill>
        <p:spPr bwMode="auto">
          <a:xfrm>
            <a:off x="8148570" y="106478"/>
            <a:ext cx="990600" cy="685165"/>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7513" y="1499394"/>
            <a:ext cx="8229600" cy="4525962"/>
          </a:xfrm>
        </p:spPr>
        <p:txBody>
          <a:bodyPr/>
          <a:lstStyle/>
          <a:p>
            <a:endParaRPr lang="en-US" dirty="0"/>
          </a:p>
          <a:p>
            <a:endParaRPr lang="en-US" dirty="0" smtClean="0">
              <a:latin typeface="Palatino Linotype" panose="02040502050505030304" pitchFamily="18" charset="0"/>
            </a:endParaRPr>
          </a:p>
        </p:txBody>
      </p:sp>
      <p:sp>
        <p:nvSpPr>
          <p:cNvPr id="5" name="Footer Placeholder 4"/>
          <p:cNvSpPr>
            <a:spLocks noGrp="1"/>
          </p:cNvSpPr>
          <p:nvPr>
            <p:ph type="ftr" sz="quarter" idx="11"/>
          </p:nvPr>
        </p:nvSpPr>
        <p:spPr>
          <a:xfrm>
            <a:off x="609599" y="5660231"/>
            <a:ext cx="8037513" cy="365125"/>
          </a:xfrm>
        </p:spPr>
        <p:txBody>
          <a:bodyPr/>
          <a:lstStyle/>
          <a:p>
            <a:pPr>
              <a:defRPr/>
            </a:pPr>
            <a:r>
              <a:rPr lang="en-US" dirty="0" smtClean="0"/>
              <a:t>Vision: "A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10</a:t>
            </a:fld>
            <a:endParaRPr lang="en-US" altLang="en-US"/>
          </a:p>
        </p:txBody>
      </p:sp>
      <p:pic>
        <p:nvPicPr>
          <p:cNvPr id="8" name="Picture 7" descr="C:\Users\manduro\Desktop\ISO LOGO 2015.png"/>
          <p:cNvPicPr/>
          <p:nvPr/>
        </p:nvPicPr>
        <p:blipFill>
          <a:blip r:embed="rId2">
            <a:extLst>
              <a:ext uri="{28A0092B-C50C-407E-A947-70E740481C1C}">
                <a14:useLocalDpi xmlns:a14="http://schemas.microsoft.com/office/drawing/2010/main" val="0"/>
              </a:ext>
            </a:extLst>
          </a:blip>
          <a:srcRect/>
          <a:stretch>
            <a:fillRect/>
          </a:stretch>
        </p:blipFill>
        <p:spPr bwMode="auto">
          <a:xfrm>
            <a:off x="8023225" y="5921040"/>
            <a:ext cx="990600" cy="685165"/>
          </a:xfrm>
          <a:prstGeom prst="rect">
            <a:avLst/>
          </a:prstGeom>
          <a:noFill/>
          <a:ln>
            <a:noFill/>
          </a:ln>
        </p:spPr>
      </p:pic>
      <p:pic>
        <p:nvPicPr>
          <p:cNvPr id="2050" name="Picture 2" descr="Happy National Thank You Day! - Inventionla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3063" y="2514600"/>
            <a:ext cx="3238500" cy="1409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61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a:xfrm>
            <a:off x="533400" y="1462880"/>
            <a:ext cx="7987110" cy="2347120"/>
          </a:xfrm>
        </p:spPr>
        <p:txBody>
          <a:bodyPr/>
          <a:lstStyle/>
          <a:p>
            <a:pPr marL="109537" lvl="0" indent="0" algn="just" eaLnBrk="1" hangingPunct="1">
              <a:buNone/>
            </a:pPr>
            <a:r>
              <a:rPr lang="en-US" sz="1600" dirty="0">
                <a:latin typeface="Palatino Linotype" panose="02040502050505030304" pitchFamily="18" charset="0"/>
              </a:rPr>
              <a:t>The Authority has developed various guidelines and rules in the past in consultation with the Cabinet Secretary </a:t>
            </a:r>
            <a:r>
              <a:rPr lang="en-GB" sz="1600" dirty="0">
                <a:latin typeface="Palatino Linotype" panose="02040502050505030304" pitchFamily="18" charset="0"/>
              </a:rPr>
              <a:t>pursuant to section 93 of the Competition Act</a:t>
            </a:r>
            <a:r>
              <a:rPr lang="en-US" sz="1600" dirty="0">
                <a:latin typeface="Palatino Linotype" panose="02040502050505030304" pitchFamily="18" charset="0"/>
              </a:rPr>
              <a:t> and issued the same to stakeholders, addressing several special circumstances pertaining to competition review with respect </a:t>
            </a:r>
            <a:r>
              <a:rPr lang="en-US" sz="1600" dirty="0" smtClean="0">
                <a:latin typeface="Palatino Linotype" panose="02040502050505030304" pitchFamily="18" charset="0"/>
              </a:rPr>
              <a:t>to mergers </a:t>
            </a:r>
            <a:r>
              <a:rPr lang="en-US" sz="1600" dirty="0">
                <a:latin typeface="Palatino Linotype" panose="02040502050505030304" pitchFamily="18" charset="0"/>
              </a:rPr>
              <a:t>and acquisitions. </a:t>
            </a:r>
            <a:endParaRPr lang="en-US" sz="1600" dirty="0" smtClean="0">
              <a:latin typeface="Palatino Linotype" panose="02040502050505030304" pitchFamily="18" charset="0"/>
            </a:endParaRPr>
          </a:p>
          <a:p>
            <a:pPr marL="109537" lvl="0" indent="0" algn="just" eaLnBrk="1" hangingPunct="1">
              <a:buNone/>
            </a:pPr>
            <a:r>
              <a:rPr lang="en-US" sz="1600" dirty="0" smtClean="0">
                <a:latin typeface="Palatino Linotype" panose="02040502050505030304" pitchFamily="18" charset="0"/>
              </a:rPr>
              <a:t>However</a:t>
            </a:r>
            <a:r>
              <a:rPr lang="en-US" sz="1600" dirty="0">
                <a:latin typeface="Palatino Linotype" panose="02040502050505030304" pitchFamily="18" charset="0"/>
              </a:rPr>
              <a:t>, these past guidelines contained minimal information on merger notification and review with regards to Full Function Joint Ventures. The increasing number of Joint Venture transactions and frequent questions regarding when and how to notify  have yielded requests for improved clarity regarding their treatment under the Competition Act.</a:t>
            </a:r>
          </a:p>
          <a:p>
            <a:pPr marL="109537" indent="0" algn="just" eaLnBrk="1" hangingPunct="1">
              <a:buNone/>
            </a:pPr>
            <a:endParaRPr lang="en-US" altLang="en-US" sz="1600" dirty="0" smtClean="0">
              <a:latin typeface="Palatino Linotype" panose="02040502050505030304" pitchFamily="18" charset="0"/>
            </a:endParaRPr>
          </a:p>
        </p:txBody>
      </p:sp>
      <p:sp>
        <p:nvSpPr>
          <p:cNvPr id="12292" name="Footer Placeholder 3"/>
          <p:cNvSpPr>
            <a:spLocks noGrp="1"/>
          </p:cNvSpPr>
          <p:nvPr>
            <p:ph type="ftr" sz="quarter" idx="11"/>
          </p:nvPr>
        </p:nvSpPr>
        <p:spPr bwMode="auto">
          <a:xfrm>
            <a:off x="838200" y="6248400"/>
            <a:ext cx="7543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latin typeface="Palatino Linotype" pitchFamily="18" charset="0"/>
              </a:rPr>
              <a:t>"A Kenyan  economy with globally efficient markets and enhanced consumer welfare for shared Prosperity</a:t>
            </a:r>
            <a:r>
              <a:rPr lang="en-US" dirty="0" smtClean="0"/>
              <a:t>"</a:t>
            </a:r>
          </a:p>
        </p:txBody>
      </p:sp>
      <p:sp>
        <p:nvSpPr>
          <p:cNvPr id="6" name="Title 5"/>
          <p:cNvSpPr>
            <a:spLocks noGrp="1"/>
          </p:cNvSpPr>
          <p:nvPr>
            <p:ph type="title"/>
          </p:nvPr>
        </p:nvSpPr>
        <p:spPr>
          <a:xfrm>
            <a:off x="1066800" y="762000"/>
            <a:ext cx="6369132" cy="792161"/>
          </a:xfrm>
        </p:spPr>
        <p:txBody>
          <a:bodyPr>
            <a:normAutofit/>
          </a:bodyPr>
          <a:lstStyle/>
          <a:p>
            <a:pPr algn="ctr" eaLnBrk="1" fontAlgn="auto" hangingPunct="1">
              <a:spcAft>
                <a:spcPts val="0"/>
              </a:spcAft>
              <a:defRPr/>
            </a:pPr>
            <a:r>
              <a:rPr lang="en-US" sz="1800" dirty="0" smtClean="0">
                <a:solidFill>
                  <a:srgbClr val="92D050"/>
                </a:solidFill>
                <a:latin typeface="Palatino Linotype" pitchFamily="18" charset="0"/>
              </a:rPr>
              <a:t>Introduction</a:t>
            </a:r>
            <a:endParaRPr lang="en-US" sz="1800" dirty="0">
              <a:solidFill>
                <a:srgbClr val="92D050"/>
              </a:solidFill>
              <a:latin typeface="Palatino Linotype" pitchFamily="18" charset="0"/>
            </a:endParaRPr>
          </a:p>
        </p:txBody>
      </p:sp>
      <p:pic>
        <p:nvPicPr>
          <p:cNvPr id="13317" name="Picture 7" descr="http://cak.go.ke/images/signature/ca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3518" y="0"/>
            <a:ext cx="138595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C:\Users\manduro\Desktop\ISO LOGO 2015.png"/>
          <p:cNvPicPr/>
          <p:nvPr/>
        </p:nvPicPr>
        <p:blipFill>
          <a:blip r:embed="rId3">
            <a:extLst>
              <a:ext uri="{28A0092B-C50C-407E-A947-70E740481C1C}">
                <a14:useLocalDpi xmlns:a14="http://schemas.microsoft.com/office/drawing/2010/main" val="0"/>
              </a:ext>
            </a:extLst>
          </a:blip>
          <a:srcRect/>
          <a:stretch>
            <a:fillRect/>
          </a:stretch>
        </p:blipFill>
        <p:spPr bwMode="auto">
          <a:xfrm>
            <a:off x="8025210" y="5721112"/>
            <a:ext cx="990600" cy="685165"/>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p:cNvGraphicFramePr>
            <a:graphicFrameLocks noGrp="1"/>
          </p:cNvGraphicFramePr>
          <p:nvPr>
            <p:ph idx="1"/>
            <p:extLst>
              <p:ext uri="{D42A27DB-BD31-4B8C-83A1-F6EECF244321}">
                <p14:modId xmlns:p14="http://schemas.microsoft.com/office/powerpoint/2010/main" val="3700636464"/>
              </p:ext>
            </p:extLst>
          </p:nvPr>
        </p:nvGraphicFramePr>
        <p:xfrm>
          <a:off x="417513" y="657061"/>
          <a:ext cx="8229600" cy="41435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a:xfrm>
            <a:off x="457200" y="274638"/>
            <a:ext cx="8229600" cy="715962"/>
          </a:xfrm>
        </p:spPr>
        <p:txBody>
          <a:bodyPr>
            <a:normAutofit/>
          </a:bodyPr>
          <a:lstStyle/>
          <a:p>
            <a:pPr algn="ctr"/>
            <a:r>
              <a:rPr lang="en-US" sz="1800" dirty="0">
                <a:solidFill>
                  <a:srgbClr val="92D050"/>
                </a:solidFill>
                <a:latin typeface="Palatino Linotype" pitchFamily="18" charset="0"/>
              </a:rPr>
              <a:t>Definition of terms</a:t>
            </a:r>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7/15/2021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3</a:t>
            </a:fld>
            <a:endParaRPr lang="en-US" altLang="en-US"/>
          </a:p>
        </p:txBody>
      </p:sp>
      <p:sp>
        <p:nvSpPr>
          <p:cNvPr id="11" name="Content Placeholder 1"/>
          <p:cNvSpPr txBox="1">
            <a:spLocks/>
          </p:cNvSpPr>
          <p:nvPr/>
        </p:nvSpPr>
        <p:spPr bwMode="auto">
          <a:xfrm>
            <a:off x="63979" y="4419600"/>
            <a:ext cx="8609881"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65125" indent="-255588" algn="l" rtl="0" eaLnBrk="0" fontAlgn="base" hangingPunct="0">
              <a:spcBef>
                <a:spcPts val="400"/>
              </a:spcBef>
              <a:spcAft>
                <a:spcPct val="0"/>
              </a:spcAft>
              <a:buClr>
                <a:schemeClr val="accent1"/>
              </a:buClr>
              <a:buSzPct val="68000"/>
              <a:buFont typeface="Wingdings 3" panose="05040102010807070707"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anose="05020102010507070707"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anose="05020102010507070707"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anose="05020102010507070707"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lgn="just">
              <a:buFont typeface="Wingdings" panose="05000000000000000000" pitchFamily="2" charset="2"/>
              <a:buChar char="ü"/>
            </a:pPr>
            <a:r>
              <a:rPr lang="en-US" altLang="en-US" sz="1600" dirty="0" smtClean="0">
                <a:latin typeface="Palatino Linotype" panose="02040502050505030304" pitchFamily="18" charset="0"/>
              </a:rPr>
              <a:t>Parties to a Joint Venture – all entities entered into an agreement to engage in business activities that amount to a full function joint venture</a:t>
            </a:r>
          </a:p>
          <a:p>
            <a:pPr algn="just">
              <a:buFont typeface="Wingdings" panose="05000000000000000000" pitchFamily="2" charset="2"/>
              <a:buChar char="ü"/>
            </a:pPr>
            <a:r>
              <a:rPr lang="en-US" altLang="en-US" sz="1600" dirty="0" smtClean="0">
                <a:latin typeface="Palatino Linotype" panose="02040502050505030304" pitchFamily="18" charset="0"/>
              </a:rPr>
              <a:t>Joint Venture Vehicle – entity incorporated for the sole purpose of undertaking the joint venture transaction</a:t>
            </a:r>
            <a:endParaRPr lang="en-US" altLang="en-US" sz="1600" dirty="0">
              <a:latin typeface="Palatino Linotype" panose="02040502050505030304" pitchFamily="18" charset="0"/>
            </a:endParaRPr>
          </a:p>
        </p:txBody>
      </p:sp>
    </p:spTree>
    <p:extLst>
      <p:ext uri="{BB962C8B-B14F-4D97-AF65-F5344CB8AC3E}">
        <p14:creationId xmlns:p14="http://schemas.microsoft.com/office/powerpoint/2010/main" val="1386623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79912" y="1489868"/>
            <a:ext cx="4535487" cy="3158331"/>
          </a:xfrm>
        </p:spPr>
        <p:txBody>
          <a:bodyPr/>
          <a:lstStyle/>
          <a:p>
            <a:pPr marL="392113" lvl="1" indent="0" algn="just">
              <a:buNone/>
              <a:defRPr/>
            </a:pPr>
            <a:endParaRPr lang="en-US" sz="1600" dirty="0" smtClean="0">
              <a:latin typeface="Palatino Linotype" panose="02040502050505030304" pitchFamily="18" charset="0"/>
            </a:endParaRPr>
          </a:p>
          <a:p>
            <a:pPr lvl="1" algn="just">
              <a:buFont typeface="Wingdings" panose="05000000000000000000" pitchFamily="2" charset="2"/>
              <a:buChar char="ü"/>
              <a:defRPr/>
            </a:pPr>
            <a:r>
              <a:rPr lang="en-US" sz="1600" dirty="0" smtClean="0">
                <a:latin typeface="Palatino Linotype" panose="02040502050505030304" pitchFamily="18" charset="0"/>
              </a:rPr>
              <a:t>How do you identify </a:t>
            </a:r>
            <a:r>
              <a:rPr lang="en-US" sz="1600" dirty="0">
                <a:latin typeface="Palatino Linotype" panose="02040502050505030304" pitchFamily="18" charset="0"/>
              </a:rPr>
              <a:t>the target and </a:t>
            </a:r>
            <a:r>
              <a:rPr lang="en-US" sz="1600" dirty="0" smtClean="0">
                <a:latin typeface="Palatino Linotype" panose="02040502050505030304" pitchFamily="18" charset="0"/>
              </a:rPr>
              <a:t>acquirer while filing?</a:t>
            </a:r>
            <a:endParaRPr lang="en-US" sz="1600" dirty="0">
              <a:latin typeface="Palatino Linotype" panose="02040502050505030304" pitchFamily="18" charset="0"/>
            </a:endParaRPr>
          </a:p>
          <a:p>
            <a:pPr lvl="1" algn="just">
              <a:buFont typeface="Wingdings" panose="05000000000000000000" pitchFamily="2" charset="2"/>
              <a:buChar char="ü"/>
              <a:defRPr/>
            </a:pPr>
            <a:r>
              <a:rPr lang="en-US" sz="1600" dirty="0" smtClean="0">
                <a:latin typeface="Palatino Linotype" panose="02040502050505030304" pitchFamily="18" charset="0"/>
              </a:rPr>
              <a:t>In </a:t>
            </a:r>
            <a:r>
              <a:rPr lang="en-US" sz="1600" dirty="0">
                <a:latin typeface="Palatino Linotype" panose="02040502050505030304" pitchFamily="18" charset="0"/>
              </a:rPr>
              <a:t>absence of an </a:t>
            </a:r>
            <a:r>
              <a:rPr lang="en-US" sz="1600" dirty="0" smtClean="0">
                <a:latin typeface="Palatino Linotype" panose="02040502050505030304" pitchFamily="18" charset="0"/>
              </a:rPr>
              <a:t>existing joint Venture vehicle how do you file?</a:t>
            </a:r>
          </a:p>
          <a:p>
            <a:pPr lvl="1" algn="just">
              <a:buFont typeface="Wingdings" panose="05000000000000000000" pitchFamily="2" charset="2"/>
              <a:buChar char="ü"/>
              <a:defRPr/>
            </a:pPr>
            <a:r>
              <a:rPr lang="en-US" sz="1600" dirty="0" smtClean="0">
                <a:latin typeface="Palatino Linotype" panose="02040502050505030304" pitchFamily="18" charset="0"/>
              </a:rPr>
              <a:t>What about in presence of an existing Joint Venture?</a:t>
            </a:r>
          </a:p>
          <a:p>
            <a:pPr lvl="1" algn="just">
              <a:buFont typeface="Wingdings" panose="05000000000000000000" pitchFamily="2" charset="2"/>
              <a:buChar char="ü"/>
              <a:defRPr/>
            </a:pPr>
            <a:r>
              <a:rPr lang="en-US" sz="1600" dirty="0" smtClean="0">
                <a:latin typeface="Palatino Linotype" panose="02040502050505030304" pitchFamily="18" charset="0"/>
              </a:rPr>
              <a:t>Do you offer advisory opinions where it is unclear on joint venture matters?</a:t>
            </a:r>
            <a:endParaRPr lang="en-US" sz="1600" dirty="0">
              <a:latin typeface="Palatino Linotype" panose="02040502050505030304" pitchFamily="18" charset="0"/>
            </a:endParaRPr>
          </a:p>
          <a:p>
            <a:endParaRPr lang="en-US" sz="1600" dirty="0"/>
          </a:p>
        </p:txBody>
      </p:sp>
      <p:sp>
        <p:nvSpPr>
          <p:cNvPr id="3" name="Title 2"/>
          <p:cNvSpPr>
            <a:spLocks noGrp="1"/>
          </p:cNvSpPr>
          <p:nvPr>
            <p:ph type="title"/>
          </p:nvPr>
        </p:nvSpPr>
        <p:spPr>
          <a:xfrm>
            <a:off x="457200" y="274638"/>
            <a:ext cx="8229600" cy="792162"/>
          </a:xfrm>
        </p:spPr>
        <p:txBody>
          <a:bodyPr>
            <a:normAutofit/>
          </a:bodyPr>
          <a:lstStyle/>
          <a:p>
            <a:pPr algn="ctr"/>
            <a:r>
              <a:rPr lang="en-US" sz="1800" dirty="0">
                <a:solidFill>
                  <a:srgbClr val="92D050"/>
                </a:solidFill>
                <a:latin typeface="Palatino Linotype" pitchFamily="18" charset="0"/>
              </a:rPr>
              <a:t>Filing a Notification involving Joint Ventures</a:t>
            </a:r>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7/15/2021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4</a:t>
            </a:fld>
            <a:endParaRPr lang="en-US" altLang="en-US"/>
          </a:p>
        </p:txBody>
      </p:sp>
      <p:pic>
        <p:nvPicPr>
          <p:cNvPr id="7" name="Picture 6"/>
          <p:cNvPicPr>
            <a:picLocks noChangeAspect="1"/>
          </p:cNvPicPr>
          <p:nvPr/>
        </p:nvPicPr>
        <p:blipFill>
          <a:blip r:embed="rId2"/>
          <a:stretch>
            <a:fillRect/>
          </a:stretch>
        </p:blipFill>
        <p:spPr>
          <a:xfrm>
            <a:off x="685800" y="1676400"/>
            <a:ext cx="3694113" cy="3048000"/>
          </a:xfrm>
          <a:prstGeom prst="rect">
            <a:avLst/>
          </a:prstGeom>
        </p:spPr>
      </p:pic>
    </p:spTree>
    <p:extLst>
      <p:ext uri="{BB962C8B-B14F-4D97-AF65-F5344CB8AC3E}">
        <p14:creationId xmlns:p14="http://schemas.microsoft.com/office/powerpoint/2010/main" val="620799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417638"/>
            <a:ext cx="8229600" cy="35353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 typeface="Wingdings" panose="05000000000000000000" pitchFamily="2" charset="2"/>
              <a:buChar char="ü"/>
            </a:pPr>
            <a:r>
              <a:rPr lang="en-US" sz="1600" dirty="0" smtClean="0">
                <a:latin typeface="Palatino Linotype" panose="02040502050505030304" pitchFamily="18" charset="0"/>
              </a:rPr>
              <a:t>Cover letter</a:t>
            </a:r>
          </a:p>
          <a:p>
            <a:pPr>
              <a:buFont typeface="Wingdings" panose="05000000000000000000" pitchFamily="2" charset="2"/>
              <a:buChar char="ü"/>
            </a:pPr>
            <a:r>
              <a:rPr lang="en-US" sz="1600" dirty="0" smtClean="0">
                <a:latin typeface="Palatino Linotype" panose="02040502050505030304" pitchFamily="18" charset="0"/>
              </a:rPr>
              <a:t>MNF</a:t>
            </a:r>
          </a:p>
          <a:p>
            <a:pPr>
              <a:buFont typeface="Wingdings" panose="05000000000000000000" pitchFamily="2" charset="2"/>
              <a:buChar char="ü"/>
            </a:pPr>
            <a:r>
              <a:rPr lang="en-US" sz="1600" dirty="0" smtClean="0">
                <a:latin typeface="Palatino Linotype" panose="02040502050505030304" pitchFamily="18" charset="0"/>
              </a:rPr>
              <a:t>Business plan</a:t>
            </a:r>
          </a:p>
          <a:p>
            <a:pPr>
              <a:buFont typeface="Wingdings" panose="05000000000000000000" pitchFamily="2" charset="2"/>
              <a:buChar char="ü"/>
            </a:pPr>
            <a:r>
              <a:rPr lang="en-US" sz="1600" dirty="0" smtClean="0">
                <a:latin typeface="Palatino Linotype" panose="02040502050505030304" pitchFamily="18" charset="0"/>
              </a:rPr>
              <a:t>Board resolutions</a:t>
            </a:r>
          </a:p>
          <a:p>
            <a:pPr>
              <a:buFont typeface="Wingdings" panose="05000000000000000000" pitchFamily="2" charset="2"/>
              <a:buChar char="ü"/>
            </a:pPr>
            <a:r>
              <a:rPr lang="en-US" sz="1600" dirty="0" smtClean="0">
                <a:latin typeface="Palatino Linotype" panose="02040502050505030304" pitchFamily="18" charset="0"/>
              </a:rPr>
              <a:t>Agreement</a:t>
            </a:r>
          </a:p>
          <a:p>
            <a:pPr>
              <a:buFont typeface="Wingdings" panose="05000000000000000000" pitchFamily="2" charset="2"/>
              <a:buChar char="ü"/>
            </a:pPr>
            <a:r>
              <a:rPr lang="en-US" sz="1600" dirty="0" smtClean="0">
                <a:latin typeface="Palatino Linotype" panose="02040502050505030304" pitchFamily="18" charset="0"/>
              </a:rPr>
              <a:t>Terms of operations</a:t>
            </a:r>
          </a:p>
          <a:p>
            <a:pPr>
              <a:buFont typeface="Wingdings" panose="05000000000000000000" pitchFamily="2" charset="2"/>
              <a:buChar char="ü"/>
            </a:pPr>
            <a:r>
              <a:rPr lang="en-US" sz="1600" dirty="0" smtClean="0">
                <a:latin typeface="Palatino Linotype" panose="02040502050505030304" pitchFamily="18" charset="0"/>
              </a:rPr>
              <a:t>Audited Financial Statement for the last 3 years</a:t>
            </a:r>
          </a:p>
          <a:p>
            <a:pPr>
              <a:buFont typeface="Wingdings" panose="05000000000000000000" pitchFamily="2" charset="2"/>
              <a:buChar char="ü"/>
            </a:pPr>
            <a:r>
              <a:rPr lang="en-US" sz="1600" dirty="0" smtClean="0">
                <a:latin typeface="Palatino Linotype" panose="02040502050505030304" pitchFamily="18" charset="0"/>
              </a:rPr>
              <a:t>Filing fees</a:t>
            </a:r>
          </a:p>
          <a:p>
            <a:pPr>
              <a:buFont typeface="Wingdings" panose="05000000000000000000" pitchFamily="2" charset="2"/>
              <a:buChar char="ü"/>
            </a:pPr>
            <a:r>
              <a:rPr lang="en-US" sz="1600" dirty="0" smtClean="0">
                <a:latin typeface="Palatino Linotype" panose="02040502050505030304" pitchFamily="18" charset="0"/>
              </a:rPr>
              <a:t>Business model</a:t>
            </a:r>
          </a:p>
          <a:p>
            <a:pPr>
              <a:buFont typeface="Wingdings" panose="05000000000000000000" pitchFamily="2" charset="2"/>
              <a:buChar char="ü"/>
            </a:pPr>
            <a:r>
              <a:rPr lang="en-US" sz="1600" dirty="0" smtClean="0">
                <a:latin typeface="Palatino Linotype" panose="02040502050505030304" pitchFamily="18" charset="0"/>
              </a:rPr>
              <a:t>Justification of efficiency</a:t>
            </a:r>
          </a:p>
          <a:p>
            <a:pPr>
              <a:buFont typeface="Wingdings" panose="05000000000000000000" pitchFamily="2" charset="2"/>
              <a:buChar char="ü"/>
            </a:pPr>
            <a:r>
              <a:rPr lang="en-US" sz="1600" dirty="0" smtClean="0">
                <a:latin typeface="Palatino Linotype" panose="02040502050505030304" pitchFamily="18" charset="0"/>
              </a:rPr>
              <a:t>Failing firm defense </a:t>
            </a:r>
          </a:p>
          <a:p>
            <a:pPr>
              <a:buFont typeface="Wingdings" panose="05000000000000000000" pitchFamily="2" charset="2"/>
              <a:buChar char="ü"/>
            </a:pPr>
            <a:endParaRPr lang="en-US" sz="1600" dirty="0">
              <a:latin typeface="Palatino Linotype" panose="02040502050505030304" pitchFamily="18" charset="0"/>
            </a:endParaRPr>
          </a:p>
        </p:txBody>
      </p:sp>
      <p:sp>
        <p:nvSpPr>
          <p:cNvPr id="3" name="Title 2"/>
          <p:cNvSpPr>
            <a:spLocks noGrp="1"/>
          </p:cNvSpPr>
          <p:nvPr>
            <p:ph type="title"/>
          </p:nvPr>
        </p:nvSpPr>
        <p:spPr>
          <a:xfrm>
            <a:off x="457200" y="160638"/>
            <a:ext cx="8229600" cy="1257000"/>
          </a:xfrm>
        </p:spPr>
        <p:txBody>
          <a:bodyPr vert="horz" rtlCol="0" anchor="ctr">
            <a:normAutofit/>
            <a:scene3d>
              <a:camera prst="orthographicFront"/>
              <a:lightRig rig="soft" dir="t"/>
            </a:scene3d>
            <a:sp3d prstMaterial="softEdge">
              <a:bevelT w="25400" h="25400"/>
            </a:sp3d>
          </a:bodyPr>
          <a:lstStyle/>
          <a:p>
            <a:pPr algn="ctr" eaLnBrk="1" fontAlgn="auto" hangingPunct="1">
              <a:spcAft>
                <a:spcPts val="0"/>
              </a:spcAft>
            </a:pPr>
            <a:r>
              <a:rPr lang="en-US" sz="1800" dirty="0" smtClean="0">
                <a:solidFill>
                  <a:srgbClr val="92D050"/>
                </a:solidFill>
                <a:latin typeface="Palatino Linotype" pitchFamily="18" charset="0"/>
              </a:rPr>
              <a:t>Documents Required</a:t>
            </a:r>
            <a:endParaRPr lang="en-US" sz="1800" dirty="0">
              <a:solidFill>
                <a:srgbClr val="92D050"/>
              </a:solidFill>
              <a:latin typeface="Palatino Linotype" pitchFamily="18" charset="0"/>
            </a:endParaRPr>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7/15/2021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5</a:t>
            </a:fld>
            <a:endParaRPr lang="en-US" altLang="en-US"/>
          </a:p>
        </p:txBody>
      </p:sp>
    </p:spTree>
    <p:extLst>
      <p:ext uri="{BB962C8B-B14F-4D97-AF65-F5344CB8AC3E}">
        <p14:creationId xmlns:p14="http://schemas.microsoft.com/office/powerpoint/2010/main" val="2439770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17513" y="609600"/>
            <a:ext cx="8229600" cy="1066800"/>
          </a:xfrm>
        </p:spPr>
        <p:txBody>
          <a:bodyPr vert="horz" rtlCol="0" anchor="ctr">
            <a:normAutofit/>
            <a:scene3d>
              <a:camera prst="orthographicFront"/>
              <a:lightRig rig="soft" dir="t"/>
            </a:scene3d>
            <a:sp3d prstMaterial="softEdge">
              <a:bevelT w="25400" h="25400"/>
            </a:sp3d>
          </a:bodyPr>
          <a:lstStyle/>
          <a:p>
            <a:pPr algn="ctr" eaLnBrk="1" fontAlgn="auto" hangingPunct="1">
              <a:spcAft>
                <a:spcPts val="0"/>
              </a:spcAft>
            </a:pPr>
            <a:r>
              <a:rPr lang="en-US" sz="1800" dirty="0" smtClean="0">
                <a:solidFill>
                  <a:srgbClr val="92D050"/>
                </a:solidFill>
                <a:latin typeface="Palatino Linotype" pitchFamily="18" charset="0"/>
              </a:rPr>
              <a:t>Greenfield Joint Ventures</a:t>
            </a:r>
            <a:endParaRPr lang="en-US" sz="1800" dirty="0">
              <a:solidFill>
                <a:srgbClr val="92D050"/>
              </a:solidFill>
              <a:latin typeface="Palatino Linotype" pitchFamily="18" charset="0"/>
            </a:endParaRPr>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7/15/2021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6</a:t>
            </a:fld>
            <a:endParaRPr lang="en-US" altLang="en-US"/>
          </a:p>
        </p:txBody>
      </p:sp>
      <p:pic>
        <p:nvPicPr>
          <p:cNvPr id="23" name="Content Placeholder 22"/>
          <p:cNvPicPr>
            <a:picLocks noGrp="1" noChangeAspect="1"/>
          </p:cNvPicPr>
          <p:nvPr>
            <p:ph idx="1"/>
          </p:nvPr>
        </p:nvPicPr>
        <p:blipFill>
          <a:blip r:embed="rId2"/>
          <a:stretch>
            <a:fillRect/>
          </a:stretch>
        </p:blipFill>
        <p:spPr>
          <a:xfrm>
            <a:off x="571500" y="1591469"/>
            <a:ext cx="8001000" cy="4305300"/>
          </a:xfrm>
          <a:prstGeom prst="rect">
            <a:avLst/>
          </a:prstGeom>
        </p:spPr>
      </p:pic>
    </p:spTree>
    <p:extLst>
      <p:ext uri="{BB962C8B-B14F-4D97-AF65-F5344CB8AC3E}">
        <p14:creationId xmlns:p14="http://schemas.microsoft.com/office/powerpoint/2010/main" val="41748001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3591472585"/>
              </p:ext>
            </p:extLst>
          </p:nvPr>
        </p:nvGraphicFramePr>
        <p:xfrm>
          <a:off x="381000" y="385716"/>
          <a:ext cx="8610600" cy="36599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340" name="Footer Placeholder 3"/>
          <p:cNvSpPr>
            <a:spLocks noGrp="1"/>
          </p:cNvSpPr>
          <p:nvPr>
            <p:ph type="ftr" sz="quarter" idx="11"/>
          </p:nvPr>
        </p:nvSpPr>
        <p:spPr bwMode="auto">
          <a:xfrm>
            <a:off x="228600" y="6096000"/>
            <a:ext cx="78486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latin typeface="Palatino Linotype" pitchFamily="18" charset="0"/>
              </a:rPr>
              <a:t>"A Kenyan  economy with globally efficient markets and enhanced consumer welfare for shared Prosperity</a:t>
            </a:r>
            <a:r>
              <a:rPr lang="en-US" dirty="0" smtClean="0"/>
              <a:t>"</a:t>
            </a:r>
          </a:p>
        </p:txBody>
      </p:sp>
      <p:sp>
        <p:nvSpPr>
          <p:cNvPr id="6" name="Title 5"/>
          <p:cNvSpPr>
            <a:spLocks noGrp="1"/>
          </p:cNvSpPr>
          <p:nvPr>
            <p:ph type="title"/>
          </p:nvPr>
        </p:nvSpPr>
        <p:spPr>
          <a:xfrm>
            <a:off x="1524000" y="569882"/>
            <a:ext cx="4953000" cy="736600"/>
          </a:xfrm>
        </p:spPr>
        <p:txBody>
          <a:bodyPr>
            <a:normAutofit/>
          </a:bodyPr>
          <a:lstStyle/>
          <a:p>
            <a:pPr algn="ctr" eaLnBrk="1" fontAlgn="auto" hangingPunct="1">
              <a:spcAft>
                <a:spcPts val="0"/>
              </a:spcAft>
              <a:defRPr/>
            </a:pPr>
            <a:r>
              <a:rPr lang="en-US" sz="1800" dirty="0" smtClean="0">
                <a:solidFill>
                  <a:srgbClr val="92D050"/>
                </a:solidFill>
                <a:latin typeface="Palatino Linotype" pitchFamily="18" charset="0"/>
              </a:rPr>
              <a:t>Basis of Determination of Thresholds</a:t>
            </a:r>
            <a:endParaRPr lang="en-US" sz="1800" dirty="0">
              <a:solidFill>
                <a:srgbClr val="92D050"/>
              </a:solidFill>
              <a:latin typeface="Palatino Linotype" pitchFamily="18" charset="0"/>
            </a:endParaRPr>
          </a:p>
        </p:txBody>
      </p:sp>
      <p:pic>
        <p:nvPicPr>
          <p:cNvPr id="14341" name="Picture 7" descr="http://cak.go.ke/images/signature/cak.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0" y="0"/>
            <a:ext cx="1981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C:\Users\manduro\Desktop\ISO LOGO 2015.png"/>
          <p:cNvPicPr/>
          <p:nvPr/>
        </p:nvPicPr>
        <p:blipFill>
          <a:blip r:embed="rId9">
            <a:extLst>
              <a:ext uri="{28A0092B-C50C-407E-A947-70E740481C1C}">
                <a14:useLocalDpi xmlns:a14="http://schemas.microsoft.com/office/drawing/2010/main" val="0"/>
              </a:ext>
            </a:extLst>
          </a:blip>
          <a:srcRect/>
          <a:stretch>
            <a:fillRect/>
          </a:stretch>
        </p:blipFill>
        <p:spPr bwMode="auto">
          <a:xfrm>
            <a:off x="8077200" y="5949099"/>
            <a:ext cx="990600" cy="685165"/>
          </a:xfrm>
          <a:prstGeom prst="rect">
            <a:avLst/>
          </a:prstGeom>
          <a:noFill/>
          <a:ln>
            <a:noFill/>
          </a:ln>
        </p:spPr>
      </p:pic>
    </p:spTree>
    <p:extLst>
      <p:ext uri="{BB962C8B-B14F-4D97-AF65-F5344CB8AC3E}">
        <p14:creationId xmlns:p14="http://schemas.microsoft.com/office/powerpoint/2010/main" val="39768490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275144110"/>
              </p:ext>
            </p:extLst>
          </p:nvPr>
        </p:nvGraphicFramePr>
        <p:xfrm>
          <a:off x="152400" y="838200"/>
          <a:ext cx="82296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pPr>
              <a:defRPr/>
            </a:pPr>
            <a:fld id="{720CC857-84D4-4213-B918-00A9AD38853B}" type="datetime1">
              <a:rPr lang="en-US" smtClean="0"/>
              <a:pPr>
                <a:defRPr/>
              </a:pPr>
              <a:t>7/15/2021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8</a:t>
            </a:fld>
            <a:endParaRPr lang="en-US" altLang="en-US"/>
          </a:p>
        </p:txBody>
      </p:sp>
    </p:spTree>
    <p:extLst>
      <p:ext uri="{BB962C8B-B14F-4D97-AF65-F5344CB8AC3E}">
        <p14:creationId xmlns:p14="http://schemas.microsoft.com/office/powerpoint/2010/main" val="4216429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89674" y="1859694"/>
            <a:ext cx="3276302" cy="1367079"/>
          </a:xfrm>
        </p:spPr>
        <p:txBody>
          <a:bodyPr/>
          <a:lstStyle/>
          <a:p>
            <a:pPr>
              <a:buFont typeface="Wingdings" panose="05000000000000000000" pitchFamily="2" charset="2"/>
              <a:buChar char="Ø"/>
            </a:pPr>
            <a:r>
              <a:rPr lang="en-US" sz="1800" b="1" i="1" dirty="0" smtClean="0">
                <a:solidFill>
                  <a:srgbClr val="0070C0"/>
                </a:solidFill>
                <a:latin typeface="Palatino Linotype" panose="02040502050505030304" pitchFamily="18" charset="0"/>
              </a:rPr>
              <a:t>Digital Economy</a:t>
            </a:r>
            <a:endParaRPr lang="en-US" sz="1800" b="1" i="1" dirty="0">
              <a:solidFill>
                <a:srgbClr val="0070C0"/>
              </a:solidFill>
              <a:latin typeface="Palatino Linotype" panose="02040502050505030304" pitchFamily="18" charset="0"/>
            </a:endParaRPr>
          </a:p>
        </p:txBody>
      </p:sp>
      <p:sp>
        <p:nvSpPr>
          <p:cNvPr id="3" name="Title 2"/>
          <p:cNvSpPr>
            <a:spLocks noGrp="1"/>
          </p:cNvSpPr>
          <p:nvPr>
            <p:ph type="title"/>
          </p:nvPr>
        </p:nvSpPr>
        <p:spPr/>
        <p:txBody>
          <a:bodyPr>
            <a:normAutofit/>
          </a:bodyPr>
          <a:lstStyle/>
          <a:p>
            <a:pPr algn="ctr"/>
            <a:r>
              <a:rPr lang="en-US" sz="1800" dirty="0">
                <a:solidFill>
                  <a:srgbClr val="92D050"/>
                </a:solidFill>
                <a:latin typeface="Palatino Linotype" pitchFamily="18" charset="0"/>
              </a:rPr>
              <a:t>Other Issues regarding Joint Venture Transactions</a:t>
            </a:r>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7/15/2021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9</a:t>
            </a:fld>
            <a:endParaRPr lang="en-US" altLang="en-US"/>
          </a:p>
        </p:txBody>
      </p:sp>
      <p:pic>
        <p:nvPicPr>
          <p:cNvPr id="1026" name="Picture 2" descr="What is big data and why is it important? | by Raghav Sharma | Noteworthy -  The Journal Blo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1524000"/>
            <a:ext cx="3883025" cy="2133600"/>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1"/>
          <p:cNvSpPr txBox="1">
            <a:spLocks/>
          </p:cNvSpPr>
          <p:nvPr/>
        </p:nvSpPr>
        <p:spPr bwMode="auto">
          <a:xfrm>
            <a:off x="761999" y="4038601"/>
            <a:ext cx="7265719"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65125" indent="-255588" algn="l" rtl="0" eaLnBrk="0" fontAlgn="base" hangingPunct="0">
              <a:spcBef>
                <a:spcPts val="400"/>
              </a:spcBef>
              <a:spcAft>
                <a:spcPct val="0"/>
              </a:spcAft>
              <a:buClr>
                <a:schemeClr val="accent1"/>
              </a:buClr>
              <a:buSzPct val="68000"/>
              <a:buFont typeface="Wingdings 3" panose="05040102010807070707"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anose="05020102010507070707"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anose="05020102010507070707"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anose="05020102010507070707"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lgn="ctr">
              <a:buFont typeface="Wingdings" panose="05000000000000000000" pitchFamily="2" charset="2"/>
              <a:buChar char="Ø"/>
            </a:pPr>
            <a:r>
              <a:rPr lang="en-US" sz="4400" b="1" i="1" dirty="0" smtClean="0">
                <a:solidFill>
                  <a:srgbClr val="0070C0"/>
                </a:solidFill>
                <a:latin typeface="Palatino Linotype" panose="02040502050505030304" pitchFamily="18" charset="0"/>
              </a:rPr>
              <a:t>Remedies</a:t>
            </a:r>
            <a:endParaRPr lang="en-US" sz="4400" b="1" i="1" dirty="0">
              <a:solidFill>
                <a:srgbClr val="0070C0"/>
              </a:solidFill>
              <a:latin typeface="Palatino Linotype" panose="02040502050505030304" pitchFamily="18" charset="0"/>
            </a:endParaRPr>
          </a:p>
        </p:txBody>
      </p:sp>
    </p:spTree>
    <p:extLst>
      <p:ext uri="{BB962C8B-B14F-4D97-AF65-F5344CB8AC3E}">
        <p14:creationId xmlns:p14="http://schemas.microsoft.com/office/powerpoint/2010/main" val="38947503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2.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3.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4.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emplate>Concourse</Template>
  <TotalTime>12222</TotalTime>
  <Words>555</Words>
  <Application>Microsoft Office PowerPoint</Application>
  <PresentationFormat>On-screen Show (4:3)</PresentationFormat>
  <Paragraphs>75</Paragraphs>
  <Slides>10</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10</vt:i4>
      </vt:variant>
    </vt:vector>
  </HeadingPairs>
  <TitlesOfParts>
    <vt:vector size="20" baseType="lpstr">
      <vt:lpstr>Arial</vt:lpstr>
      <vt:lpstr>Calibri</vt:lpstr>
      <vt:lpstr>Lucida Sans Unicode</vt:lpstr>
      <vt:lpstr>Palatino Linotype</vt:lpstr>
      <vt:lpstr>Verdana</vt:lpstr>
      <vt:lpstr>Wingdings</vt:lpstr>
      <vt:lpstr>Wingdings 2</vt:lpstr>
      <vt:lpstr>Wingdings 3</vt:lpstr>
      <vt:lpstr>Concourse</vt:lpstr>
      <vt:lpstr>Custom Design</vt:lpstr>
      <vt:lpstr>Joint Venture Guidelines</vt:lpstr>
      <vt:lpstr>Introduction</vt:lpstr>
      <vt:lpstr>Definition of terms</vt:lpstr>
      <vt:lpstr>Filing a Notification involving Joint Ventures</vt:lpstr>
      <vt:lpstr>Documents Required</vt:lpstr>
      <vt:lpstr>Greenfield Joint Ventures</vt:lpstr>
      <vt:lpstr>Basis of Determination of Thresholds</vt:lpstr>
      <vt:lpstr>PowerPoint Presentation</vt:lpstr>
      <vt:lpstr>Other Issues regarding Joint Venture Transactions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ICN 2013: Regional Competition Networks</dc:title>
  <dc:creator>.user</dc:creator>
  <cp:lastModifiedBy>Truphosa Ashiko</cp:lastModifiedBy>
  <cp:revision>301</cp:revision>
  <cp:lastPrinted>2018-11-23T14:30:17Z</cp:lastPrinted>
  <dcterms:created xsi:type="dcterms:W3CDTF">2013-04-16T04:53:56Z</dcterms:created>
  <dcterms:modified xsi:type="dcterms:W3CDTF">2021-07-15T20:53:45Z</dcterms:modified>
</cp:coreProperties>
</file>