
<file path=[Content_Types].xml><?xml version="1.0" encoding="utf-8"?>
<Types xmlns="http://schemas.openxmlformats.org/package/2006/content-types">
  <Default Extension="png" ContentType="image/png"/>
  <Default Extension="jfif" ContentType="image/j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heme/themeOverride5.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72" r:id="rId1"/>
    <p:sldMasterId id="2147483684" r:id="rId2"/>
  </p:sldMasterIdLst>
  <p:notesMasterIdLst>
    <p:notesMasterId r:id="rId40"/>
  </p:notesMasterIdLst>
  <p:sldIdLst>
    <p:sldId id="339" r:id="rId3"/>
    <p:sldId id="341" r:id="rId4"/>
    <p:sldId id="340" r:id="rId5"/>
    <p:sldId id="342" r:id="rId6"/>
    <p:sldId id="256" r:id="rId7"/>
    <p:sldId id="313" r:id="rId8"/>
    <p:sldId id="326" r:id="rId9"/>
    <p:sldId id="336" r:id="rId10"/>
    <p:sldId id="327" r:id="rId11"/>
    <p:sldId id="335" r:id="rId12"/>
    <p:sldId id="331" r:id="rId13"/>
    <p:sldId id="338" r:id="rId14"/>
    <p:sldId id="337" r:id="rId15"/>
    <p:sldId id="344" r:id="rId16"/>
    <p:sldId id="345" r:id="rId17"/>
    <p:sldId id="346" r:id="rId18"/>
    <p:sldId id="347" r:id="rId19"/>
    <p:sldId id="348" r:id="rId20"/>
    <p:sldId id="349" r:id="rId21"/>
    <p:sldId id="350" r:id="rId22"/>
    <p:sldId id="351" r:id="rId23"/>
    <p:sldId id="352" r:id="rId24"/>
    <p:sldId id="353" r:id="rId25"/>
    <p:sldId id="363" r:id="rId26"/>
    <p:sldId id="355" r:id="rId27"/>
    <p:sldId id="356" r:id="rId28"/>
    <p:sldId id="357" r:id="rId29"/>
    <p:sldId id="359" r:id="rId30"/>
    <p:sldId id="367" r:id="rId31"/>
    <p:sldId id="360" r:id="rId32"/>
    <p:sldId id="361" r:id="rId33"/>
    <p:sldId id="368" r:id="rId34"/>
    <p:sldId id="354" r:id="rId35"/>
    <p:sldId id="365" r:id="rId36"/>
    <p:sldId id="364" r:id="rId37"/>
    <p:sldId id="366" r:id="rId38"/>
    <p:sldId id="362" r:id="rId39"/>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6600"/>
    <a:srgbClr val="996633"/>
    <a:srgbClr val="FFCC99"/>
    <a:srgbClr val="CC9900"/>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826" autoAdjust="0"/>
  </p:normalViewPr>
  <p:slideViewPr>
    <p:cSldViewPr>
      <p:cViewPr varScale="1">
        <p:scale>
          <a:sx n="69" d="100"/>
          <a:sy n="69" d="100"/>
        </p:scale>
        <p:origin x="1200" y="4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diagrams/_rels/data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jpeg"/><Relationship Id="rId4" Type="http://schemas.openxmlformats.org/officeDocument/2006/relationships/image" Target="../media/image9.png"/></Relationships>
</file>

<file path=ppt/diagrams/_rels/drawing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jpeg"/><Relationship Id="rId4"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5C70BE-A998-4574-A947-27BB3BBCA6E5}" type="doc">
      <dgm:prSet loTypeId="urn:microsoft.com/office/officeart/2011/layout/RadialPictureList" loCatId="officeonline" qsTypeId="urn:microsoft.com/office/officeart/2005/8/quickstyle/3d1" qsCatId="3D" csTypeId="urn:microsoft.com/office/officeart/2005/8/colors/accent1_4" csCatId="accent1" phldr="1"/>
      <dgm:spPr/>
      <dgm:t>
        <a:bodyPr/>
        <a:lstStyle/>
        <a:p>
          <a:endParaRPr lang="en-US"/>
        </a:p>
      </dgm:t>
    </dgm:pt>
    <dgm:pt modelId="{E8605A82-633B-40D8-A5D6-6DC7B8BD96EA}">
      <dgm:prSet phldrT="[Text]" custT="1"/>
      <dgm:spPr/>
      <dgm:t>
        <a:bodyPr/>
        <a:lstStyle/>
        <a:p>
          <a:r>
            <a:rPr lang="en-US" sz="1800" dirty="0" smtClean="0">
              <a:latin typeface="Palatino Linotype" panose="02040502050505030304" pitchFamily="18" charset="0"/>
            </a:rPr>
            <a:t>Market Considerations</a:t>
          </a:r>
          <a:endParaRPr lang="en-US" sz="1800" dirty="0">
            <a:latin typeface="Palatino Linotype" panose="02040502050505030304" pitchFamily="18" charset="0"/>
          </a:endParaRPr>
        </a:p>
      </dgm:t>
    </dgm:pt>
    <dgm:pt modelId="{0E557B5B-72C6-4559-B3FC-A66A3E097BD1}" type="parTrans" cxnId="{5E4DB165-6968-4D31-94DD-65069C262BFE}">
      <dgm:prSet/>
      <dgm:spPr/>
      <dgm:t>
        <a:bodyPr/>
        <a:lstStyle/>
        <a:p>
          <a:endParaRPr lang="en-US" sz="1800">
            <a:latin typeface="Palatino Linotype" panose="02040502050505030304" pitchFamily="18" charset="0"/>
          </a:endParaRPr>
        </a:p>
      </dgm:t>
    </dgm:pt>
    <dgm:pt modelId="{03DDF7A4-9F6B-4B21-972C-34542ECC0536}" type="sibTrans" cxnId="{5E4DB165-6968-4D31-94DD-65069C262BFE}">
      <dgm:prSet/>
      <dgm:spPr/>
      <dgm:t>
        <a:bodyPr/>
        <a:lstStyle/>
        <a:p>
          <a:endParaRPr lang="en-US" sz="1800">
            <a:latin typeface="Palatino Linotype" panose="02040502050505030304" pitchFamily="18" charset="0"/>
          </a:endParaRPr>
        </a:p>
      </dgm:t>
    </dgm:pt>
    <dgm:pt modelId="{1B858218-7243-4EE5-AD03-63E78E90C394}">
      <dgm:prSet phldrT="[Text]" custT="1"/>
      <dgm:spPr/>
      <dgm:t>
        <a:bodyPr/>
        <a:lstStyle/>
        <a:p>
          <a:r>
            <a:rPr lang="en-US" sz="1800" dirty="0" smtClean="0">
              <a:latin typeface="Palatino Linotype" panose="02040502050505030304" pitchFamily="18" charset="0"/>
            </a:rPr>
            <a:t>Multi-sided markets</a:t>
          </a:r>
          <a:endParaRPr lang="en-US" sz="1800" dirty="0">
            <a:latin typeface="Palatino Linotype" panose="02040502050505030304" pitchFamily="18" charset="0"/>
          </a:endParaRPr>
        </a:p>
      </dgm:t>
    </dgm:pt>
    <dgm:pt modelId="{945525BB-7246-45D2-B9CB-C5ABEF50BB7F}" type="parTrans" cxnId="{BF23DF76-3B00-4DF9-BF4F-692B7164740B}">
      <dgm:prSet/>
      <dgm:spPr/>
      <dgm:t>
        <a:bodyPr/>
        <a:lstStyle/>
        <a:p>
          <a:endParaRPr lang="en-US" sz="1800">
            <a:latin typeface="Palatino Linotype" panose="02040502050505030304" pitchFamily="18" charset="0"/>
          </a:endParaRPr>
        </a:p>
      </dgm:t>
    </dgm:pt>
    <dgm:pt modelId="{35201562-CA66-46FC-B7DD-D6ECCD0A7E5F}" type="sibTrans" cxnId="{BF23DF76-3B00-4DF9-BF4F-692B7164740B}">
      <dgm:prSet/>
      <dgm:spPr/>
      <dgm:t>
        <a:bodyPr/>
        <a:lstStyle/>
        <a:p>
          <a:endParaRPr lang="en-US" sz="1800">
            <a:latin typeface="Palatino Linotype" panose="02040502050505030304" pitchFamily="18" charset="0"/>
          </a:endParaRPr>
        </a:p>
      </dgm:t>
    </dgm:pt>
    <dgm:pt modelId="{2C3D2882-18C3-494A-921D-826231D75343}">
      <dgm:prSet phldrT="[Text]" custT="1"/>
      <dgm:spPr/>
      <dgm:t>
        <a:bodyPr/>
        <a:lstStyle/>
        <a:p>
          <a:r>
            <a:rPr lang="en-US" sz="1800" dirty="0" smtClean="0">
              <a:latin typeface="Palatino Linotype" panose="02040502050505030304" pitchFamily="18" charset="0"/>
            </a:rPr>
            <a:t>Tool: SNIPP?</a:t>
          </a:r>
          <a:endParaRPr lang="en-US" sz="1800" dirty="0">
            <a:latin typeface="Palatino Linotype" panose="02040502050505030304" pitchFamily="18" charset="0"/>
          </a:endParaRPr>
        </a:p>
      </dgm:t>
    </dgm:pt>
    <dgm:pt modelId="{F16B8333-ACBE-41C5-B2FC-E1D5A6C16B8E}" type="parTrans" cxnId="{5C660A9B-60B4-495A-9E95-0CCB089B05F6}">
      <dgm:prSet/>
      <dgm:spPr/>
      <dgm:t>
        <a:bodyPr/>
        <a:lstStyle/>
        <a:p>
          <a:endParaRPr lang="en-US" sz="1800">
            <a:latin typeface="Palatino Linotype" panose="02040502050505030304" pitchFamily="18" charset="0"/>
          </a:endParaRPr>
        </a:p>
      </dgm:t>
    </dgm:pt>
    <dgm:pt modelId="{35D0D290-774D-443D-AD33-475576E509CA}" type="sibTrans" cxnId="{5C660A9B-60B4-495A-9E95-0CCB089B05F6}">
      <dgm:prSet/>
      <dgm:spPr/>
      <dgm:t>
        <a:bodyPr/>
        <a:lstStyle/>
        <a:p>
          <a:endParaRPr lang="en-US" sz="1800">
            <a:latin typeface="Palatino Linotype" panose="02040502050505030304" pitchFamily="18" charset="0"/>
          </a:endParaRPr>
        </a:p>
      </dgm:t>
    </dgm:pt>
    <dgm:pt modelId="{A27BF842-BFD8-4DC0-A57E-D5862C9FE41D}">
      <dgm:prSet phldrT="[Text]" custT="1"/>
      <dgm:spPr/>
      <dgm:t>
        <a:bodyPr/>
        <a:lstStyle/>
        <a:p>
          <a:r>
            <a:rPr lang="en-US" sz="1800" dirty="0" smtClean="0">
              <a:latin typeface="Palatino Linotype" panose="02040502050505030304" pitchFamily="18" charset="0"/>
            </a:rPr>
            <a:t>Zero Pricing</a:t>
          </a:r>
          <a:endParaRPr lang="en-US" sz="1800" dirty="0">
            <a:latin typeface="Palatino Linotype" panose="02040502050505030304" pitchFamily="18" charset="0"/>
          </a:endParaRPr>
        </a:p>
      </dgm:t>
    </dgm:pt>
    <dgm:pt modelId="{1913911B-271C-4144-AD42-BD2F736DBF58}" type="sibTrans" cxnId="{7380D9CE-1905-4D45-BF55-DFABECF90815}">
      <dgm:prSet/>
      <dgm:spPr/>
      <dgm:t>
        <a:bodyPr/>
        <a:lstStyle/>
        <a:p>
          <a:endParaRPr lang="en-US" sz="1800">
            <a:latin typeface="Palatino Linotype" panose="02040502050505030304" pitchFamily="18" charset="0"/>
          </a:endParaRPr>
        </a:p>
      </dgm:t>
    </dgm:pt>
    <dgm:pt modelId="{3EF466E2-58D9-451C-A382-77F3037A7BF6}" type="parTrans" cxnId="{7380D9CE-1905-4D45-BF55-DFABECF90815}">
      <dgm:prSet/>
      <dgm:spPr/>
      <dgm:t>
        <a:bodyPr/>
        <a:lstStyle/>
        <a:p>
          <a:endParaRPr lang="en-US" sz="1800">
            <a:latin typeface="Palatino Linotype" panose="02040502050505030304" pitchFamily="18" charset="0"/>
          </a:endParaRPr>
        </a:p>
      </dgm:t>
    </dgm:pt>
    <dgm:pt modelId="{09CC741C-04E0-4D82-A06D-0286368C0E33}">
      <dgm:prSet phldrT="[Text]" custT="1"/>
      <dgm:spPr/>
      <dgm:t>
        <a:bodyPr/>
        <a:lstStyle/>
        <a:p>
          <a:r>
            <a:rPr lang="en-US" sz="1800" dirty="0" smtClean="0">
              <a:latin typeface="Palatino Linotype" panose="02040502050505030304" pitchFamily="18" charset="0"/>
            </a:rPr>
            <a:t>Product quality?</a:t>
          </a:r>
          <a:endParaRPr lang="en-US" sz="1800" dirty="0">
            <a:latin typeface="Palatino Linotype" panose="02040502050505030304" pitchFamily="18" charset="0"/>
          </a:endParaRPr>
        </a:p>
      </dgm:t>
    </dgm:pt>
    <dgm:pt modelId="{303D4E72-C422-42C8-BB82-CDE8E263520F}" type="parTrans" cxnId="{7E4ABACA-A4F8-44D3-A4AF-097A73305731}">
      <dgm:prSet/>
      <dgm:spPr/>
      <dgm:t>
        <a:bodyPr/>
        <a:lstStyle/>
        <a:p>
          <a:endParaRPr lang="en-US" sz="1800">
            <a:latin typeface="Palatino Linotype" panose="02040502050505030304" pitchFamily="18" charset="0"/>
          </a:endParaRPr>
        </a:p>
      </dgm:t>
    </dgm:pt>
    <dgm:pt modelId="{81994ED1-8189-4259-AE32-7A4E5C83EC64}" type="sibTrans" cxnId="{7E4ABACA-A4F8-44D3-A4AF-097A73305731}">
      <dgm:prSet/>
      <dgm:spPr/>
      <dgm:t>
        <a:bodyPr/>
        <a:lstStyle/>
        <a:p>
          <a:endParaRPr lang="en-US" sz="1800">
            <a:latin typeface="Palatino Linotype" panose="02040502050505030304" pitchFamily="18" charset="0"/>
          </a:endParaRPr>
        </a:p>
      </dgm:t>
    </dgm:pt>
    <dgm:pt modelId="{7165E7CC-6079-4AF2-98B4-C64321313A4A}">
      <dgm:prSet phldrT="[Text]"/>
      <dgm:spPr/>
      <dgm:t>
        <a:bodyPr/>
        <a:lstStyle/>
        <a:p>
          <a:endParaRPr lang="en-US" sz="1800" dirty="0">
            <a:latin typeface="Palatino Linotype" panose="02040502050505030304" pitchFamily="18" charset="0"/>
          </a:endParaRPr>
        </a:p>
      </dgm:t>
    </dgm:pt>
    <dgm:pt modelId="{3765BF7F-51F6-49EE-847A-A5731E8418F4}" type="parTrans" cxnId="{55A47625-5C63-414B-B1CC-578FEBFF5D0E}">
      <dgm:prSet/>
      <dgm:spPr/>
      <dgm:t>
        <a:bodyPr/>
        <a:lstStyle/>
        <a:p>
          <a:endParaRPr lang="en-US" sz="1800">
            <a:latin typeface="Palatino Linotype" panose="02040502050505030304" pitchFamily="18" charset="0"/>
          </a:endParaRPr>
        </a:p>
      </dgm:t>
    </dgm:pt>
    <dgm:pt modelId="{5E35EDE4-F332-44A6-901B-ACF698C6A363}" type="sibTrans" cxnId="{55A47625-5C63-414B-B1CC-578FEBFF5D0E}">
      <dgm:prSet/>
      <dgm:spPr/>
      <dgm:t>
        <a:bodyPr/>
        <a:lstStyle/>
        <a:p>
          <a:endParaRPr lang="en-US" sz="1800">
            <a:latin typeface="Palatino Linotype" panose="02040502050505030304" pitchFamily="18" charset="0"/>
          </a:endParaRPr>
        </a:p>
      </dgm:t>
    </dgm:pt>
    <dgm:pt modelId="{5E7D3A80-D5DD-4C9B-938F-FA2D6525894C}" type="pres">
      <dgm:prSet presAssocID="{625C70BE-A998-4574-A947-27BB3BBCA6E5}" presName="Name0" presStyleCnt="0">
        <dgm:presLayoutVars>
          <dgm:chMax val="1"/>
          <dgm:chPref val="1"/>
          <dgm:dir/>
          <dgm:resizeHandles/>
        </dgm:presLayoutVars>
      </dgm:prSet>
      <dgm:spPr/>
      <dgm:t>
        <a:bodyPr/>
        <a:lstStyle/>
        <a:p>
          <a:endParaRPr lang="en-US"/>
        </a:p>
      </dgm:t>
    </dgm:pt>
    <dgm:pt modelId="{2C6BF566-61FE-437E-A0D2-82264752F208}" type="pres">
      <dgm:prSet presAssocID="{E8605A82-633B-40D8-A5D6-6DC7B8BD96EA}" presName="Parent" presStyleLbl="node1" presStyleIdx="0" presStyleCnt="2" custScaleX="118125" custScaleY="95738">
        <dgm:presLayoutVars>
          <dgm:chMax val="4"/>
          <dgm:chPref val="3"/>
        </dgm:presLayoutVars>
      </dgm:prSet>
      <dgm:spPr/>
      <dgm:t>
        <a:bodyPr/>
        <a:lstStyle/>
        <a:p>
          <a:endParaRPr lang="en-US"/>
        </a:p>
      </dgm:t>
    </dgm:pt>
    <dgm:pt modelId="{4BB84A03-72DA-4DBE-8C48-BBFEB24A3C52}" type="pres">
      <dgm:prSet presAssocID="{A27BF842-BFD8-4DC0-A57E-D5862C9FE41D}" presName="Accent" presStyleLbl="node1" presStyleIdx="1" presStyleCnt="2"/>
      <dgm:spPr/>
    </dgm:pt>
    <dgm:pt modelId="{AF4DCC48-8B85-4833-82ED-4D825173378F}" type="pres">
      <dgm:prSet presAssocID="{A27BF842-BFD8-4DC0-A57E-D5862C9FE41D}" presName="Image1" presStyleLbl="fgImgPlace1" presStyleIdx="0" presStyleCnt="4"/>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pt>
    <dgm:pt modelId="{FE307602-C4B3-4E37-8137-052FC269367B}" type="pres">
      <dgm:prSet presAssocID="{A27BF842-BFD8-4DC0-A57E-D5862C9FE41D}" presName="Child1" presStyleLbl="revTx" presStyleIdx="0" presStyleCnt="4">
        <dgm:presLayoutVars>
          <dgm:chMax val="0"/>
          <dgm:chPref val="0"/>
          <dgm:bulletEnabled val="1"/>
        </dgm:presLayoutVars>
      </dgm:prSet>
      <dgm:spPr/>
      <dgm:t>
        <a:bodyPr/>
        <a:lstStyle/>
        <a:p>
          <a:endParaRPr lang="en-US"/>
        </a:p>
      </dgm:t>
    </dgm:pt>
    <dgm:pt modelId="{DA2294F6-6B29-4C37-8D7F-98468F47EC19}" type="pres">
      <dgm:prSet presAssocID="{1B858218-7243-4EE5-AD03-63E78E90C394}" presName="Image2" presStyleCnt="0"/>
      <dgm:spPr/>
    </dgm:pt>
    <dgm:pt modelId="{3AF70AEF-CC87-465A-9947-5C8DCA80A57C}" type="pres">
      <dgm:prSet presAssocID="{1B858218-7243-4EE5-AD03-63E78E90C394}" presName="Image" presStyleLbl="fgImgPlace1" presStyleIdx="1" presStyleCnt="4"/>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39000" r="-39000"/>
          </a:stretch>
        </a:blipFill>
      </dgm:spPr>
      <dgm:t>
        <a:bodyPr/>
        <a:lstStyle/>
        <a:p>
          <a:endParaRPr lang="en-US"/>
        </a:p>
      </dgm:t>
    </dgm:pt>
    <dgm:pt modelId="{A5D28910-BCDC-4EC4-A587-9F254CC421FD}" type="pres">
      <dgm:prSet presAssocID="{1B858218-7243-4EE5-AD03-63E78E90C394}" presName="Child2" presStyleLbl="revTx" presStyleIdx="1" presStyleCnt="4" custScaleX="150731" custLinFactNeighborX="15557" custLinFactNeighborY="12723">
        <dgm:presLayoutVars>
          <dgm:chMax val="0"/>
          <dgm:chPref val="0"/>
          <dgm:bulletEnabled val="1"/>
        </dgm:presLayoutVars>
      </dgm:prSet>
      <dgm:spPr/>
      <dgm:t>
        <a:bodyPr/>
        <a:lstStyle/>
        <a:p>
          <a:endParaRPr lang="en-US"/>
        </a:p>
      </dgm:t>
    </dgm:pt>
    <dgm:pt modelId="{05B5FB35-30E0-4913-9E49-FED02B027FD3}" type="pres">
      <dgm:prSet presAssocID="{2C3D2882-18C3-494A-921D-826231D75343}" presName="Image3" presStyleCnt="0"/>
      <dgm:spPr/>
    </dgm:pt>
    <dgm:pt modelId="{4003D3F1-4994-419A-8666-9625677CFBEC}" type="pres">
      <dgm:prSet presAssocID="{2C3D2882-18C3-494A-921D-826231D75343}" presName="Image" presStyleLbl="fgImgPlace1" presStyleIdx="2" presStyleCnt="4"/>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28000" r="-28000"/>
          </a:stretch>
        </a:blipFill>
      </dgm:spPr>
      <dgm:t>
        <a:bodyPr/>
        <a:lstStyle/>
        <a:p>
          <a:endParaRPr lang="en-US"/>
        </a:p>
      </dgm:t>
    </dgm:pt>
    <dgm:pt modelId="{1B986EDC-68F1-45E3-ABC2-006F9170E40A}" type="pres">
      <dgm:prSet presAssocID="{2C3D2882-18C3-494A-921D-826231D75343}" presName="Child3" presStyleLbl="revTx" presStyleIdx="2" presStyleCnt="4">
        <dgm:presLayoutVars>
          <dgm:chMax val="0"/>
          <dgm:chPref val="0"/>
          <dgm:bulletEnabled val="1"/>
        </dgm:presLayoutVars>
      </dgm:prSet>
      <dgm:spPr/>
      <dgm:t>
        <a:bodyPr/>
        <a:lstStyle/>
        <a:p>
          <a:endParaRPr lang="en-US"/>
        </a:p>
      </dgm:t>
    </dgm:pt>
    <dgm:pt modelId="{8B87973F-10F9-4493-84E5-1B2B45AD8AC5}" type="pres">
      <dgm:prSet presAssocID="{09CC741C-04E0-4D82-A06D-0286368C0E33}" presName="Image4" presStyleCnt="0"/>
      <dgm:spPr/>
    </dgm:pt>
    <dgm:pt modelId="{A1545B4A-B121-4A77-8318-E27A2D13B63B}" type="pres">
      <dgm:prSet presAssocID="{09CC741C-04E0-4D82-A06D-0286368C0E33}" presName="Image" presStyleLbl="fgImgPlace1" presStyleIdx="3" presStyleCnt="4"/>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25000" r="-25000"/>
          </a:stretch>
        </a:blipFill>
      </dgm:spPr>
      <dgm:t>
        <a:bodyPr/>
        <a:lstStyle/>
        <a:p>
          <a:endParaRPr lang="en-US"/>
        </a:p>
      </dgm:t>
    </dgm:pt>
    <dgm:pt modelId="{45E6B778-CB9E-47A6-B0A0-C467C6573DFD}" type="pres">
      <dgm:prSet presAssocID="{09CC741C-04E0-4D82-A06D-0286368C0E33}" presName="Child4" presStyleLbl="revTx" presStyleIdx="3" presStyleCnt="4">
        <dgm:presLayoutVars>
          <dgm:chMax val="0"/>
          <dgm:chPref val="0"/>
          <dgm:bulletEnabled val="1"/>
        </dgm:presLayoutVars>
      </dgm:prSet>
      <dgm:spPr/>
      <dgm:t>
        <a:bodyPr/>
        <a:lstStyle/>
        <a:p>
          <a:endParaRPr lang="en-US"/>
        </a:p>
      </dgm:t>
    </dgm:pt>
  </dgm:ptLst>
  <dgm:cxnLst>
    <dgm:cxn modelId="{D4924CE9-2E8F-4EE9-8D78-21C68B950C6A}" type="presOf" srcId="{A27BF842-BFD8-4DC0-A57E-D5862C9FE41D}" destId="{FE307602-C4B3-4E37-8137-052FC269367B}" srcOrd="0" destOrd="0" presId="urn:microsoft.com/office/officeart/2011/layout/RadialPictureList"/>
    <dgm:cxn modelId="{BF23DF76-3B00-4DF9-BF4F-692B7164740B}" srcId="{E8605A82-633B-40D8-A5D6-6DC7B8BD96EA}" destId="{1B858218-7243-4EE5-AD03-63E78E90C394}" srcOrd="1" destOrd="0" parTransId="{945525BB-7246-45D2-B9CB-C5ABEF50BB7F}" sibTransId="{35201562-CA66-46FC-B7DD-D6ECCD0A7E5F}"/>
    <dgm:cxn modelId="{7380D9CE-1905-4D45-BF55-DFABECF90815}" srcId="{E8605A82-633B-40D8-A5D6-6DC7B8BD96EA}" destId="{A27BF842-BFD8-4DC0-A57E-D5862C9FE41D}" srcOrd="0" destOrd="0" parTransId="{3EF466E2-58D9-451C-A382-77F3037A7BF6}" sibTransId="{1913911B-271C-4144-AD42-BD2F736DBF58}"/>
    <dgm:cxn modelId="{D7312D78-38B5-497E-9006-419B52FC3BDA}" type="presOf" srcId="{2C3D2882-18C3-494A-921D-826231D75343}" destId="{1B986EDC-68F1-45E3-ABC2-006F9170E40A}" srcOrd="0" destOrd="0" presId="urn:microsoft.com/office/officeart/2011/layout/RadialPictureList"/>
    <dgm:cxn modelId="{7E4ABACA-A4F8-44D3-A4AF-097A73305731}" srcId="{E8605A82-633B-40D8-A5D6-6DC7B8BD96EA}" destId="{09CC741C-04E0-4D82-A06D-0286368C0E33}" srcOrd="3" destOrd="0" parTransId="{303D4E72-C422-42C8-BB82-CDE8E263520F}" sibTransId="{81994ED1-8189-4259-AE32-7A4E5C83EC64}"/>
    <dgm:cxn modelId="{5C660A9B-60B4-495A-9E95-0CCB089B05F6}" srcId="{E8605A82-633B-40D8-A5D6-6DC7B8BD96EA}" destId="{2C3D2882-18C3-494A-921D-826231D75343}" srcOrd="2" destOrd="0" parTransId="{F16B8333-ACBE-41C5-B2FC-E1D5A6C16B8E}" sibTransId="{35D0D290-774D-443D-AD33-475576E509CA}"/>
    <dgm:cxn modelId="{28627A41-7D17-465F-9053-1ADED752A857}" type="presOf" srcId="{625C70BE-A998-4574-A947-27BB3BBCA6E5}" destId="{5E7D3A80-D5DD-4C9B-938F-FA2D6525894C}" srcOrd="0" destOrd="0" presId="urn:microsoft.com/office/officeart/2011/layout/RadialPictureList"/>
    <dgm:cxn modelId="{3AE186F9-9D0A-4289-9D86-02AC30E3B89B}" type="presOf" srcId="{1B858218-7243-4EE5-AD03-63E78E90C394}" destId="{A5D28910-BCDC-4EC4-A587-9F254CC421FD}" srcOrd="0" destOrd="0" presId="urn:microsoft.com/office/officeart/2011/layout/RadialPictureList"/>
    <dgm:cxn modelId="{67569F8C-7C2B-4F0B-BD41-8D743C07875F}" type="presOf" srcId="{09CC741C-04E0-4D82-A06D-0286368C0E33}" destId="{45E6B778-CB9E-47A6-B0A0-C467C6573DFD}" srcOrd="0" destOrd="0" presId="urn:microsoft.com/office/officeart/2011/layout/RadialPictureList"/>
    <dgm:cxn modelId="{5E4DB165-6968-4D31-94DD-65069C262BFE}" srcId="{625C70BE-A998-4574-A947-27BB3BBCA6E5}" destId="{E8605A82-633B-40D8-A5D6-6DC7B8BD96EA}" srcOrd="0" destOrd="0" parTransId="{0E557B5B-72C6-4559-B3FC-A66A3E097BD1}" sibTransId="{03DDF7A4-9F6B-4B21-972C-34542ECC0536}"/>
    <dgm:cxn modelId="{55A47625-5C63-414B-B1CC-578FEBFF5D0E}" srcId="{E8605A82-633B-40D8-A5D6-6DC7B8BD96EA}" destId="{7165E7CC-6079-4AF2-98B4-C64321313A4A}" srcOrd="4" destOrd="0" parTransId="{3765BF7F-51F6-49EE-847A-A5731E8418F4}" sibTransId="{5E35EDE4-F332-44A6-901B-ACF698C6A363}"/>
    <dgm:cxn modelId="{B7F36C3E-3BE4-436D-862E-E7F34F58E93A}" type="presOf" srcId="{E8605A82-633B-40D8-A5D6-6DC7B8BD96EA}" destId="{2C6BF566-61FE-437E-A0D2-82264752F208}" srcOrd="0" destOrd="0" presId="urn:microsoft.com/office/officeart/2011/layout/RadialPictureList"/>
    <dgm:cxn modelId="{2BAAED17-EE3F-4163-94D0-27D29733B10A}" type="presParOf" srcId="{5E7D3A80-D5DD-4C9B-938F-FA2D6525894C}" destId="{2C6BF566-61FE-437E-A0D2-82264752F208}" srcOrd="0" destOrd="0" presId="urn:microsoft.com/office/officeart/2011/layout/RadialPictureList"/>
    <dgm:cxn modelId="{8B888B88-CF39-4823-8805-2B890B969F96}" type="presParOf" srcId="{5E7D3A80-D5DD-4C9B-938F-FA2D6525894C}" destId="{4BB84A03-72DA-4DBE-8C48-BBFEB24A3C52}" srcOrd="1" destOrd="0" presId="urn:microsoft.com/office/officeart/2011/layout/RadialPictureList"/>
    <dgm:cxn modelId="{FBFA2341-CF35-47EF-AA6C-3267FD3265A8}" type="presParOf" srcId="{5E7D3A80-D5DD-4C9B-938F-FA2D6525894C}" destId="{AF4DCC48-8B85-4833-82ED-4D825173378F}" srcOrd="2" destOrd="0" presId="urn:microsoft.com/office/officeart/2011/layout/RadialPictureList"/>
    <dgm:cxn modelId="{AA9FEC2E-5FF3-4A14-A624-E062FF0FF7AA}" type="presParOf" srcId="{5E7D3A80-D5DD-4C9B-938F-FA2D6525894C}" destId="{FE307602-C4B3-4E37-8137-052FC269367B}" srcOrd="3" destOrd="0" presId="urn:microsoft.com/office/officeart/2011/layout/RadialPictureList"/>
    <dgm:cxn modelId="{219DD06F-FDB5-44A4-8CBC-77A94A98F98A}" type="presParOf" srcId="{5E7D3A80-D5DD-4C9B-938F-FA2D6525894C}" destId="{DA2294F6-6B29-4C37-8D7F-98468F47EC19}" srcOrd="4" destOrd="0" presId="urn:microsoft.com/office/officeart/2011/layout/RadialPictureList"/>
    <dgm:cxn modelId="{3D209C3C-CC9F-4C15-84E6-D98881B9BDD5}" type="presParOf" srcId="{DA2294F6-6B29-4C37-8D7F-98468F47EC19}" destId="{3AF70AEF-CC87-465A-9947-5C8DCA80A57C}" srcOrd="0" destOrd="0" presId="urn:microsoft.com/office/officeart/2011/layout/RadialPictureList"/>
    <dgm:cxn modelId="{AC03D264-7AC3-424E-AEEA-063710B2FA45}" type="presParOf" srcId="{5E7D3A80-D5DD-4C9B-938F-FA2D6525894C}" destId="{A5D28910-BCDC-4EC4-A587-9F254CC421FD}" srcOrd="5" destOrd="0" presId="urn:microsoft.com/office/officeart/2011/layout/RadialPictureList"/>
    <dgm:cxn modelId="{A165B942-C43C-4BE4-95B8-15D96DB18639}" type="presParOf" srcId="{5E7D3A80-D5DD-4C9B-938F-FA2D6525894C}" destId="{05B5FB35-30E0-4913-9E49-FED02B027FD3}" srcOrd="6" destOrd="0" presId="urn:microsoft.com/office/officeart/2011/layout/RadialPictureList"/>
    <dgm:cxn modelId="{B96750CA-962A-4A95-AA19-1BC87C51D43A}" type="presParOf" srcId="{05B5FB35-30E0-4913-9E49-FED02B027FD3}" destId="{4003D3F1-4994-419A-8666-9625677CFBEC}" srcOrd="0" destOrd="0" presId="urn:microsoft.com/office/officeart/2011/layout/RadialPictureList"/>
    <dgm:cxn modelId="{E1C5E9A4-753A-46A3-8B18-D34240A364B8}" type="presParOf" srcId="{5E7D3A80-D5DD-4C9B-938F-FA2D6525894C}" destId="{1B986EDC-68F1-45E3-ABC2-006F9170E40A}" srcOrd="7" destOrd="0" presId="urn:microsoft.com/office/officeart/2011/layout/RadialPictureList"/>
    <dgm:cxn modelId="{EAAD056A-57DB-4E1B-AC80-A0EC5EB54F2D}" type="presParOf" srcId="{5E7D3A80-D5DD-4C9B-938F-FA2D6525894C}" destId="{8B87973F-10F9-4493-84E5-1B2B45AD8AC5}" srcOrd="8" destOrd="0" presId="urn:microsoft.com/office/officeart/2011/layout/RadialPictureList"/>
    <dgm:cxn modelId="{E6B947F5-311F-4BDD-A4B7-D7D06CE20A8D}" type="presParOf" srcId="{8B87973F-10F9-4493-84E5-1B2B45AD8AC5}" destId="{A1545B4A-B121-4A77-8318-E27A2D13B63B}" srcOrd="0" destOrd="0" presId="urn:microsoft.com/office/officeart/2011/layout/RadialPictureList"/>
    <dgm:cxn modelId="{8D963961-EFDF-451E-9731-1EC736EBD3FC}" type="presParOf" srcId="{5E7D3A80-D5DD-4C9B-938F-FA2D6525894C}" destId="{45E6B778-CB9E-47A6-B0A0-C467C6573DFD}" srcOrd="9" destOrd="0" presId="urn:microsoft.com/office/officeart/2011/layout/RadialPictur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034403B-D053-4A9D-B75C-64A392ED6C73}" type="doc">
      <dgm:prSet loTypeId="urn:diagrams.loki3.com/VaryingWidthList" loCatId="list" qsTypeId="urn:microsoft.com/office/officeart/2005/8/quickstyle/3d2" qsCatId="3D" csTypeId="urn:microsoft.com/office/officeart/2005/8/colors/accent0_1" csCatId="mainScheme" phldr="1"/>
      <dgm:spPr/>
      <dgm:t>
        <a:bodyPr/>
        <a:lstStyle/>
        <a:p>
          <a:endParaRPr lang="en-US"/>
        </a:p>
      </dgm:t>
    </dgm:pt>
    <dgm:pt modelId="{315ACD29-2752-42F1-BD00-F1BB21E42508}">
      <dgm:prSet custT="1"/>
      <dgm:spPr/>
      <dgm:t>
        <a:bodyPr/>
        <a:lstStyle/>
        <a:p>
          <a:pPr rtl="0"/>
          <a:r>
            <a:rPr lang="en-US" sz="2400" b="1" dirty="0" smtClean="0">
              <a:latin typeface="Palatino Linotype" panose="02040502050505030304" pitchFamily="18" charset="0"/>
            </a:rPr>
            <a:t>Classic Collusion</a:t>
          </a:r>
          <a:endParaRPr lang="en-US" sz="2400" dirty="0">
            <a:latin typeface="Palatino Linotype" panose="02040502050505030304" pitchFamily="18" charset="0"/>
          </a:endParaRPr>
        </a:p>
      </dgm:t>
    </dgm:pt>
    <dgm:pt modelId="{9BAF0841-BF9A-448A-AD03-3538029DC2DA}" type="parTrans" cxnId="{56656820-5D70-4BFA-8513-4FF7E2F4B80B}">
      <dgm:prSet/>
      <dgm:spPr/>
      <dgm:t>
        <a:bodyPr/>
        <a:lstStyle/>
        <a:p>
          <a:endParaRPr lang="en-US"/>
        </a:p>
      </dgm:t>
    </dgm:pt>
    <dgm:pt modelId="{464FED9A-F9F1-4D45-9CC5-C772C9330876}" type="sibTrans" cxnId="{56656820-5D70-4BFA-8513-4FF7E2F4B80B}">
      <dgm:prSet/>
      <dgm:spPr/>
      <dgm:t>
        <a:bodyPr/>
        <a:lstStyle/>
        <a:p>
          <a:endParaRPr lang="en-US"/>
        </a:p>
      </dgm:t>
    </dgm:pt>
    <dgm:pt modelId="{F09BEA41-0FB2-4718-9790-A269B8C5CF75}" type="pres">
      <dgm:prSet presAssocID="{0034403B-D053-4A9D-B75C-64A392ED6C73}" presName="Name0" presStyleCnt="0">
        <dgm:presLayoutVars>
          <dgm:resizeHandles/>
        </dgm:presLayoutVars>
      </dgm:prSet>
      <dgm:spPr/>
      <dgm:t>
        <a:bodyPr/>
        <a:lstStyle/>
        <a:p>
          <a:endParaRPr lang="en-US"/>
        </a:p>
      </dgm:t>
    </dgm:pt>
    <dgm:pt modelId="{57DA8E80-21B7-4949-BE5C-0B84C9BE6769}" type="pres">
      <dgm:prSet presAssocID="{315ACD29-2752-42F1-BD00-F1BB21E42508}" presName="text" presStyleLbl="node1" presStyleIdx="0" presStyleCnt="1" custScaleX="127743">
        <dgm:presLayoutVars>
          <dgm:bulletEnabled val="1"/>
        </dgm:presLayoutVars>
      </dgm:prSet>
      <dgm:spPr/>
      <dgm:t>
        <a:bodyPr/>
        <a:lstStyle/>
        <a:p>
          <a:endParaRPr lang="en-US"/>
        </a:p>
      </dgm:t>
    </dgm:pt>
  </dgm:ptLst>
  <dgm:cxnLst>
    <dgm:cxn modelId="{3AF1B136-DE45-40E6-B528-7485BE05B522}" type="presOf" srcId="{0034403B-D053-4A9D-B75C-64A392ED6C73}" destId="{F09BEA41-0FB2-4718-9790-A269B8C5CF75}" srcOrd="0" destOrd="0" presId="urn:diagrams.loki3.com/VaryingWidthList"/>
    <dgm:cxn modelId="{56656820-5D70-4BFA-8513-4FF7E2F4B80B}" srcId="{0034403B-D053-4A9D-B75C-64A392ED6C73}" destId="{315ACD29-2752-42F1-BD00-F1BB21E42508}" srcOrd="0" destOrd="0" parTransId="{9BAF0841-BF9A-448A-AD03-3538029DC2DA}" sibTransId="{464FED9A-F9F1-4D45-9CC5-C772C9330876}"/>
    <dgm:cxn modelId="{5551C273-448D-4217-BBA8-D358E705DBA8}" type="presOf" srcId="{315ACD29-2752-42F1-BD00-F1BB21E42508}" destId="{57DA8E80-21B7-4949-BE5C-0B84C9BE6769}" srcOrd="0" destOrd="0" presId="urn:diagrams.loki3.com/VaryingWidthList"/>
    <dgm:cxn modelId="{330EE6E4-B6F6-4BB9-B8DB-FB486711D39E}" type="presParOf" srcId="{F09BEA41-0FB2-4718-9790-A269B8C5CF75}" destId="{57DA8E80-21B7-4949-BE5C-0B84C9BE6769}" srcOrd="0" destOrd="0" presId="urn:diagrams.loki3.com/VaryingWidth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0C66FF5-1274-470E-988F-6A666AAEE71B}" type="doc">
      <dgm:prSet loTypeId="urn:diagrams.loki3.com/VaryingWidthList" loCatId="list" qsTypeId="urn:microsoft.com/office/officeart/2005/8/quickstyle/3d2" qsCatId="3D" csTypeId="urn:microsoft.com/office/officeart/2005/8/colors/accent0_1" csCatId="mainScheme" phldr="1"/>
      <dgm:spPr/>
      <dgm:t>
        <a:bodyPr/>
        <a:lstStyle/>
        <a:p>
          <a:endParaRPr lang="en-US"/>
        </a:p>
      </dgm:t>
    </dgm:pt>
    <dgm:pt modelId="{051633B4-FD85-472F-994C-5B0B2C711165}">
      <dgm:prSet custT="1"/>
      <dgm:spPr/>
      <dgm:t>
        <a:bodyPr/>
        <a:lstStyle/>
        <a:p>
          <a:pPr rtl="0"/>
          <a:r>
            <a:rPr lang="en-US" sz="2400" b="1" dirty="0" smtClean="0">
              <a:latin typeface="Palatino Linotype" panose="02040502050505030304" pitchFamily="18" charset="0"/>
            </a:rPr>
            <a:t>Tacit Collusion</a:t>
          </a:r>
          <a:endParaRPr lang="en-US" sz="2400" dirty="0">
            <a:latin typeface="Palatino Linotype" panose="02040502050505030304" pitchFamily="18" charset="0"/>
          </a:endParaRPr>
        </a:p>
      </dgm:t>
    </dgm:pt>
    <dgm:pt modelId="{4CF06E32-536C-40FD-A0DB-4761A874033C}" type="parTrans" cxnId="{03F899AC-E53F-4929-8642-ACBDFAB4A946}">
      <dgm:prSet/>
      <dgm:spPr/>
      <dgm:t>
        <a:bodyPr/>
        <a:lstStyle/>
        <a:p>
          <a:endParaRPr lang="en-US"/>
        </a:p>
      </dgm:t>
    </dgm:pt>
    <dgm:pt modelId="{36E7164C-93CE-4E3E-980C-90F74D0F0C40}" type="sibTrans" cxnId="{03F899AC-E53F-4929-8642-ACBDFAB4A946}">
      <dgm:prSet/>
      <dgm:spPr/>
      <dgm:t>
        <a:bodyPr/>
        <a:lstStyle/>
        <a:p>
          <a:endParaRPr lang="en-US"/>
        </a:p>
      </dgm:t>
    </dgm:pt>
    <dgm:pt modelId="{272AE952-AB9B-4A09-8024-C072E5685143}" type="pres">
      <dgm:prSet presAssocID="{50C66FF5-1274-470E-988F-6A666AAEE71B}" presName="Name0" presStyleCnt="0">
        <dgm:presLayoutVars>
          <dgm:resizeHandles/>
        </dgm:presLayoutVars>
      </dgm:prSet>
      <dgm:spPr/>
      <dgm:t>
        <a:bodyPr/>
        <a:lstStyle/>
        <a:p>
          <a:endParaRPr lang="en-US"/>
        </a:p>
      </dgm:t>
    </dgm:pt>
    <dgm:pt modelId="{CA7A6F3F-0DC3-4B38-AF23-986BAC805F70}" type="pres">
      <dgm:prSet presAssocID="{051633B4-FD85-472F-994C-5B0B2C711165}" presName="text" presStyleLbl="node1" presStyleIdx="0" presStyleCnt="1" custScaleX="162560">
        <dgm:presLayoutVars>
          <dgm:bulletEnabled val="1"/>
        </dgm:presLayoutVars>
      </dgm:prSet>
      <dgm:spPr/>
      <dgm:t>
        <a:bodyPr/>
        <a:lstStyle/>
        <a:p>
          <a:endParaRPr lang="en-US"/>
        </a:p>
      </dgm:t>
    </dgm:pt>
  </dgm:ptLst>
  <dgm:cxnLst>
    <dgm:cxn modelId="{DE44829E-91AA-41CC-BD2D-A172409EC731}" type="presOf" srcId="{50C66FF5-1274-470E-988F-6A666AAEE71B}" destId="{272AE952-AB9B-4A09-8024-C072E5685143}" srcOrd="0" destOrd="0" presId="urn:diagrams.loki3.com/VaryingWidthList"/>
    <dgm:cxn modelId="{00615EA5-5885-4A5B-92F9-E43C14587A6B}" type="presOf" srcId="{051633B4-FD85-472F-994C-5B0B2C711165}" destId="{CA7A6F3F-0DC3-4B38-AF23-986BAC805F70}" srcOrd="0" destOrd="0" presId="urn:diagrams.loki3.com/VaryingWidthList"/>
    <dgm:cxn modelId="{03F899AC-E53F-4929-8642-ACBDFAB4A946}" srcId="{50C66FF5-1274-470E-988F-6A666AAEE71B}" destId="{051633B4-FD85-472F-994C-5B0B2C711165}" srcOrd="0" destOrd="0" parTransId="{4CF06E32-536C-40FD-A0DB-4761A874033C}" sibTransId="{36E7164C-93CE-4E3E-980C-90F74D0F0C40}"/>
    <dgm:cxn modelId="{F31D1848-48F5-404E-B3CB-EB61E5DFFB4C}" type="presParOf" srcId="{272AE952-AB9B-4A09-8024-C072E5685143}" destId="{CA7A6F3F-0DC3-4B38-AF23-986BAC805F70}" srcOrd="0" destOrd="0" presId="urn:diagrams.loki3.com/VaryingWidthList"/>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6BF566-61FE-437E-A0D2-82264752F208}">
      <dsp:nvSpPr>
        <dsp:cNvPr id="0" name=""/>
        <dsp:cNvSpPr/>
      </dsp:nvSpPr>
      <dsp:spPr>
        <a:xfrm>
          <a:off x="1722247" y="1325562"/>
          <a:ext cx="2373115" cy="1923192"/>
        </a:xfrm>
        <a:prstGeom prst="ellipse">
          <a:avLst/>
        </a:prstGeom>
        <a:gradFill rotWithShape="0">
          <a:gsLst>
            <a:gs pos="0">
              <a:schemeClr val="accent1">
                <a:shade val="50000"/>
                <a:hueOff val="0"/>
                <a:satOff val="0"/>
                <a:lumOff val="0"/>
                <a:alphaOff val="0"/>
                <a:shade val="15000"/>
                <a:satMod val="180000"/>
              </a:schemeClr>
            </a:gs>
            <a:gs pos="50000">
              <a:schemeClr val="accent1">
                <a:shade val="50000"/>
                <a:hueOff val="0"/>
                <a:satOff val="0"/>
                <a:lumOff val="0"/>
                <a:alphaOff val="0"/>
                <a:shade val="45000"/>
                <a:satMod val="170000"/>
              </a:schemeClr>
            </a:gs>
            <a:gs pos="70000">
              <a:schemeClr val="accent1">
                <a:shade val="50000"/>
                <a:hueOff val="0"/>
                <a:satOff val="0"/>
                <a:lumOff val="0"/>
                <a:alphaOff val="0"/>
                <a:tint val="99000"/>
                <a:shade val="65000"/>
                <a:satMod val="155000"/>
              </a:schemeClr>
            </a:gs>
            <a:gs pos="100000">
              <a:schemeClr val="accent1">
                <a:shade val="50000"/>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latin typeface="Palatino Linotype" panose="02040502050505030304" pitchFamily="18" charset="0"/>
            </a:rPr>
            <a:t>Market Considerations</a:t>
          </a:r>
          <a:endParaRPr lang="en-US" sz="1800" kern="1200" dirty="0">
            <a:latin typeface="Palatino Linotype" panose="02040502050505030304" pitchFamily="18" charset="0"/>
          </a:endParaRPr>
        </a:p>
      </dsp:txBody>
      <dsp:txXfrm>
        <a:off x="2069782" y="1607207"/>
        <a:ext cx="1678045" cy="1359902"/>
      </dsp:txXfrm>
    </dsp:sp>
    <dsp:sp modelId="{4BB84A03-72DA-4DBE-8C48-BBFEB24A3C52}">
      <dsp:nvSpPr>
        <dsp:cNvPr id="0" name=""/>
        <dsp:cNvSpPr/>
      </dsp:nvSpPr>
      <dsp:spPr>
        <a:xfrm>
          <a:off x="868556" y="165679"/>
          <a:ext cx="4049235" cy="4220928"/>
        </a:xfrm>
        <a:prstGeom prst="blockArc">
          <a:avLst>
            <a:gd name="adj1" fmla="val 16509444"/>
            <a:gd name="adj2" fmla="val 5088054"/>
            <a:gd name="adj3" fmla="val 5240"/>
          </a:avLst>
        </a:prstGeom>
        <a:gradFill rotWithShape="0">
          <a:gsLst>
            <a:gs pos="0">
              <a:schemeClr val="accent1">
                <a:shade val="50000"/>
                <a:hueOff val="-46955"/>
                <a:satOff val="-2508"/>
                <a:lumOff val="40199"/>
                <a:alphaOff val="0"/>
                <a:shade val="15000"/>
                <a:satMod val="180000"/>
              </a:schemeClr>
            </a:gs>
            <a:gs pos="50000">
              <a:schemeClr val="accent1">
                <a:shade val="50000"/>
                <a:hueOff val="-46955"/>
                <a:satOff val="-2508"/>
                <a:lumOff val="40199"/>
                <a:alphaOff val="0"/>
                <a:shade val="45000"/>
                <a:satMod val="170000"/>
              </a:schemeClr>
            </a:gs>
            <a:gs pos="70000">
              <a:schemeClr val="accent1">
                <a:shade val="50000"/>
                <a:hueOff val="-46955"/>
                <a:satOff val="-2508"/>
                <a:lumOff val="40199"/>
                <a:alphaOff val="0"/>
                <a:tint val="99000"/>
                <a:shade val="65000"/>
                <a:satMod val="155000"/>
              </a:schemeClr>
            </a:gs>
            <a:gs pos="100000">
              <a:schemeClr val="accent1">
                <a:shade val="50000"/>
                <a:hueOff val="-46955"/>
                <a:satOff val="-2508"/>
                <a:lumOff val="40199"/>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AF4DCC48-8B85-4833-82ED-4D825173378F}">
      <dsp:nvSpPr>
        <dsp:cNvPr id="0" name=""/>
        <dsp:cNvSpPr/>
      </dsp:nvSpPr>
      <dsp:spPr>
        <a:xfrm>
          <a:off x="3375366" y="0"/>
          <a:ext cx="1076453" cy="1076228"/>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a:noFill/>
        </a:ln>
        <a:effectLst>
          <a:outerShdw blurRad="508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FE307602-C4B3-4E37-8137-052FC269367B}">
      <dsp:nvSpPr>
        <dsp:cNvPr id="0" name=""/>
        <dsp:cNvSpPr/>
      </dsp:nvSpPr>
      <dsp:spPr>
        <a:xfrm>
          <a:off x="4533807" y="13768"/>
          <a:ext cx="1440973" cy="10418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l" defTabSz="800100">
            <a:lnSpc>
              <a:spcPct val="90000"/>
            </a:lnSpc>
            <a:spcBef>
              <a:spcPct val="0"/>
            </a:spcBef>
            <a:spcAft>
              <a:spcPct val="10000"/>
            </a:spcAft>
          </a:pPr>
          <a:r>
            <a:rPr lang="en-US" sz="1800" kern="1200" dirty="0" smtClean="0">
              <a:latin typeface="Palatino Linotype" panose="02040502050505030304" pitchFamily="18" charset="0"/>
            </a:rPr>
            <a:t>Zero Pricing</a:t>
          </a:r>
          <a:endParaRPr lang="en-US" sz="1800" kern="1200" dirty="0">
            <a:latin typeface="Palatino Linotype" panose="02040502050505030304" pitchFamily="18" charset="0"/>
          </a:endParaRPr>
        </a:p>
      </dsp:txBody>
      <dsp:txXfrm>
        <a:off x="4533807" y="13768"/>
        <a:ext cx="1440973" cy="1041807"/>
      </dsp:txXfrm>
    </dsp:sp>
    <dsp:sp modelId="{3AF70AEF-CC87-465A-9947-5C8DCA80A57C}">
      <dsp:nvSpPr>
        <dsp:cNvPr id="0" name=""/>
        <dsp:cNvSpPr/>
      </dsp:nvSpPr>
      <dsp:spPr>
        <a:xfrm>
          <a:off x="4170467" y="1002338"/>
          <a:ext cx="1076453" cy="1076228"/>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39000" r="-39000"/>
          </a:stretch>
        </a:blipFill>
        <a:ln>
          <a:noFill/>
        </a:ln>
        <a:effectLst>
          <a:outerShdw blurRad="508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A5D28910-BCDC-4EC4-A587-9F254CC421FD}">
      <dsp:nvSpPr>
        <dsp:cNvPr id="0" name=""/>
        <dsp:cNvSpPr/>
      </dsp:nvSpPr>
      <dsp:spPr>
        <a:xfrm>
          <a:off x="5184621" y="1153704"/>
          <a:ext cx="2171993" cy="10418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l" defTabSz="800100">
            <a:lnSpc>
              <a:spcPct val="90000"/>
            </a:lnSpc>
            <a:spcBef>
              <a:spcPct val="0"/>
            </a:spcBef>
            <a:spcAft>
              <a:spcPct val="10000"/>
            </a:spcAft>
          </a:pPr>
          <a:r>
            <a:rPr lang="en-US" sz="1800" kern="1200" dirty="0" smtClean="0">
              <a:latin typeface="Palatino Linotype" panose="02040502050505030304" pitchFamily="18" charset="0"/>
            </a:rPr>
            <a:t>Multi-sided markets</a:t>
          </a:r>
          <a:endParaRPr lang="en-US" sz="1800" kern="1200" dirty="0">
            <a:latin typeface="Palatino Linotype" panose="02040502050505030304" pitchFamily="18" charset="0"/>
          </a:endParaRPr>
        </a:p>
      </dsp:txBody>
      <dsp:txXfrm>
        <a:off x="5184621" y="1153704"/>
        <a:ext cx="2171993" cy="1041807"/>
      </dsp:txXfrm>
    </dsp:sp>
    <dsp:sp modelId="{4003D3F1-4994-419A-8666-9625677CFBEC}">
      <dsp:nvSpPr>
        <dsp:cNvPr id="0" name=""/>
        <dsp:cNvSpPr/>
      </dsp:nvSpPr>
      <dsp:spPr>
        <a:xfrm>
          <a:off x="4166339" y="2476014"/>
          <a:ext cx="1076453" cy="1076228"/>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28000" r="-28000"/>
          </a:stretch>
        </a:blipFill>
        <a:ln>
          <a:noFill/>
        </a:ln>
        <a:effectLst>
          <a:outerShdw blurRad="508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1B986EDC-68F1-45E3-ABC2-006F9170E40A}">
      <dsp:nvSpPr>
        <dsp:cNvPr id="0" name=""/>
        <dsp:cNvSpPr/>
      </dsp:nvSpPr>
      <dsp:spPr>
        <a:xfrm>
          <a:off x="5325959" y="2493454"/>
          <a:ext cx="1440973" cy="10418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l" defTabSz="800100">
            <a:lnSpc>
              <a:spcPct val="90000"/>
            </a:lnSpc>
            <a:spcBef>
              <a:spcPct val="0"/>
            </a:spcBef>
            <a:spcAft>
              <a:spcPct val="10000"/>
            </a:spcAft>
          </a:pPr>
          <a:r>
            <a:rPr lang="en-US" sz="1800" kern="1200" dirty="0" smtClean="0">
              <a:latin typeface="Palatino Linotype" panose="02040502050505030304" pitchFamily="18" charset="0"/>
            </a:rPr>
            <a:t>Tool: SNIPP?</a:t>
          </a:r>
          <a:endParaRPr lang="en-US" sz="1800" kern="1200" dirty="0">
            <a:latin typeface="Palatino Linotype" panose="02040502050505030304" pitchFamily="18" charset="0"/>
          </a:endParaRPr>
        </a:p>
      </dsp:txBody>
      <dsp:txXfrm>
        <a:off x="5325959" y="2493454"/>
        <a:ext cx="1440973" cy="1041807"/>
      </dsp:txXfrm>
    </dsp:sp>
    <dsp:sp modelId="{A1545B4A-B121-4A77-8318-E27A2D13B63B}">
      <dsp:nvSpPr>
        <dsp:cNvPr id="0" name=""/>
        <dsp:cNvSpPr/>
      </dsp:nvSpPr>
      <dsp:spPr>
        <a:xfrm>
          <a:off x="3375366" y="3513233"/>
          <a:ext cx="1076453" cy="1076228"/>
        </a:xfrm>
        <a:prstGeom prst="ellipse">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25000" r="-25000"/>
          </a:stretch>
        </a:blipFill>
        <a:ln>
          <a:noFill/>
        </a:ln>
        <a:effectLst>
          <a:outerShdw blurRad="508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45E6B778-CB9E-47A6-B0A0-C467C6573DFD}">
      <dsp:nvSpPr>
        <dsp:cNvPr id="0" name=""/>
        <dsp:cNvSpPr/>
      </dsp:nvSpPr>
      <dsp:spPr>
        <a:xfrm>
          <a:off x="4533807" y="3535262"/>
          <a:ext cx="1440973" cy="10418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l" defTabSz="800100">
            <a:lnSpc>
              <a:spcPct val="90000"/>
            </a:lnSpc>
            <a:spcBef>
              <a:spcPct val="0"/>
            </a:spcBef>
            <a:spcAft>
              <a:spcPct val="10000"/>
            </a:spcAft>
          </a:pPr>
          <a:r>
            <a:rPr lang="en-US" sz="1800" kern="1200" dirty="0" smtClean="0">
              <a:latin typeface="Palatino Linotype" panose="02040502050505030304" pitchFamily="18" charset="0"/>
            </a:rPr>
            <a:t>Product quality?</a:t>
          </a:r>
          <a:endParaRPr lang="en-US" sz="1800" kern="1200" dirty="0">
            <a:latin typeface="Palatino Linotype" panose="02040502050505030304" pitchFamily="18" charset="0"/>
          </a:endParaRPr>
        </a:p>
      </dsp:txBody>
      <dsp:txXfrm>
        <a:off x="4533807" y="3535262"/>
        <a:ext cx="1440973" cy="104180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DA8E80-21B7-4949-BE5C-0B84C9BE6769}">
      <dsp:nvSpPr>
        <dsp:cNvPr id="0" name=""/>
        <dsp:cNvSpPr/>
      </dsp:nvSpPr>
      <dsp:spPr>
        <a:xfrm>
          <a:off x="0" y="370"/>
          <a:ext cx="3276598" cy="757183"/>
        </a:xfrm>
        <a:prstGeom prst="rect">
          <a:avLst/>
        </a:prstGeom>
        <a:gradFill rotWithShape="0">
          <a:gsLst>
            <a:gs pos="0">
              <a:schemeClr val="lt1">
                <a:hueOff val="0"/>
                <a:satOff val="0"/>
                <a:lumOff val="0"/>
                <a:alphaOff val="0"/>
                <a:shade val="15000"/>
                <a:satMod val="180000"/>
              </a:schemeClr>
            </a:gs>
            <a:gs pos="50000">
              <a:schemeClr val="lt1">
                <a:hueOff val="0"/>
                <a:satOff val="0"/>
                <a:lumOff val="0"/>
                <a:alphaOff val="0"/>
                <a:shade val="45000"/>
                <a:satMod val="170000"/>
              </a:schemeClr>
            </a:gs>
            <a:gs pos="70000">
              <a:schemeClr val="lt1">
                <a:hueOff val="0"/>
                <a:satOff val="0"/>
                <a:lumOff val="0"/>
                <a:alphaOff val="0"/>
                <a:tint val="99000"/>
                <a:shade val="65000"/>
                <a:satMod val="155000"/>
              </a:schemeClr>
            </a:gs>
            <a:gs pos="100000">
              <a:schemeClr val="l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rtl="0">
            <a:lnSpc>
              <a:spcPct val="90000"/>
            </a:lnSpc>
            <a:spcBef>
              <a:spcPct val="0"/>
            </a:spcBef>
            <a:spcAft>
              <a:spcPct val="35000"/>
            </a:spcAft>
          </a:pPr>
          <a:r>
            <a:rPr lang="en-US" sz="2400" b="1" kern="1200" dirty="0" smtClean="0">
              <a:latin typeface="Palatino Linotype" panose="02040502050505030304" pitchFamily="18" charset="0"/>
            </a:rPr>
            <a:t>Classic Collusion</a:t>
          </a:r>
          <a:endParaRPr lang="en-US" sz="2400" kern="1200" dirty="0">
            <a:latin typeface="Palatino Linotype" panose="02040502050505030304" pitchFamily="18" charset="0"/>
          </a:endParaRPr>
        </a:p>
      </dsp:txBody>
      <dsp:txXfrm>
        <a:off x="0" y="370"/>
        <a:ext cx="3276598" cy="75718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7A6F3F-0DC3-4B38-AF23-986BAC805F70}">
      <dsp:nvSpPr>
        <dsp:cNvPr id="0" name=""/>
        <dsp:cNvSpPr/>
      </dsp:nvSpPr>
      <dsp:spPr>
        <a:xfrm>
          <a:off x="0" y="0"/>
          <a:ext cx="3657600" cy="757923"/>
        </a:xfrm>
        <a:prstGeom prst="rect">
          <a:avLst/>
        </a:prstGeom>
        <a:gradFill rotWithShape="0">
          <a:gsLst>
            <a:gs pos="0">
              <a:schemeClr val="lt1">
                <a:hueOff val="0"/>
                <a:satOff val="0"/>
                <a:lumOff val="0"/>
                <a:alphaOff val="0"/>
                <a:shade val="15000"/>
                <a:satMod val="180000"/>
              </a:schemeClr>
            </a:gs>
            <a:gs pos="50000">
              <a:schemeClr val="lt1">
                <a:hueOff val="0"/>
                <a:satOff val="0"/>
                <a:lumOff val="0"/>
                <a:alphaOff val="0"/>
                <a:shade val="45000"/>
                <a:satMod val="170000"/>
              </a:schemeClr>
            </a:gs>
            <a:gs pos="70000">
              <a:schemeClr val="lt1">
                <a:hueOff val="0"/>
                <a:satOff val="0"/>
                <a:lumOff val="0"/>
                <a:alphaOff val="0"/>
                <a:tint val="99000"/>
                <a:shade val="65000"/>
                <a:satMod val="155000"/>
              </a:schemeClr>
            </a:gs>
            <a:gs pos="100000">
              <a:schemeClr val="l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rtl="0">
            <a:lnSpc>
              <a:spcPct val="90000"/>
            </a:lnSpc>
            <a:spcBef>
              <a:spcPct val="0"/>
            </a:spcBef>
            <a:spcAft>
              <a:spcPct val="35000"/>
            </a:spcAft>
          </a:pPr>
          <a:r>
            <a:rPr lang="en-US" sz="2400" b="1" kern="1200" dirty="0" smtClean="0">
              <a:latin typeface="Palatino Linotype" panose="02040502050505030304" pitchFamily="18" charset="0"/>
            </a:rPr>
            <a:t>Tacit Collusion</a:t>
          </a:r>
          <a:endParaRPr lang="en-US" sz="2400" kern="1200" dirty="0">
            <a:latin typeface="Palatino Linotype" panose="02040502050505030304" pitchFamily="18" charset="0"/>
          </a:endParaRPr>
        </a:p>
      </dsp:txBody>
      <dsp:txXfrm>
        <a:off x="0" y="0"/>
        <a:ext cx="3657600" cy="757923"/>
      </dsp:txXfrm>
    </dsp:sp>
  </dsp:spTree>
</dsp:drawing>
</file>

<file path=ppt/diagrams/layout1.xml><?xml version="1.0" encoding="utf-8"?>
<dgm:layoutDef xmlns:dgm="http://schemas.openxmlformats.org/drawingml/2006/diagram" xmlns:a="http://schemas.openxmlformats.org/drawingml/2006/main" uniqueId="urn:microsoft.com/office/officeart/2011/layout/RadialPictureList">
  <dgm:title val="Radial Picture List"/>
  <dgm:desc val="Use to show relationships to a central idea. The Level 1 shape contains text and all Level 2 shapes contain a picture with corresponding text. Limited to four Level 2 pictures.  Unused pictures do not appear, but remain available if you switch layouts. Works best with a small amount of Level 2 text."/>
  <dgm:catLst>
    <dgm:cat type="picture" pri="2500"/>
    <dgm:cat type="officeonline" pri="25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Lst>
      <dgm:cxnLst>
        <dgm:cxn modelId="1" srcId="0" destId="10" srcOrd="0" destOrd="0"/>
        <dgm:cxn modelId="2" srcId="10" destId="11" srcOrd="0" destOrd="0"/>
        <dgm:cxn modelId="3" srcId="10" destId="1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Lst>
      <dgm:cxnLst>
        <dgm:cxn modelId="1" srcId="0" destId="10" srcOrd="0" destOrd="0"/>
        <dgm:cxn modelId="2" srcId="10" destId="11" srcOrd="0" destOrd="0"/>
        <dgm:cxn modelId="3" srcId="10" destId="12" srcOrd="1" destOrd="0"/>
        <dgm:cxn modelId="4" srcId="10" destId="13" srcOrd="2" destOrd="0"/>
        <dgm:cxn modelId="5" srcId="10" destId="14" srcOrd="3" destOrd="0"/>
      </dgm:cxnLst>
      <dgm:bg/>
      <dgm:whole/>
    </dgm:dataModel>
  </dgm:clrData>
  <dgm:layoutNode name="Name0">
    <dgm:varLst>
      <dgm:chMax val="1"/>
      <dgm:chPref val="1"/>
      <dgm:dir/>
      <dgm:resizeHandles/>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equ" val="1">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l" for="ch" forName="Accent" refType="w" fact="0"/>
              <dgm:constr type="t" for="ch" forName="Accent" refType="h" fact="0"/>
              <dgm:constr type="w" for="ch" forName="Accent" refType="w" fact="0.6747"/>
              <dgm:constr type="h" for="ch" forName="Accent" refType="h"/>
              <dgm:constr type="l" for="ch" forName="Child1" refType="w" fact="0.76"/>
              <dgm:constr type="t" for="ch" forName="Child1" refType="h" fact="0.3739"/>
              <dgm:constr type="w" for="ch" forName="Child1" refType="w" fact="0.24"/>
              <dgm:constr type="h" for="ch" forName="Child1" refType="h" fact="0.255"/>
              <dgm:constr type="l" for="ch" forName="Parent" refType="w" fact="0.1726"/>
              <dgm:constr type="t" for="ch" forName="Parent" refType="h" fact="0.2646"/>
              <dgm:constr type="w" for="ch" forName="Parent" refType="w" fact="0.3347"/>
              <dgm:constr type="h" for="ch" forName="Parent" refType="h" fact="0.4759"/>
              <dgm:constr type="l" for="ch" forName="Image1" refType="w" fact="0.5661"/>
              <dgm:constr type="t" for="ch" forName="Image1" refType="h" fact="0.3744"/>
              <dgm:constr type="w" for="ch" forName="Image1" refType="w" fact="0.1793"/>
              <dgm:constr type="h" for="ch" forName="Image1" refType="h" fact="0.255"/>
            </dgm:constrLst>
          </dgm:if>
          <dgm:if name="Name6" axis="ch ch" ptType="node node" st="1 1" cnt="1 0" func="cnt" op="equ" val="2">
            <dgm:alg type="composite">
              <dgm:param type="ar" val="1.381"/>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 refType="w" fact="0"/>
              <dgm:constr type="t" for="ch" forName="Accent" refType="h" fact="0"/>
              <dgm:constr type="w" for="ch" forName="Accent" refType="w" fact="0.6946"/>
              <dgm:constr type="h" for="ch" forName="Accent" refType="h"/>
              <dgm:constr type="l" for="ch" forName="Parent" refType="w" fact="0.1777"/>
              <dgm:constr type="t" for="ch" forName="Parent" refType="h" fact="0.2646"/>
              <dgm:constr type="w" for="ch" forName="Parent" refType="w" fact="0.3446"/>
              <dgm:constr type="h" for="ch" forName="Parent" refType="h" fact="0.4759"/>
              <dgm:constr type="l" for="ch" forName="Image1" refType="w" fact="0.5531"/>
              <dgm:constr type="t" for="ch" forName="Image1" refType="h" fact="0.1585"/>
              <dgm:constr type="w" for="ch" forName="Image1" refType="w" fact="0.1846"/>
              <dgm:constr type="h" for="ch" forName="Image1" refType="h" fact="0.255"/>
              <dgm:constr type="l" for="ch" forName="Image2" refType="w" fact="0.5531"/>
              <dgm:constr type="t" for="ch" forName="Image2" refType="h" fact="0.5624"/>
              <dgm:constr type="w" for="ch" forName="Image2" refType="w" fact="0.1846"/>
              <dgm:constr type="h" for="ch" forName="Image2" refType="h" fact="0.255"/>
              <dgm:constr type="l" for="ch" forName="Child1" refType="w" fact="0.7529"/>
              <dgm:constr type="t" for="ch" forName="Child1" refType="h" fact="0.1618"/>
              <dgm:constr type="w" for="ch" forName="Child1" refType="w" fact="0.2471"/>
              <dgm:constr type="h" for="ch" forName="Child1" refType="h" fact="0.2468"/>
              <dgm:constr type="l" for="ch" forName="Child2" refType="w" fact="0.7529"/>
              <dgm:constr type="t" for="ch" forName="Child2" refType="h" fact="0.5657"/>
              <dgm:constr type="w" for="ch" forName="Child2" refType="w" fact="0.2471"/>
              <dgm:constr type="h" for="ch" forName="Child2" refType="h" fact="0.2468"/>
            </dgm:constrLst>
          </dgm:if>
          <dgm:if name="Name7" axis="ch ch" ptType="node node" st="1 1" cnt="1 0" func="cnt" op="equ" val="3">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 refType="w" fact="0"/>
              <dgm:constr type="t" for="ch" forName="Accent" refType="h" fact="0"/>
              <dgm:constr type="w" for="ch" forName="Accent" refType="w" fact="0.6747"/>
              <dgm:constr type="h" for="ch" forName="Accent" refType="h"/>
              <dgm:constr type="l" for="ch" forName="Parent" refType="w" fact="0.1726"/>
              <dgm:constr type="t" for="ch" forName="Parent" refType="h" fact="0.2646"/>
              <dgm:constr type="w" for="ch" forName="Parent" refType="w" fact="0.3347"/>
              <dgm:constr type="h" for="ch" forName="Parent" refType="h" fact="0.4759"/>
              <dgm:constr type="l" for="ch" forName="Image1" refType="w" fact="0.4968"/>
              <dgm:constr type="t" for="ch" forName="Image1" refType="h" fact="0.0843"/>
              <dgm:constr type="w" for="ch" forName="Image1" refType="w" fact="0.1793"/>
              <dgm:constr type="h" for="ch" forName="Image1" refType="h" fact="0.255"/>
              <dgm:constr type="l" for="ch" forName="Image2" refType="w" fact="0.5661"/>
              <dgm:constr type="t" for="ch" forName="Image2" refType="h" fact="0.3744"/>
              <dgm:constr type="w" for="ch" forName="Image2" refType="w" fact="0.1793"/>
              <dgm:constr type="h" for="ch" forName="Image2" refType="h" fact="0.255"/>
              <dgm:constr type="l" for="ch" forName="Image3" refType="w" fact="0.4968"/>
              <dgm:constr type="t" for="ch" forName="Image3" refType="h" fact="0.6686"/>
              <dgm:constr type="w" for="ch" forName="Image3" refType="w" fact="0.1793"/>
              <dgm:constr type="h" for="ch" forName="Image3" refType="h" fact="0.255"/>
              <dgm:constr type="l" for="ch" forName="Child1" refType="w" fact="0.6897"/>
              <dgm:constr type="t" for="ch" forName="Child1" refType="h" fact="0.0884"/>
              <dgm:constr type="w" for="ch" forName="Child1" refType="w" fact="0.24"/>
              <dgm:constr type="h" for="ch" forName="Child1" refType="h" fact="0.2468"/>
              <dgm:constr type="l" for="ch" forName="Child2" refType="w" fact="0.76"/>
              <dgm:constr type="t" for="ch" forName="Child2" refType="h" fact="0.378"/>
              <dgm:constr type="w" for="ch" forName="Child2" refType="w" fact="0.24"/>
              <dgm:constr type="h" for="ch" forName="Child2" refType="h" fact="0.2468"/>
              <dgm:constr type="l" for="ch" forName="Child3" refType="w" fact="0.6897"/>
              <dgm:constr type="t" for="ch" forName="Child3" refType="h" fact="0.6738"/>
              <dgm:constr type="w" for="ch" forName="Child3" refType="w" fact="0.24"/>
              <dgm:constr type="h" for="ch" forName="Child3" refType="h" fact="0.2468"/>
            </dgm:constrLst>
          </dgm:if>
          <dgm:else name="Name8">
            <dgm:alg type="composite">
              <dgm:param type="ar" val="1.2852"/>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 refType="w" fact="0"/>
              <dgm:constr type="t" for="ch" forName="Accent" refType="h" fact="0.0361"/>
              <dgm:constr type="w" for="ch" forName="Accent" refType="w" fact="0.6865"/>
              <dgm:constr type="h" for="ch" forName="Accent" refType="h" fact="0.9197"/>
              <dgm:constr type="l" for="ch" forName="Parent" refType="w" fact="0.1756"/>
              <dgm:constr type="t" for="ch" forName="Parent" refType="h" fact="0.2795"/>
              <dgm:constr type="w" for="ch" forName="Parent" refType="w" fact="0.3406"/>
              <dgm:constr type="h" for="ch" forName="Parent" refType="h" fact="0.4377"/>
              <dgm:constr type="l" for="ch" forName="Image1" refType="w" fact="0.425"/>
              <dgm:constr type="t" for="ch" forName="Image1" refType="h" fact="0"/>
              <dgm:constr type="w" for="ch" forName="Image1" refType="w" fact="0.1825"/>
              <dgm:constr type="h" for="ch" forName="Image1" refType="h" fact="0.2345"/>
              <dgm:constr type="l" for="ch" forName="Image2" refType="w" fact="0.5598"/>
              <dgm:constr type="t" for="ch" forName="Image2" refType="h" fact="0.2184"/>
              <dgm:constr type="w" for="ch" forName="Image2" refType="w" fact="0.1825"/>
              <dgm:constr type="h" for="ch" forName="Image2" refType="h" fact="0.2345"/>
              <dgm:constr type="l" for="ch" forName="Image3" refType="w" fact="0.5591"/>
              <dgm:constr type="t" for="ch" forName="Image3" refType="h" fact="0.5395"/>
              <dgm:constr type="w" for="ch" forName="Image3" refType="w" fact="0.1825"/>
              <dgm:constr type="h" for="ch" forName="Image3" refType="h" fact="0.2345"/>
              <dgm:constr type="l" for="ch" forName="Image4" refType="w" fact="0.425"/>
              <dgm:constr type="t" for="ch" forName="Image4" refType="h" fact="0.7655"/>
              <dgm:constr type="w" for="ch" forName="Image4" refType="w" fact="0.1825"/>
              <dgm:constr type="h" for="ch" forName="Image4" refType="h" fact="0.2345"/>
              <dgm:constr type="l" for="ch" forName="Child1" refType="w" fact="0.6214"/>
              <dgm:constr type="t" for="ch" forName="Child1" refType="h" fact="0.003"/>
              <dgm:constr type="w" for="ch" forName="Child1" refType="w" fact="0.2443"/>
              <dgm:constr type="h" for="ch" forName="Child1" refType="h" fact="0.227"/>
              <dgm:constr type="l" for="ch" forName="Child2" refType="w" fact="0.7557"/>
              <dgm:constr type="t" for="ch" forName="Child2" refType="h" fact="0.2225"/>
              <dgm:constr type="w" for="ch" forName="Child2" refType="w" fact="0.2443"/>
              <dgm:constr type="h" for="ch" forName="Child2" refType="h" fact="0.227"/>
              <dgm:constr type="l" for="ch" forName="Child3" refType="w" fact="0.7557"/>
              <dgm:constr type="t" for="ch" forName="Child3" refType="h" fact="0.5433"/>
              <dgm:constr type="w" for="ch" forName="Child3" refType="w" fact="0.2443"/>
              <dgm:constr type="h" for="ch" forName="Child3" refType="h" fact="0.227"/>
              <dgm:constr type="l" for="ch" forName="Child4" refType="w" fact="0.6214"/>
              <dgm:constr type="t" for="ch" forName="Child4" refType="h" fact="0.7703"/>
              <dgm:constr type="w" for="ch" forName="Child4" refType="w" fact="0.2443"/>
              <dgm:constr type="h" for="ch" forName="Child4" refType="h" fact="0.227"/>
            </dgm:constrLst>
          </dgm:else>
        </dgm:choose>
      </dgm:if>
      <dgm:else name="Name9">
        <dgm:choose name="Name10">
          <dgm:if name="Name11" axis="ch ch" ptType="node node" st="1 1" cnt="1 0" func="cnt" op="equ" val="0">
            <dgm:alg type="composite">
              <dgm:param type="ar" val="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2" axis="ch ch" ptType="node node" st="1 1" cnt="1 0" func="cnt" op="equ" val="1">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r" for="ch" forName="Accent" refType="w"/>
              <dgm:constr type="t" for="ch" forName="Accent" refType="h" fact="0"/>
              <dgm:constr type="w" for="ch" forName="Accent" refType="w" fact="0.6747"/>
              <dgm:constr type="h" for="ch" forName="Accent" refType="h"/>
              <dgm:constr type="r" for="ch" forName="Child1" refType="w" fact="0.24"/>
              <dgm:constr type="t" for="ch" forName="Child1" refType="h" fact="0.3739"/>
              <dgm:constr type="w" for="ch" forName="Child1" refType="w" fact="0.24"/>
              <dgm:constr type="h" for="ch" forName="Child1" refType="h" fact="0.255"/>
              <dgm:constr type="r" for="ch" forName="Parent" refType="w" fact="0.8274"/>
              <dgm:constr type="t" for="ch" forName="Parent" refType="h" fact="0.2646"/>
              <dgm:constr type="w" for="ch" forName="Parent" refType="w" fact="0.3347"/>
              <dgm:constr type="h" for="ch" forName="Parent" refType="h" fact="0.4759"/>
              <dgm:constr type="r" for="ch" forName="Image1" refType="w" fact="0.4339"/>
              <dgm:constr type="t" for="ch" forName="Image1" refType="h" fact="0.3744"/>
              <dgm:constr type="w" for="ch" forName="Image1" refType="w" fact="0.1793"/>
              <dgm:constr type="h" for="ch" forName="Image1" refType="h" fact="0.255"/>
            </dgm:constrLst>
          </dgm:if>
          <dgm:if name="Name13" axis="ch ch" ptType="node node" st="1 1" cnt="1 0" func="cnt" op="equ" val="2">
            <dgm:alg type="composite">
              <dgm:param type="ar" val="1.381"/>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 refType="w"/>
              <dgm:constr type="t" for="ch" forName="Accent" refType="h" fact="0"/>
              <dgm:constr type="w" for="ch" forName="Accent" refType="w" fact="0.6946"/>
              <dgm:constr type="h" for="ch" forName="Accent" refType="h"/>
              <dgm:constr type="r" for="ch" forName="Parent" refType="w" fact="0.8223"/>
              <dgm:constr type="t" for="ch" forName="Parent" refType="h" fact="0.2646"/>
              <dgm:constr type="w" for="ch" forName="Parent" refType="w" fact="0.3446"/>
              <dgm:constr type="h" for="ch" forName="Parent" refType="h" fact="0.4759"/>
              <dgm:constr type="r" for="ch" forName="Image1" refType="w" fact="0.4469"/>
              <dgm:constr type="t" for="ch" forName="Image1" refType="h" fact="0.1585"/>
              <dgm:constr type="w" for="ch" forName="Image1" refType="w" fact="0.1846"/>
              <dgm:constr type="h" for="ch" forName="Image1" refType="h" fact="0.255"/>
              <dgm:constr type="r" for="ch" forName="Image2" refType="w" fact="0.4469"/>
              <dgm:constr type="t" for="ch" forName="Image2" refType="h" fact="0.5624"/>
              <dgm:constr type="w" for="ch" forName="Image2" refType="w" fact="0.1846"/>
              <dgm:constr type="h" for="ch" forName="Image2" refType="h" fact="0.255"/>
              <dgm:constr type="r" for="ch" forName="Child1" refType="w" fact="0.2471"/>
              <dgm:constr type="t" for="ch" forName="Child1" refType="h" fact="0.1618"/>
              <dgm:constr type="w" for="ch" forName="Child1" refType="w" fact="0.2471"/>
              <dgm:constr type="h" for="ch" forName="Child1" refType="h" fact="0.2468"/>
              <dgm:constr type="r" for="ch" forName="Child2" refType="w" fact="0.2471"/>
              <dgm:constr type="t" for="ch" forName="Child2" refType="h" fact="0.5657"/>
              <dgm:constr type="w" for="ch" forName="Child2" refType="w" fact="0.2471"/>
              <dgm:constr type="h" for="ch" forName="Child2" refType="h" fact="0.2468"/>
            </dgm:constrLst>
          </dgm:if>
          <dgm:if name="Name14" axis="ch ch" ptType="node node" st="1 1" cnt="1 0" func="cnt" op="equ" val="3">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 refType="w"/>
              <dgm:constr type="t" for="ch" forName="Accent" refType="h" fact="0"/>
              <dgm:constr type="w" for="ch" forName="Accent" refType="w" fact="0.6747"/>
              <dgm:constr type="h" for="ch" forName="Accent" refType="h"/>
              <dgm:constr type="r" for="ch" forName="Parent" refType="w" fact="0.8274"/>
              <dgm:constr type="t" for="ch" forName="Parent" refType="h" fact="0.2646"/>
              <dgm:constr type="w" for="ch" forName="Parent" refType="w" fact="0.3347"/>
              <dgm:constr type="h" for="ch" forName="Parent" refType="h" fact="0.4759"/>
              <dgm:constr type="r" for="ch" forName="Image1" refType="w" fact="0.5032"/>
              <dgm:constr type="t" for="ch" forName="Image1" refType="h" fact="0.0843"/>
              <dgm:constr type="w" for="ch" forName="Image1" refType="w" fact="0.1793"/>
              <dgm:constr type="h" for="ch" forName="Image1" refType="h" fact="0.255"/>
              <dgm:constr type="r" for="ch" forName="Image2" refType="w" fact="0.4339"/>
              <dgm:constr type="t" for="ch" forName="Image2" refType="h" fact="0.3744"/>
              <dgm:constr type="w" for="ch" forName="Image2" refType="w" fact="0.1793"/>
              <dgm:constr type="h" for="ch" forName="Image2" refType="h" fact="0.255"/>
              <dgm:constr type="r" for="ch" forName="Image3" refType="w" fact="0.5032"/>
              <dgm:constr type="t" for="ch" forName="Image3" refType="h" fact="0.6686"/>
              <dgm:constr type="w" for="ch" forName="Image3" refType="w" fact="0.1793"/>
              <dgm:constr type="h" for="ch" forName="Image3" refType="h" fact="0.255"/>
              <dgm:constr type="r" for="ch" forName="Child1" refType="w" fact="0.3103"/>
              <dgm:constr type="t" for="ch" forName="Child1" refType="h" fact="0.0884"/>
              <dgm:constr type="w" for="ch" forName="Child1" refType="w" fact="0.24"/>
              <dgm:constr type="h" for="ch" forName="Child1" refType="h" fact="0.2468"/>
              <dgm:constr type="r" for="ch" forName="Child2" refType="w" fact="0.24"/>
              <dgm:constr type="t" for="ch" forName="Child2" refType="h" fact="0.378"/>
              <dgm:constr type="w" for="ch" forName="Child2" refType="w" fact="0.24"/>
              <dgm:constr type="h" for="ch" forName="Child2" refType="h" fact="0.2468"/>
              <dgm:constr type="r" for="ch" forName="Child3" refType="w" fact="0.3103"/>
              <dgm:constr type="t" for="ch" forName="Child3" refType="h" fact="0.6738"/>
              <dgm:constr type="w" for="ch" forName="Child3" refType="w" fact="0.24"/>
              <dgm:constr type="h" for="ch" forName="Child3" refType="h" fact="0.2468"/>
            </dgm:constrLst>
          </dgm:if>
          <dgm:else name="Name15">
            <dgm:alg type="composite">
              <dgm:param type="ar" val="1.2852"/>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 refType="w"/>
              <dgm:constr type="t" for="ch" forName="Accent" refType="h" fact="0.0361"/>
              <dgm:constr type="w" for="ch" forName="Accent" refType="w" fact="0.6865"/>
              <dgm:constr type="h" for="ch" forName="Accent" refType="h" fact="0.9197"/>
              <dgm:constr type="r" for="ch" forName="Parent" refType="w" fact="0.8244"/>
              <dgm:constr type="t" for="ch" forName="Parent" refType="h" fact="0.2795"/>
              <dgm:constr type="w" for="ch" forName="Parent" refType="w" fact="0.3406"/>
              <dgm:constr type="h" for="ch" forName="Parent" refType="h" fact="0.4377"/>
              <dgm:constr type="r" for="ch" forName="Image1" refType="w" fact="0.575"/>
              <dgm:constr type="t" for="ch" forName="Image1" refType="h" fact="0"/>
              <dgm:constr type="w" for="ch" forName="Image1" refType="w" fact="0.1825"/>
              <dgm:constr type="h" for="ch" forName="Image1" refType="h" fact="0.2345"/>
              <dgm:constr type="r" for="ch" forName="Image2" refType="w" fact="0.4402"/>
              <dgm:constr type="t" for="ch" forName="Image2" refType="h" fact="0.2184"/>
              <dgm:constr type="w" for="ch" forName="Image2" refType="w" fact="0.1825"/>
              <dgm:constr type="h" for="ch" forName="Image2" refType="h" fact="0.2345"/>
              <dgm:constr type="r" for="ch" forName="Image3" refType="w" fact="0.4409"/>
              <dgm:constr type="t" for="ch" forName="Image3" refType="h" fact="0.5395"/>
              <dgm:constr type="w" for="ch" forName="Image3" refType="w" fact="0.1825"/>
              <dgm:constr type="h" for="ch" forName="Image3" refType="h" fact="0.2345"/>
              <dgm:constr type="r" for="ch" forName="Image4" refType="w" fact="0.575"/>
              <dgm:constr type="t" for="ch" forName="Image4" refType="h" fact="0.7655"/>
              <dgm:constr type="w" for="ch" forName="Image4" refType="w" fact="0.1825"/>
              <dgm:constr type="h" for="ch" forName="Image4" refType="h" fact="0.2345"/>
              <dgm:constr type="r" for="ch" forName="Child1" refType="w" fact="0.3786"/>
              <dgm:constr type="t" for="ch" forName="Child1" refType="h" fact="0.003"/>
              <dgm:constr type="w" for="ch" forName="Child1" refType="w" fact="0.2443"/>
              <dgm:constr type="h" for="ch" forName="Child1" refType="h" fact="0.227"/>
              <dgm:constr type="r" for="ch" forName="Child2" refType="w" fact="0.2443"/>
              <dgm:constr type="t" for="ch" forName="Child2" refType="h" fact="0.2225"/>
              <dgm:constr type="w" for="ch" forName="Child2" refType="w" fact="0.2443"/>
              <dgm:constr type="h" for="ch" forName="Child2" refType="h" fact="0.227"/>
              <dgm:constr type="r" for="ch" forName="Child3" refType="w" fact="0.2443"/>
              <dgm:constr type="t" for="ch" forName="Child3" refType="h" fact="0.5433"/>
              <dgm:constr type="w" for="ch" forName="Child3" refType="w" fact="0.2443"/>
              <dgm:constr type="h" for="ch" forName="Child3" refType="h" fact="0.227"/>
              <dgm:constr type="r" for="ch" forName="Child4" refType="w" fact="0.3786"/>
              <dgm:constr type="t" for="ch" forName="Child4" refType="h" fact="0.7703"/>
              <dgm:constr type="w" for="ch" forName="Child4" refType="w" fact="0.2443"/>
              <dgm:constr type="h" for="ch" forName="Child4" refType="h" fact="0.227"/>
            </dgm:constrLst>
          </dgm:else>
        </dgm:choose>
      </dgm:else>
    </dgm:choose>
    <dgm:forEach name="wrapper" axis="self" ptType="parTrans">
      <dgm:forEach name="ImageRepeat" axis="self">
        <dgm:layoutNode name="Image" styleLbl="fgImgPlace1">
          <dgm:alg type="sp"/>
          <dgm:shape xmlns:r="http://schemas.openxmlformats.org/officeDocument/2006/relationships" type="ellipse" r:blip="" blipPhldr="1">
            <dgm:adjLst/>
          </dgm:shape>
          <dgm:presOf/>
        </dgm:layoutNode>
      </dgm:forEach>
    </dgm:forEach>
    <dgm:forEach name="Name16" axis="ch" ptType="node" cnt="1">
      <dgm:layoutNode name="Parent" styleLbl="node1">
        <dgm:varLst>
          <dgm:chMax val="4"/>
          <dgm:chPref val="3"/>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7" axis="ch ch" ptType="node node" st="1 1" cnt="1 1">
      <dgm:layoutNode name="Accent" styleLbl="node1">
        <dgm:alg type="sp"/>
        <dgm:choose name="Name18">
          <dgm:if name="Name19" func="var" arg="dir" op="equ" val="norm">
            <dgm:choose name="Name20">
              <dgm:if name="Name21" axis="followSib" ptType="node" func="cnt" op="equ" val="0">
                <dgm:shape xmlns:r="http://schemas.openxmlformats.org/officeDocument/2006/relationships" type="blockArc" r:blip="">
                  <dgm:adjLst>
                    <dgm:adj idx="1" val="-49.0368"/>
                    <dgm:adj idx="2" val="49.4265"/>
                    <dgm:adj idx="3" val="0.0564"/>
                  </dgm:adjLst>
                </dgm:shape>
              </dgm:if>
              <dgm:if name="Name22" axis="followSib" ptType="node" func="cnt" op="equ" val="1">
                <dgm:shape xmlns:r="http://schemas.openxmlformats.org/officeDocument/2006/relationships" type="blockArc" r:blip="">
                  <dgm:adjLst>
                    <dgm:adj idx="1" val="-64.2028"/>
                    <dgm:adj idx="2" val="64.5456"/>
                    <dgm:adj idx="3" val="0.0558"/>
                  </dgm:adjLst>
                </dgm:shape>
              </dgm:if>
              <dgm:if name="Name23" axis="followSib" ptType="node" func="cnt" op="equ" val="2">
                <dgm:shape xmlns:r="http://schemas.openxmlformats.org/officeDocument/2006/relationships" type="blockArc" r:blip="">
                  <dgm:adjLst>
                    <dgm:adj idx="1" val="-67.8702"/>
                    <dgm:adj idx="2" val="68.6519"/>
                    <dgm:adj idx="3" val="0.0575"/>
                  </dgm:adjLst>
                </dgm:shape>
              </dgm:if>
              <dgm:else name="Name24">
                <dgm:shape xmlns:r="http://schemas.openxmlformats.org/officeDocument/2006/relationships" type="blockArc" r:blip="">
                  <dgm:adjLst>
                    <dgm:adj idx="1" val="-84.8426"/>
                    <dgm:adj idx="2" val="84.8009"/>
                    <dgm:adj idx="3" val="0.0524"/>
                  </dgm:adjLst>
                </dgm:shape>
              </dgm:else>
            </dgm:choose>
          </dgm:if>
          <dgm:else name="Name25">
            <dgm:choose name="Name26">
              <dgm:if name="Name27" axis="followSib" ptType="node" func="cnt" op="equ" val="0">
                <dgm:shape xmlns:r="http://schemas.openxmlformats.org/officeDocument/2006/relationships" rot="180" type="blockArc" r:blip="">
                  <dgm:adjLst>
                    <dgm:adj idx="1" val="-49.0368"/>
                    <dgm:adj idx="2" val="49.4265"/>
                    <dgm:adj idx="3" val="0.0564"/>
                  </dgm:adjLst>
                </dgm:shape>
              </dgm:if>
              <dgm:if name="Name28" axis="followSib" ptType="node" func="cnt" op="equ" val="1">
                <dgm:shape xmlns:r="http://schemas.openxmlformats.org/officeDocument/2006/relationships" rot="180" type="blockArc" r:blip="">
                  <dgm:adjLst>
                    <dgm:adj idx="1" val="-64.2028"/>
                    <dgm:adj idx="2" val="64.5456"/>
                    <dgm:adj idx="3" val="0.0558"/>
                  </dgm:adjLst>
                </dgm:shape>
              </dgm:if>
              <dgm:if name="Name29" axis="followSib" ptType="node" func="cnt" op="equ" val="2">
                <dgm:shape xmlns:r="http://schemas.openxmlformats.org/officeDocument/2006/relationships" rot="180" type="blockArc" r:blip="">
                  <dgm:adjLst>
                    <dgm:adj idx="1" val="-67.8702"/>
                    <dgm:adj idx="2" val="68.6519"/>
                    <dgm:adj idx="3" val="0.0575"/>
                  </dgm:adjLst>
                </dgm:shape>
              </dgm:if>
              <dgm:else name="Name30">
                <dgm:shape xmlns:r="http://schemas.openxmlformats.org/officeDocument/2006/relationships" rot="180" type="blockArc" r:blip="">
                  <dgm:adjLst>
                    <dgm:adj idx="1" val="-84.8426"/>
                    <dgm:adj idx="2" val="84.8009"/>
                    <dgm:adj idx="3" val="0.0524"/>
                  </dgm:adjLst>
                </dgm:shape>
              </dgm:else>
            </dgm:choose>
          </dgm:else>
        </dgm:choose>
        <dgm:presOf/>
      </dgm:layoutNode>
      <dgm:layoutNode name="Image1" styleLbl="fgImgPlace1">
        <dgm:alg type="sp"/>
        <dgm:shape xmlns:r="http://schemas.openxmlformats.org/officeDocument/2006/relationships" type="ellipse" r:blip="" blipPhldr="1">
          <dgm:adjLst/>
        </dgm:shape>
        <dgm:presOf/>
      </dgm:layoutNode>
      <dgm:layoutNode name="Child1" styleLbl="revTx">
        <dgm:varLst>
          <dgm:chMax val="0"/>
          <dgm:chPref val="0"/>
          <dgm:bulletEnabled val="1"/>
        </dgm:varLst>
        <dgm:choose name="Name31">
          <dgm:if name="Name32" func="var" arg="dir" op="equ" val="norm">
            <dgm:alg type="tx">
              <dgm:param type="parTxLTRAlign" val="l"/>
              <dgm:param type="shpTxLTRAlignCh" val="l"/>
              <dgm:param type="parTxRTLAlign" val="l"/>
              <dgm:param type="shpTxRTLAlignCh" val="l"/>
              <dgm:param type="lnSpAfParP" val="10"/>
            </dgm:alg>
          </dgm:if>
          <dgm:else name="Name33">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4" axis="ch ch" ptType="node node" st="1 2" cnt="1 1">
      <dgm:layoutNode name="Image2">
        <dgm:alg type="sp"/>
        <dgm:shape xmlns:r="http://schemas.openxmlformats.org/officeDocument/2006/relationships" r:blip="">
          <dgm:adjLst/>
        </dgm:shape>
        <dgm:presOf/>
        <dgm:constrLst/>
        <dgm:forEach name="Name35" ref="ImageRepeat"/>
      </dgm:layoutNode>
      <dgm:layoutNode name="Child2" styleLbl="revTx">
        <dgm:varLst>
          <dgm:chMax val="0"/>
          <dgm:chPref val="0"/>
          <dgm:bulletEnabled val="1"/>
        </dgm:varLst>
        <dgm:choose name="Name36">
          <dgm:if name="Name37" func="var" arg="dir" op="equ" val="norm">
            <dgm:alg type="tx">
              <dgm:param type="parTxLTRAlign" val="l"/>
              <dgm:param type="shpTxLTRAlignCh" val="l"/>
              <dgm:param type="parTxRTLAlign" val="l"/>
              <dgm:param type="shpTxRTLAlignCh" val="l"/>
              <dgm:param type="lnSpAfParP" val="10"/>
            </dgm:alg>
          </dgm:if>
          <dgm:else name="Name38">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9" axis="ch ch" ptType="node node" st="1 3" cnt="1 1">
      <dgm:layoutNode name="Image3">
        <dgm:alg type="sp"/>
        <dgm:shape xmlns:r="http://schemas.openxmlformats.org/officeDocument/2006/relationships" r:blip="">
          <dgm:adjLst/>
        </dgm:shape>
        <dgm:presOf/>
        <dgm:constrLst/>
        <dgm:forEach name="Name40" ref="ImageRepeat"/>
      </dgm:layoutNode>
      <dgm:layoutNode name="Child3" styleLbl="revTx">
        <dgm:varLst>
          <dgm:chMax val="0"/>
          <dgm:chPref val="0"/>
          <dgm:bulletEnabled val="1"/>
        </dgm:varLst>
        <dgm:choose name="Name41">
          <dgm:if name="Name42" func="var" arg="dir" op="equ" val="norm">
            <dgm:alg type="tx">
              <dgm:param type="parTxLTRAlign" val="l"/>
              <dgm:param type="shpTxLTRAlignCh" val="l"/>
              <dgm:param type="parTxRTLAlign" val="l"/>
              <dgm:param type="shpTxRTLAlignCh" val="l"/>
              <dgm:param type="lnSpAfParP" val="10"/>
            </dgm:alg>
          </dgm:if>
          <dgm:else name="Name43">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4" axis="ch ch" ptType="node node" st="1 4" cnt="1 1">
      <dgm:layoutNode name="Image4">
        <dgm:alg type="sp"/>
        <dgm:shape xmlns:r="http://schemas.openxmlformats.org/officeDocument/2006/relationships" r:blip="">
          <dgm:adjLst/>
        </dgm:shape>
        <dgm:presOf/>
        <dgm:constrLst/>
        <dgm:forEach name="Name45" ref="ImageRepeat"/>
      </dgm:layoutNode>
      <dgm:layoutNode name="Child4" styleLbl="revTx">
        <dgm:varLst>
          <dgm:chMax val="0"/>
          <dgm:chPref val="0"/>
          <dgm:bulletEnabled val="1"/>
        </dgm:varLst>
        <dgm:choose name="Name46">
          <dgm:if name="Name47" func="var" arg="dir" op="equ" val="norm">
            <dgm:alg type="tx">
              <dgm:param type="parTxLTRAlign" val="l"/>
              <dgm:param type="shpTxLTRAlignCh" val="l"/>
              <dgm:param type="parTxRTLAlign" val="l"/>
              <dgm:param type="shpTxRTLAlignCh" val="l"/>
              <dgm:param type="lnSpAfParP" val="10"/>
            </dgm:alg>
          </dgm:if>
          <dgm:else name="Name48">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3.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2446" tIns="46223" rIns="92446" bIns="46223"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2446" tIns="46223" rIns="92446" bIns="46223" rtlCol="0"/>
          <a:lstStyle>
            <a:lvl1pPr algn="r" eaLnBrk="1" fontAlgn="auto" hangingPunct="1">
              <a:spcBef>
                <a:spcPts val="0"/>
              </a:spcBef>
              <a:spcAft>
                <a:spcPts val="0"/>
              </a:spcAft>
              <a:defRPr sz="1200">
                <a:latin typeface="+mn-lt"/>
                <a:cs typeface="+mn-cs"/>
              </a:defRPr>
            </a:lvl1pPr>
          </a:lstStyle>
          <a:p>
            <a:pPr>
              <a:defRPr/>
            </a:pPr>
            <a:fld id="{5B0D109E-74BF-4FF1-8EE4-40CF3255B910}" type="datetimeFigureOut">
              <a:rPr lang="en-US"/>
              <a:pPr>
                <a:defRPr/>
              </a:pPr>
              <a:t>7/16/2021</a:t>
            </a:fld>
            <a:endParaRPr lang="en-US"/>
          </a:p>
        </p:txBody>
      </p:sp>
      <p:sp>
        <p:nvSpPr>
          <p:cNvPr id="4" name="Slide Image Placeholder 3"/>
          <p:cNvSpPr>
            <a:spLocks noGrp="1" noRot="1" noChangeAspect="1"/>
          </p:cNvSpPr>
          <p:nvPr>
            <p:ph type="sldImg" idx="2"/>
          </p:nvPr>
        </p:nvSpPr>
        <p:spPr>
          <a:xfrm>
            <a:off x="1181100" y="696913"/>
            <a:ext cx="4649788" cy="3486150"/>
          </a:xfrm>
          <a:prstGeom prst="rect">
            <a:avLst/>
          </a:prstGeom>
          <a:noFill/>
          <a:ln w="12700">
            <a:solidFill>
              <a:prstClr val="black"/>
            </a:solidFill>
          </a:ln>
        </p:spPr>
        <p:txBody>
          <a:bodyPr vert="horz" lIns="92446" tIns="46223" rIns="92446" bIns="46223" rtlCol="0" anchor="ctr"/>
          <a:lstStyle/>
          <a:p>
            <a:pPr lvl="0"/>
            <a:endParaRPr lang="en-US" noProof="0"/>
          </a:p>
        </p:txBody>
      </p:sp>
      <p:sp>
        <p:nvSpPr>
          <p:cNvPr id="5" name="Notes Placeholder 4"/>
          <p:cNvSpPr>
            <a:spLocks noGrp="1"/>
          </p:cNvSpPr>
          <p:nvPr>
            <p:ph type="body" sz="quarter" idx="3"/>
          </p:nvPr>
        </p:nvSpPr>
        <p:spPr>
          <a:xfrm>
            <a:off x="701675" y="4416425"/>
            <a:ext cx="5608638" cy="4183063"/>
          </a:xfrm>
          <a:prstGeom prst="rect">
            <a:avLst/>
          </a:prstGeom>
        </p:spPr>
        <p:txBody>
          <a:bodyPr vert="horz" lIns="92446" tIns="46223" rIns="92446" bIns="46223"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2446" tIns="46223" rIns="92446" bIns="46223"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2446" tIns="46223" rIns="92446" bIns="46223"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5EF06200-9970-4E55-8E65-F8A21EC83460}" type="slidenum">
              <a:rPr lang="en-US" altLang="en-US"/>
              <a:pPr>
                <a:defRPr/>
              </a:pPr>
              <a:t>‹#›</a:t>
            </a:fld>
            <a:endParaRPr lang="en-US" altLang="en-US"/>
          </a:p>
        </p:txBody>
      </p:sp>
    </p:spTree>
    <p:extLst>
      <p:ext uri="{BB962C8B-B14F-4D97-AF65-F5344CB8AC3E}">
        <p14:creationId xmlns:p14="http://schemas.microsoft.com/office/powerpoint/2010/main" val="15020866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EF06200-9970-4E55-8E65-F8A21EC83460}" type="slidenum">
              <a:rPr lang="en-US" altLang="en-US" smtClean="0"/>
              <a:pPr>
                <a:defRPr/>
              </a:pPr>
              <a:t>6</a:t>
            </a:fld>
            <a:endParaRPr lang="en-US" altLang="en-US"/>
          </a:p>
        </p:txBody>
      </p:sp>
    </p:spTree>
    <p:extLst>
      <p:ext uri="{BB962C8B-B14F-4D97-AF65-F5344CB8AC3E}">
        <p14:creationId xmlns:p14="http://schemas.microsoft.com/office/powerpoint/2010/main" val="398733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Algorithms function as an “intermediary” between firms, by collecting and processing market data, and rapidly responding to rivals’ actions.</a:t>
            </a:r>
          </a:p>
        </p:txBody>
      </p:sp>
      <p:sp>
        <p:nvSpPr>
          <p:cNvPr id="4" name="Slide Number Placeholder 3"/>
          <p:cNvSpPr>
            <a:spLocks noGrp="1"/>
          </p:cNvSpPr>
          <p:nvPr>
            <p:ph type="sldNum" sz="quarter" idx="10"/>
          </p:nvPr>
        </p:nvSpPr>
        <p:spPr/>
        <p:txBody>
          <a:bodyPr/>
          <a:lstStyle/>
          <a:p>
            <a:pPr>
              <a:defRPr/>
            </a:pPr>
            <a:fld id="{5EF06200-9970-4E55-8E65-F8A21EC83460}" type="slidenum">
              <a:rPr lang="en-US" altLang="en-US" smtClean="0"/>
              <a:pPr>
                <a:defRPr/>
              </a:pPr>
              <a:t>7</a:t>
            </a:fld>
            <a:endParaRPr lang="en-US" altLang="en-US"/>
          </a:p>
        </p:txBody>
      </p:sp>
    </p:spTree>
    <p:extLst>
      <p:ext uri="{BB962C8B-B14F-4D97-AF65-F5344CB8AC3E}">
        <p14:creationId xmlns:p14="http://schemas.microsoft.com/office/powerpoint/2010/main" val="7512370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EF06200-9970-4E55-8E65-F8A21EC83460}" type="slidenum">
              <a:rPr lang="en-US" altLang="en-US" smtClean="0"/>
              <a:pPr>
                <a:defRPr/>
              </a:pPr>
              <a:t>8</a:t>
            </a:fld>
            <a:endParaRPr lang="en-US" altLang="en-US"/>
          </a:p>
        </p:txBody>
      </p:sp>
    </p:spTree>
    <p:extLst>
      <p:ext uri="{BB962C8B-B14F-4D97-AF65-F5344CB8AC3E}">
        <p14:creationId xmlns:p14="http://schemas.microsoft.com/office/powerpoint/2010/main" val="4387139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EF06200-9970-4E55-8E65-F8A21EC83460}" type="slidenum">
              <a:rPr lang="en-US" altLang="en-US" smtClean="0"/>
              <a:pPr>
                <a:defRPr/>
              </a:pPr>
              <a:t>9</a:t>
            </a:fld>
            <a:endParaRPr lang="en-US" altLang="en-US"/>
          </a:p>
        </p:txBody>
      </p:sp>
    </p:spTree>
    <p:extLst>
      <p:ext uri="{BB962C8B-B14F-4D97-AF65-F5344CB8AC3E}">
        <p14:creationId xmlns:p14="http://schemas.microsoft.com/office/powerpoint/2010/main" val="7862344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5EF06200-9970-4E55-8E65-F8A21EC83460}" type="slidenum">
              <a:rPr lang="en-US" altLang="en-US" smtClean="0"/>
              <a:pPr>
                <a:defRPr/>
              </a:pPr>
              <a:t>10</a:t>
            </a:fld>
            <a:endParaRPr lang="en-US" altLang="en-US"/>
          </a:p>
        </p:txBody>
      </p:sp>
    </p:spTree>
    <p:extLst>
      <p:ext uri="{BB962C8B-B14F-4D97-AF65-F5344CB8AC3E}">
        <p14:creationId xmlns:p14="http://schemas.microsoft.com/office/powerpoint/2010/main" val="29561033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EF06200-9970-4E55-8E65-F8A21EC83460}" type="slidenum">
              <a:rPr lang="en-US" altLang="en-US" smtClean="0"/>
              <a:pPr>
                <a:defRPr/>
              </a:pPr>
              <a:t>11</a:t>
            </a:fld>
            <a:endParaRPr lang="en-US" altLang="en-US"/>
          </a:p>
        </p:txBody>
      </p:sp>
    </p:spTree>
    <p:extLst>
      <p:ext uri="{BB962C8B-B14F-4D97-AF65-F5344CB8AC3E}">
        <p14:creationId xmlns:p14="http://schemas.microsoft.com/office/powerpoint/2010/main" val="25970715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EF06200-9970-4E55-8E65-F8A21EC83460}" type="slidenum">
              <a:rPr lang="en-US" altLang="en-US" smtClean="0"/>
              <a:pPr>
                <a:defRPr/>
              </a:pPr>
              <a:t>12</a:t>
            </a:fld>
            <a:endParaRPr lang="en-US" altLang="en-US"/>
          </a:p>
        </p:txBody>
      </p:sp>
    </p:spTree>
    <p:extLst>
      <p:ext uri="{BB962C8B-B14F-4D97-AF65-F5344CB8AC3E}">
        <p14:creationId xmlns:p14="http://schemas.microsoft.com/office/powerpoint/2010/main" val="1901183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EF06200-9970-4E55-8E65-F8A21EC83460}" type="slidenum">
              <a:rPr lang="en-US" altLang="en-US" smtClean="0"/>
              <a:pPr>
                <a:defRPr/>
              </a:pPr>
              <a:t>13</a:t>
            </a:fld>
            <a:endParaRPr lang="en-US" altLang="en-US"/>
          </a:p>
        </p:txBody>
      </p:sp>
    </p:spTree>
    <p:extLst>
      <p:ext uri="{BB962C8B-B14F-4D97-AF65-F5344CB8AC3E}">
        <p14:creationId xmlns:p14="http://schemas.microsoft.com/office/powerpoint/2010/main" val="37693658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3316" name="Slide Number Placeholder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22A4EE3-0B58-4D4E-A750-0F6F7796AAA2}" type="slidenum">
              <a:rPr lang="en-US" altLang="en-US" smtClean="0">
                <a:solidFill>
                  <a:prstClr val="black"/>
                </a:solidFill>
                <a:latin typeface="Calibri" panose="020F0502020204030204" pitchFamily="34" charset="0"/>
              </a:rPr>
              <a:pPr/>
              <a:t>14</a:t>
            </a:fld>
            <a:endParaRPr lang="en-US" altLang="en-US" smtClean="0">
              <a:solidFill>
                <a:prstClr val="black"/>
              </a:solidFill>
              <a:latin typeface="Calibri" panose="020F0502020204030204" pitchFamily="34" charset="0"/>
            </a:endParaRPr>
          </a:p>
        </p:txBody>
      </p:sp>
    </p:spTree>
    <p:extLst>
      <p:ext uri="{BB962C8B-B14F-4D97-AF65-F5344CB8AC3E}">
        <p14:creationId xmlns:p14="http://schemas.microsoft.com/office/powerpoint/2010/main" val="6828752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hemeOverride" Target="../theme/themeOverride4.xml"/><Relationship Id="rId4"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nvGrpSpPr>
          <p:cNvPr id="5" name="Group 15"/>
          <p:cNvGrpSpPr>
            <a:grpSpLocks/>
          </p:cNvGrpSpPr>
          <p:nvPr/>
        </p:nvGrpSpPr>
        <p:grpSpPr bwMode="auto">
          <a:xfrm>
            <a:off x="-3175" y="494665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cs typeface="+mn-cs"/>
              </a:endParaRPr>
            </a:p>
          </p:txBody>
        </p:sp>
        <p:sp>
          <p:nvSpPr>
            <p:cNvPr id="7" name="Freeform 18"/>
            <p:cNvSpPr>
              <a:spLocks/>
            </p:cNvSpPr>
            <p:nvPr/>
          </p:nvSpPr>
          <p:spPr bwMode="auto">
            <a:xfrm>
              <a:off x="35926" y="5135025"/>
              <a:ext cx="9108074" cy="838869"/>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0" y="0"/>
                  </a:moveTo>
                  <a:lnTo>
                    <a:pt x="5760" y="0"/>
                  </a:lnTo>
                  <a:lnTo>
                    <a:pt x="5760" y="528"/>
                  </a:lnTo>
                  <a:lnTo>
                    <a:pt x="48" y="0"/>
                  </a:lnTo>
                </a:path>
              </a:pathLst>
            </a:custGeom>
            <a:solidFill>
              <a:srgbClr val="9966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a:t>Click to edit Master subtitle style</a:t>
            </a:r>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D79F5646-D931-44A8-911B-8B2968F2BCC3}" type="datetime1">
              <a:rPr lang="en-US"/>
              <a:pPr>
                <a:defRPr/>
              </a:pPr>
              <a:t>7/16/2021</a:t>
            </a:fld>
            <a:endParaRPr lang="en-US"/>
          </a:p>
        </p:txBody>
      </p:sp>
      <p:sp>
        <p:nvSpPr>
          <p:cNvPr id="12" name="Footer Placeholder 18"/>
          <p:cNvSpPr>
            <a:spLocks noGrp="1"/>
          </p:cNvSpPr>
          <p:nvPr>
            <p:ph type="ftr" sz="quarter" idx="11"/>
          </p:nvPr>
        </p:nvSpPr>
        <p:spPr>
          <a:xfrm>
            <a:off x="4379913" y="6408738"/>
            <a:ext cx="2351087" cy="365125"/>
          </a:xfrm>
          <a:prstGeom prst="rect">
            <a:avLst/>
          </a:prstGeom>
        </p:spPr>
        <p:txBody>
          <a:bodyPr/>
          <a:lstStyle>
            <a:lvl1pPr>
              <a:defRPr>
                <a:solidFill>
                  <a:schemeClr val="accent1">
                    <a:tint val="20000"/>
                  </a:schemeClr>
                </a:solidFill>
              </a:defRPr>
            </a:lvl1pPr>
            <a:extLst/>
          </a:lstStyle>
          <a:p>
            <a:pPr>
              <a:defRPr/>
            </a:pPr>
            <a:r>
              <a:rPr lang="en-US"/>
              <a:t>Vision:"A Kenyan  economy with globally efficient markets and enhanced consumer welfare for shared Prosperity"</a:t>
            </a:r>
          </a:p>
        </p:txBody>
      </p:sp>
      <p:sp>
        <p:nvSpPr>
          <p:cNvPr id="13" name="Slide Number Placeholder 26"/>
          <p:cNvSpPr>
            <a:spLocks noGrp="1"/>
          </p:cNvSpPr>
          <p:nvPr>
            <p:ph type="sldNum" sz="quarter" idx="12"/>
          </p:nvPr>
        </p:nvSpPr>
        <p:spPr/>
        <p:txBody>
          <a:bodyPr/>
          <a:lstStyle>
            <a:lvl1pPr>
              <a:defRPr>
                <a:solidFill>
                  <a:srgbClr val="FFFFFF"/>
                </a:solidFill>
              </a:defRPr>
            </a:lvl1pPr>
          </a:lstStyle>
          <a:p>
            <a:pPr>
              <a:defRPr/>
            </a:pPr>
            <a:fld id="{5104F006-DAA5-4F52-A0FA-5357D013788F}" type="slidenum">
              <a:rPr lang="en-US" altLang="en-US"/>
              <a:pPr>
                <a:defRPr/>
              </a:pPr>
              <a:t>‹#›</a:t>
            </a:fld>
            <a:endParaRPr lang="en-US" altLang="en-US"/>
          </a:p>
        </p:txBody>
      </p:sp>
    </p:spTree>
    <p:extLst>
      <p:ext uri="{BB962C8B-B14F-4D97-AF65-F5344CB8AC3E}">
        <p14:creationId xmlns:p14="http://schemas.microsoft.com/office/powerpoint/2010/main" val="40819605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9"/>
          <p:cNvSpPr>
            <a:spLocks noGrp="1"/>
          </p:cNvSpPr>
          <p:nvPr>
            <p:ph type="dt" sz="half" idx="10"/>
          </p:nvPr>
        </p:nvSpPr>
        <p:spPr/>
        <p:txBody>
          <a:bodyPr/>
          <a:lstStyle>
            <a:lvl1pPr>
              <a:defRPr/>
            </a:lvl1pPr>
          </a:lstStyle>
          <a:p>
            <a:pPr>
              <a:defRPr/>
            </a:pPr>
            <a:fld id="{37E8130A-2940-4142-B050-98DB9C231A92}" type="datetime1">
              <a:rPr lang="en-US"/>
              <a:pPr>
                <a:defRPr/>
              </a:pPr>
              <a:t>7/16/2021</a:t>
            </a:fld>
            <a:endParaRPr lang="en-US"/>
          </a:p>
        </p:txBody>
      </p:sp>
      <p:sp>
        <p:nvSpPr>
          <p:cNvPr id="5" name="Footer Placeholder 21"/>
          <p:cNvSpPr>
            <a:spLocks noGrp="1"/>
          </p:cNvSpPr>
          <p:nvPr>
            <p:ph type="ftr" sz="quarter" idx="11"/>
          </p:nvPr>
        </p:nvSpPr>
        <p:spPr>
          <a:xfrm>
            <a:off x="4379913" y="6408738"/>
            <a:ext cx="2351087" cy="365125"/>
          </a:xfrm>
          <a:prstGeom prst="rect">
            <a:avLst/>
          </a:prstGeom>
        </p:spPr>
        <p:txBody>
          <a:bodyPr/>
          <a:lstStyle>
            <a:lvl1pPr>
              <a:defRPr/>
            </a:lvl1pPr>
          </a:lstStyle>
          <a:p>
            <a:pPr>
              <a:defRPr/>
            </a:pPr>
            <a:r>
              <a:rPr lang="en-US"/>
              <a:t>Vision:"A Kenyan  economy with globally efficient markets and enhanced consumer welfare for shared Prosperity"</a:t>
            </a:r>
          </a:p>
        </p:txBody>
      </p:sp>
      <p:sp>
        <p:nvSpPr>
          <p:cNvPr id="6" name="Slide Number Placeholder 17"/>
          <p:cNvSpPr>
            <a:spLocks noGrp="1"/>
          </p:cNvSpPr>
          <p:nvPr>
            <p:ph type="sldNum" sz="quarter" idx="12"/>
          </p:nvPr>
        </p:nvSpPr>
        <p:spPr/>
        <p:txBody>
          <a:bodyPr/>
          <a:lstStyle>
            <a:lvl1pPr>
              <a:defRPr/>
            </a:lvl1pPr>
          </a:lstStyle>
          <a:p>
            <a:pPr>
              <a:defRPr/>
            </a:pPr>
            <a:fld id="{A584C8CE-B6E7-489A-852E-FFFAD8357D8F}" type="slidenum">
              <a:rPr lang="en-US" altLang="en-US"/>
              <a:pPr>
                <a:defRPr/>
              </a:pPr>
              <a:t>‹#›</a:t>
            </a:fld>
            <a:endParaRPr lang="en-US" altLang="en-US"/>
          </a:p>
        </p:txBody>
      </p:sp>
    </p:spTree>
    <p:extLst>
      <p:ext uri="{BB962C8B-B14F-4D97-AF65-F5344CB8AC3E}">
        <p14:creationId xmlns:p14="http://schemas.microsoft.com/office/powerpoint/2010/main" val="18516226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731C8F27-864F-4B88-AD4C-6A8D6F8A5BC9}" type="datetime1">
              <a:rPr lang="en-US"/>
              <a:pPr>
                <a:defRPr/>
              </a:pPr>
              <a:t>7/16/2021</a:t>
            </a:fld>
            <a:endParaRPr lang="en-US"/>
          </a:p>
        </p:txBody>
      </p:sp>
      <p:sp>
        <p:nvSpPr>
          <p:cNvPr id="5" name="Footer Placeholder 21"/>
          <p:cNvSpPr>
            <a:spLocks noGrp="1"/>
          </p:cNvSpPr>
          <p:nvPr>
            <p:ph type="ftr" sz="quarter" idx="11"/>
          </p:nvPr>
        </p:nvSpPr>
        <p:spPr>
          <a:xfrm>
            <a:off x="4379913" y="6408738"/>
            <a:ext cx="2351087" cy="365125"/>
          </a:xfrm>
          <a:prstGeom prst="rect">
            <a:avLst/>
          </a:prstGeom>
        </p:spPr>
        <p:txBody>
          <a:bodyPr/>
          <a:lstStyle>
            <a:lvl1pPr>
              <a:defRPr/>
            </a:lvl1pPr>
          </a:lstStyle>
          <a:p>
            <a:pPr>
              <a:defRPr/>
            </a:pPr>
            <a:r>
              <a:rPr lang="en-US"/>
              <a:t>Vision:"A Kenyan  economy with globally efficient markets and enhanced consumer welfare for shared Prosperity"</a:t>
            </a:r>
          </a:p>
        </p:txBody>
      </p:sp>
      <p:sp>
        <p:nvSpPr>
          <p:cNvPr id="6" name="Slide Number Placeholder 17"/>
          <p:cNvSpPr>
            <a:spLocks noGrp="1"/>
          </p:cNvSpPr>
          <p:nvPr>
            <p:ph type="sldNum" sz="quarter" idx="12"/>
          </p:nvPr>
        </p:nvSpPr>
        <p:spPr/>
        <p:txBody>
          <a:bodyPr/>
          <a:lstStyle>
            <a:lvl1pPr>
              <a:defRPr/>
            </a:lvl1pPr>
          </a:lstStyle>
          <a:p>
            <a:pPr>
              <a:defRPr/>
            </a:pPr>
            <a:fld id="{9462DDAA-5934-458E-8BB6-71FCDEE9FE70}" type="slidenum">
              <a:rPr lang="en-US" altLang="en-US"/>
              <a:pPr>
                <a:defRPr/>
              </a:pPr>
              <a:t>‹#›</a:t>
            </a:fld>
            <a:endParaRPr lang="en-US" altLang="en-US"/>
          </a:p>
        </p:txBody>
      </p:sp>
    </p:spTree>
    <p:extLst>
      <p:ext uri="{BB962C8B-B14F-4D97-AF65-F5344CB8AC3E}">
        <p14:creationId xmlns:p14="http://schemas.microsoft.com/office/powerpoint/2010/main" val="23222864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7/16/2021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9447EA3-142E-4F1A-8EA3-7707D5703CC6}" type="slidenum">
              <a:rPr lang="en-US" altLang="en-US"/>
              <a:pPr>
                <a:defRPr/>
              </a:pPr>
              <a:t>‹#›</a:t>
            </a:fld>
            <a:endParaRPr lang="en-US" altLang="en-US"/>
          </a:p>
        </p:txBody>
      </p:sp>
    </p:spTree>
    <p:extLst>
      <p:ext uri="{BB962C8B-B14F-4D97-AF65-F5344CB8AC3E}">
        <p14:creationId xmlns:p14="http://schemas.microsoft.com/office/powerpoint/2010/main" val="29943473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7/16/2021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19C506A-CFAB-4788-BDDD-9EB25DB66A86}" type="slidenum">
              <a:rPr lang="en-US" altLang="en-US"/>
              <a:pPr>
                <a:defRPr/>
              </a:pPr>
              <a:t>‹#›</a:t>
            </a:fld>
            <a:endParaRPr lang="en-US" altLang="en-US"/>
          </a:p>
        </p:txBody>
      </p:sp>
    </p:spTree>
    <p:extLst>
      <p:ext uri="{BB962C8B-B14F-4D97-AF65-F5344CB8AC3E}">
        <p14:creationId xmlns:p14="http://schemas.microsoft.com/office/powerpoint/2010/main" val="21034800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7/16/2021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6F957FE-DCC7-4221-BE87-8BBEA8A7E098}" type="slidenum">
              <a:rPr lang="en-US" altLang="en-US"/>
              <a:pPr>
                <a:defRPr/>
              </a:pPr>
              <a:t>‹#›</a:t>
            </a:fld>
            <a:endParaRPr lang="en-US" altLang="en-US"/>
          </a:p>
        </p:txBody>
      </p:sp>
    </p:spTree>
    <p:extLst>
      <p:ext uri="{BB962C8B-B14F-4D97-AF65-F5344CB8AC3E}">
        <p14:creationId xmlns:p14="http://schemas.microsoft.com/office/powerpoint/2010/main" val="24177001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7/16/2021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73CCF6E-B8BB-459C-8427-11ED0E0A0EC3}" type="slidenum">
              <a:rPr lang="en-US" altLang="en-US"/>
              <a:pPr>
                <a:defRPr/>
              </a:pPr>
              <a:t>‹#›</a:t>
            </a:fld>
            <a:endParaRPr lang="en-US" altLang="en-US"/>
          </a:p>
        </p:txBody>
      </p:sp>
    </p:spTree>
    <p:extLst>
      <p:ext uri="{BB962C8B-B14F-4D97-AF65-F5344CB8AC3E}">
        <p14:creationId xmlns:p14="http://schemas.microsoft.com/office/powerpoint/2010/main" val="17146088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7/16/2021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5E2227D-F85A-442A-947A-37558F49B9B7}" type="slidenum">
              <a:rPr lang="en-US" altLang="en-US"/>
              <a:pPr>
                <a:defRPr/>
              </a:pPr>
              <a:t>‹#›</a:t>
            </a:fld>
            <a:endParaRPr lang="en-US" altLang="en-US"/>
          </a:p>
        </p:txBody>
      </p:sp>
    </p:spTree>
    <p:extLst>
      <p:ext uri="{BB962C8B-B14F-4D97-AF65-F5344CB8AC3E}">
        <p14:creationId xmlns:p14="http://schemas.microsoft.com/office/powerpoint/2010/main" val="3583611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7/16/2021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47FAB2D8-0A4C-4CA9-8210-802F4A22006D}" type="slidenum">
              <a:rPr lang="en-US" altLang="en-US"/>
              <a:pPr>
                <a:defRPr/>
              </a:pPr>
              <a:t>‹#›</a:t>
            </a:fld>
            <a:endParaRPr lang="en-US" altLang="en-US"/>
          </a:p>
        </p:txBody>
      </p:sp>
    </p:spTree>
    <p:extLst>
      <p:ext uri="{BB962C8B-B14F-4D97-AF65-F5344CB8AC3E}">
        <p14:creationId xmlns:p14="http://schemas.microsoft.com/office/powerpoint/2010/main" val="34913606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7/16/2021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6F1569A-7894-4B08-85D6-FE350CE362F8}" type="slidenum">
              <a:rPr lang="en-US" altLang="en-US"/>
              <a:pPr>
                <a:defRPr/>
              </a:pPr>
              <a:t>‹#›</a:t>
            </a:fld>
            <a:endParaRPr lang="en-US" altLang="en-US"/>
          </a:p>
        </p:txBody>
      </p:sp>
    </p:spTree>
    <p:extLst>
      <p:ext uri="{BB962C8B-B14F-4D97-AF65-F5344CB8AC3E}">
        <p14:creationId xmlns:p14="http://schemas.microsoft.com/office/powerpoint/2010/main" val="24839310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7/16/2021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09927E5-CC05-4543-B76B-47ACEAAA8590}" type="slidenum">
              <a:rPr lang="en-US" altLang="en-US"/>
              <a:pPr>
                <a:defRPr/>
              </a:pPr>
              <a:t>‹#›</a:t>
            </a:fld>
            <a:endParaRPr lang="en-US" altLang="en-US"/>
          </a:p>
        </p:txBody>
      </p:sp>
    </p:spTree>
    <p:extLst>
      <p:ext uri="{BB962C8B-B14F-4D97-AF65-F5344CB8AC3E}">
        <p14:creationId xmlns:p14="http://schemas.microsoft.com/office/powerpoint/2010/main" val="33335451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6"/>
          <p:cNvSpPr>
            <a:spLocks noGrp="1"/>
          </p:cNvSpPr>
          <p:nvPr>
            <p:ph type="title"/>
          </p:nvPr>
        </p:nvSpPr>
        <p:spPr/>
        <p:txBody>
          <a:bodyPr rtlCol="0"/>
          <a:lstStyle/>
          <a:p>
            <a:r>
              <a:rPr lang="en-US"/>
              <a:t>Click to edit Master title style</a:t>
            </a:r>
          </a:p>
        </p:txBody>
      </p:sp>
      <p:sp>
        <p:nvSpPr>
          <p:cNvPr id="4" name="Date Placeholder 9"/>
          <p:cNvSpPr>
            <a:spLocks noGrp="1"/>
          </p:cNvSpPr>
          <p:nvPr>
            <p:ph type="dt" sz="half" idx="10"/>
          </p:nvPr>
        </p:nvSpPr>
        <p:spPr/>
        <p:txBody>
          <a:bodyPr/>
          <a:lstStyle>
            <a:lvl1pPr>
              <a:defRPr/>
            </a:lvl1pPr>
          </a:lstStyle>
          <a:p>
            <a:pPr>
              <a:defRPr/>
            </a:pPr>
            <a:fld id="{A650D443-871A-497E-9446-AB20612DBC58}" type="datetime1">
              <a:rPr lang="en-US"/>
              <a:pPr>
                <a:defRPr/>
              </a:pPr>
              <a:t>7/16/2021</a:t>
            </a:fld>
            <a:endParaRPr lang="en-US"/>
          </a:p>
        </p:txBody>
      </p:sp>
      <p:sp>
        <p:nvSpPr>
          <p:cNvPr id="5" name="Footer Placeholder 21"/>
          <p:cNvSpPr>
            <a:spLocks noGrp="1"/>
          </p:cNvSpPr>
          <p:nvPr>
            <p:ph type="ftr" sz="quarter" idx="11"/>
          </p:nvPr>
        </p:nvSpPr>
        <p:spPr>
          <a:xfrm>
            <a:off x="4379913" y="6408738"/>
            <a:ext cx="2351087" cy="365125"/>
          </a:xfrm>
          <a:prstGeom prst="rect">
            <a:avLst/>
          </a:prstGeom>
        </p:spPr>
        <p:txBody>
          <a:bodyPr/>
          <a:lstStyle>
            <a:lvl1pPr>
              <a:defRPr/>
            </a:lvl1pPr>
          </a:lstStyle>
          <a:p>
            <a:pPr>
              <a:defRPr/>
            </a:pPr>
            <a:r>
              <a:rPr lang="en-US"/>
              <a:t>Vision:"A Kenyan  economy with globally efficient markets and enhanced consumer welfare for shared Prosperity"</a:t>
            </a:r>
          </a:p>
        </p:txBody>
      </p:sp>
      <p:sp>
        <p:nvSpPr>
          <p:cNvPr id="6" name="Slide Number Placeholder 17"/>
          <p:cNvSpPr>
            <a:spLocks noGrp="1"/>
          </p:cNvSpPr>
          <p:nvPr>
            <p:ph type="sldNum" sz="quarter" idx="12"/>
          </p:nvPr>
        </p:nvSpPr>
        <p:spPr/>
        <p:txBody>
          <a:bodyPr/>
          <a:lstStyle>
            <a:lvl1pPr>
              <a:defRPr/>
            </a:lvl1pPr>
          </a:lstStyle>
          <a:p>
            <a:pPr>
              <a:defRPr/>
            </a:pPr>
            <a:fld id="{1691FCF8-BD3F-4F8A-8F09-0BFCD0DE09B6}" type="slidenum">
              <a:rPr lang="en-US" altLang="en-US"/>
              <a:pPr>
                <a:defRPr/>
              </a:pPr>
              <a:t>‹#›</a:t>
            </a:fld>
            <a:endParaRPr lang="en-US" altLang="en-US"/>
          </a:p>
        </p:txBody>
      </p:sp>
    </p:spTree>
    <p:extLst>
      <p:ext uri="{BB962C8B-B14F-4D97-AF65-F5344CB8AC3E}">
        <p14:creationId xmlns:p14="http://schemas.microsoft.com/office/powerpoint/2010/main" val="23800844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7/16/2021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99EF6A8-F594-44C0-96B4-B77D16F94EF2}" type="slidenum">
              <a:rPr lang="en-US" altLang="en-US"/>
              <a:pPr>
                <a:defRPr/>
              </a:pPr>
              <a:t>‹#›</a:t>
            </a:fld>
            <a:endParaRPr lang="en-US" altLang="en-US"/>
          </a:p>
        </p:txBody>
      </p:sp>
    </p:spTree>
    <p:extLst>
      <p:ext uri="{BB962C8B-B14F-4D97-AF65-F5344CB8AC3E}">
        <p14:creationId xmlns:p14="http://schemas.microsoft.com/office/powerpoint/2010/main" val="3278696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7/16/2021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0874869-4EB0-4C04-9E18-259CBF82529C}" type="slidenum">
              <a:rPr lang="en-US" altLang="en-US"/>
              <a:pPr>
                <a:defRPr/>
              </a:pPr>
              <a:t>‹#›</a:t>
            </a:fld>
            <a:endParaRPr lang="en-US" altLang="en-US"/>
          </a:p>
        </p:txBody>
      </p:sp>
    </p:spTree>
    <p:extLst>
      <p:ext uri="{BB962C8B-B14F-4D97-AF65-F5344CB8AC3E}">
        <p14:creationId xmlns:p14="http://schemas.microsoft.com/office/powerpoint/2010/main" val="4266135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7/16/2021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605FCCD-5837-4765-B90F-70012068678A}" type="slidenum">
              <a:rPr lang="en-US" altLang="en-US"/>
              <a:pPr>
                <a:defRPr/>
              </a:pPr>
              <a:t>‹#›</a:t>
            </a:fld>
            <a:endParaRPr lang="en-US" altLang="en-US"/>
          </a:p>
        </p:txBody>
      </p:sp>
    </p:spTree>
    <p:extLst>
      <p:ext uri="{BB962C8B-B14F-4D97-AF65-F5344CB8AC3E}">
        <p14:creationId xmlns:p14="http://schemas.microsoft.com/office/powerpoint/2010/main" val="37092596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a:t>Click to edit Master title style</a:t>
            </a:r>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A61638D1-1431-455F-A06E-156DF29B33A1}" type="datetime1">
              <a:rPr lang="en-US"/>
              <a:pPr>
                <a:defRPr/>
              </a:pPr>
              <a:t>7/16/2021</a:t>
            </a:fld>
            <a:endParaRPr lang="en-US"/>
          </a:p>
        </p:txBody>
      </p:sp>
      <p:sp>
        <p:nvSpPr>
          <p:cNvPr id="7" name="Footer Placeholder 4"/>
          <p:cNvSpPr>
            <a:spLocks noGrp="1"/>
          </p:cNvSpPr>
          <p:nvPr>
            <p:ph type="ftr" sz="quarter" idx="11"/>
          </p:nvPr>
        </p:nvSpPr>
        <p:spPr>
          <a:xfrm>
            <a:off x="4379913" y="6408738"/>
            <a:ext cx="2351087" cy="365125"/>
          </a:xfrm>
          <a:prstGeom prst="rect">
            <a:avLst/>
          </a:prstGeom>
        </p:spPr>
        <p:txBody>
          <a:bodyPr/>
          <a:lstStyle>
            <a:lvl1pPr>
              <a:defRPr/>
            </a:lvl1pPr>
            <a:extLst/>
          </a:lstStyle>
          <a:p>
            <a:pPr>
              <a:defRPr/>
            </a:pPr>
            <a:r>
              <a:rPr lang="en-US"/>
              <a:t>Vision:"A Kenyan  economy with globally efficient markets and enhanced consumer welfare for shared Prosperity"</a:t>
            </a:r>
          </a:p>
        </p:txBody>
      </p:sp>
      <p:sp>
        <p:nvSpPr>
          <p:cNvPr id="8" name="Slide Number Placeholder 5"/>
          <p:cNvSpPr>
            <a:spLocks noGrp="1"/>
          </p:cNvSpPr>
          <p:nvPr>
            <p:ph type="sldNum" sz="quarter" idx="12"/>
          </p:nvPr>
        </p:nvSpPr>
        <p:spPr/>
        <p:txBody>
          <a:bodyPr/>
          <a:lstStyle>
            <a:lvl1pPr>
              <a:defRPr/>
            </a:lvl1pPr>
          </a:lstStyle>
          <a:p>
            <a:pPr>
              <a:defRPr/>
            </a:pPr>
            <a:fld id="{30F40B8D-E54A-4055-BFE2-DBADAFFCB646}" type="slidenum">
              <a:rPr lang="en-US" altLang="en-US"/>
              <a:pPr>
                <a:defRPr/>
              </a:pPr>
              <a:t>‹#›</a:t>
            </a:fld>
            <a:endParaRPr lang="en-US" altLang="en-US"/>
          </a:p>
        </p:txBody>
      </p:sp>
    </p:spTree>
    <p:extLst>
      <p:ext uri="{BB962C8B-B14F-4D97-AF65-F5344CB8AC3E}">
        <p14:creationId xmlns:p14="http://schemas.microsoft.com/office/powerpoint/2010/main" val="387390999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7"/>
          <p:cNvSpPr>
            <a:spLocks noGrp="1"/>
          </p:cNvSpPr>
          <p:nvPr>
            <p:ph type="title"/>
          </p:nvPr>
        </p:nvSpPr>
        <p:spPr/>
        <p:txBody>
          <a:bodyPr rtlCol="0"/>
          <a:lstStyle/>
          <a:p>
            <a:r>
              <a:rPr lang="en-US"/>
              <a:t>Click to edit Master title style</a:t>
            </a:r>
          </a:p>
        </p:txBody>
      </p:sp>
      <p:sp>
        <p:nvSpPr>
          <p:cNvPr id="5" name="Date Placeholder 4"/>
          <p:cNvSpPr>
            <a:spLocks noGrp="1"/>
          </p:cNvSpPr>
          <p:nvPr>
            <p:ph type="dt" sz="half" idx="10"/>
          </p:nvPr>
        </p:nvSpPr>
        <p:spPr/>
        <p:txBody>
          <a:bodyPr/>
          <a:lstStyle>
            <a:lvl1pPr>
              <a:defRPr/>
            </a:lvl1pPr>
            <a:extLst/>
          </a:lstStyle>
          <a:p>
            <a:pPr>
              <a:defRPr/>
            </a:pPr>
            <a:fld id="{CA5C72C5-9097-4769-B2DC-F1144A746554}" type="datetime1">
              <a:rPr lang="en-US"/>
              <a:pPr>
                <a:defRPr/>
              </a:pPr>
              <a:t>7/16/2021</a:t>
            </a:fld>
            <a:endParaRPr lang="en-US"/>
          </a:p>
        </p:txBody>
      </p:sp>
      <p:sp>
        <p:nvSpPr>
          <p:cNvPr id="6" name="Footer Placeholder 5"/>
          <p:cNvSpPr>
            <a:spLocks noGrp="1"/>
          </p:cNvSpPr>
          <p:nvPr>
            <p:ph type="ftr" sz="quarter" idx="11"/>
          </p:nvPr>
        </p:nvSpPr>
        <p:spPr>
          <a:xfrm>
            <a:off x="4379913" y="6408738"/>
            <a:ext cx="2351087" cy="365125"/>
          </a:xfrm>
          <a:prstGeom prst="rect">
            <a:avLst/>
          </a:prstGeom>
        </p:spPr>
        <p:txBody>
          <a:bodyPr/>
          <a:lstStyle>
            <a:lvl1pPr>
              <a:defRPr/>
            </a:lvl1pPr>
            <a:extLst/>
          </a:lstStyle>
          <a:p>
            <a:pPr>
              <a:defRPr/>
            </a:pPr>
            <a:r>
              <a:rPr lang="en-US"/>
              <a:t>Vision:"A Kenyan  economy with globally efficient markets and enhanced consumer welfare for shared Prosperity"</a:t>
            </a:r>
          </a:p>
        </p:txBody>
      </p:sp>
      <p:sp>
        <p:nvSpPr>
          <p:cNvPr id="7" name="Slide Number Placeholder 6"/>
          <p:cNvSpPr>
            <a:spLocks noGrp="1"/>
          </p:cNvSpPr>
          <p:nvPr>
            <p:ph type="sldNum" sz="quarter" idx="12"/>
          </p:nvPr>
        </p:nvSpPr>
        <p:spPr/>
        <p:txBody>
          <a:bodyPr/>
          <a:lstStyle>
            <a:lvl1pPr>
              <a:defRPr/>
            </a:lvl1pPr>
          </a:lstStyle>
          <a:p>
            <a:pPr>
              <a:defRPr/>
            </a:pPr>
            <a:fld id="{4619D8EB-603B-4609-AD69-61586E6B6A2E}" type="slidenum">
              <a:rPr lang="en-US" altLang="en-US"/>
              <a:pPr>
                <a:defRPr/>
              </a:pPr>
              <a:t>‹#›</a:t>
            </a:fld>
            <a:endParaRPr lang="en-US" altLang="en-US"/>
          </a:p>
        </p:txBody>
      </p:sp>
    </p:spTree>
    <p:extLst>
      <p:ext uri="{BB962C8B-B14F-4D97-AF65-F5344CB8AC3E}">
        <p14:creationId xmlns:p14="http://schemas.microsoft.com/office/powerpoint/2010/main" val="257719354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extLst/>
          </a:lstStyle>
          <a:p>
            <a:pPr>
              <a:defRPr/>
            </a:pPr>
            <a:fld id="{A9B93925-A7CC-4D8C-9781-C656E7D60CF2}" type="datetime1">
              <a:rPr lang="en-US"/>
              <a:pPr>
                <a:defRPr/>
              </a:pPr>
              <a:t>7/16/2021</a:t>
            </a:fld>
            <a:endParaRPr lang="en-US"/>
          </a:p>
        </p:txBody>
      </p:sp>
      <p:sp>
        <p:nvSpPr>
          <p:cNvPr id="8" name="Footer Placeholder 7"/>
          <p:cNvSpPr>
            <a:spLocks noGrp="1"/>
          </p:cNvSpPr>
          <p:nvPr>
            <p:ph type="ftr" sz="quarter" idx="11"/>
          </p:nvPr>
        </p:nvSpPr>
        <p:spPr>
          <a:xfrm>
            <a:off x="4379913" y="6408738"/>
            <a:ext cx="2351087" cy="365125"/>
          </a:xfrm>
          <a:prstGeom prst="rect">
            <a:avLst/>
          </a:prstGeom>
        </p:spPr>
        <p:txBody>
          <a:bodyPr/>
          <a:lstStyle>
            <a:lvl1pPr>
              <a:defRPr/>
            </a:lvl1pPr>
            <a:extLst/>
          </a:lstStyle>
          <a:p>
            <a:pPr>
              <a:defRPr/>
            </a:pPr>
            <a:r>
              <a:rPr lang="en-US"/>
              <a:t>Vision:"A Kenyan  economy with globally efficient markets and enhanced consumer welfare for shared Prosperity"</a:t>
            </a:r>
          </a:p>
        </p:txBody>
      </p:sp>
      <p:sp>
        <p:nvSpPr>
          <p:cNvPr id="9" name="Slide Number Placeholder 8"/>
          <p:cNvSpPr>
            <a:spLocks noGrp="1"/>
          </p:cNvSpPr>
          <p:nvPr>
            <p:ph type="sldNum" sz="quarter" idx="12"/>
          </p:nvPr>
        </p:nvSpPr>
        <p:spPr/>
        <p:txBody>
          <a:bodyPr/>
          <a:lstStyle>
            <a:lvl1pPr>
              <a:defRPr/>
            </a:lvl1pPr>
          </a:lstStyle>
          <a:p>
            <a:pPr>
              <a:defRPr/>
            </a:pPr>
            <a:fld id="{D972636F-53CB-45B3-8B87-3EBACAC5279D}" type="slidenum">
              <a:rPr lang="en-US" altLang="en-US"/>
              <a:pPr>
                <a:defRPr/>
              </a:pPr>
              <a:t>‹#›</a:t>
            </a:fld>
            <a:endParaRPr lang="en-US" altLang="en-US"/>
          </a:p>
        </p:txBody>
      </p:sp>
    </p:spTree>
    <p:extLst>
      <p:ext uri="{BB962C8B-B14F-4D97-AF65-F5344CB8AC3E}">
        <p14:creationId xmlns:p14="http://schemas.microsoft.com/office/powerpoint/2010/main" val="423522147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p>
            <a:r>
              <a:rPr lang="en-US"/>
              <a:t>Click to edit Master title style</a:t>
            </a:r>
          </a:p>
        </p:txBody>
      </p:sp>
      <p:sp>
        <p:nvSpPr>
          <p:cNvPr id="3" name="Date Placeholder 2"/>
          <p:cNvSpPr>
            <a:spLocks noGrp="1"/>
          </p:cNvSpPr>
          <p:nvPr>
            <p:ph type="dt" sz="half" idx="10"/>
          </p:nvPr>
        </p:nvSpPr>
        <p:spPr/>
        <p:txBody>
          <a:bodyPr/>
          <a:lstStyle>
            <a:lvl1pPr>
              <a:defRPr/>
            </a:lvl1pPr>
            <a:extLst/>
          </a:lstStyle>
          <a:p>
            <a:pPr>
              <a:defRPr/>
            </a:pPr>
            <a:fld id="{DA3462F5-0A73-474E-9B01-0F03BD0D0CF2}" type="datetime1">
              <a:rPr lang="en-US"/>
              <a:pPr>
                <a:defRPr/>
              </a:pPr>
              <a:t>7/16/2021</a:t>
            </a:fld>
            <a:endParaRPr lang="en-US"/>
          </a:p>
        </p:txBody>
      </p:sp>
      <p:sp>
        <p:nvSpPr>
          <p:cNvPr id="4" name="Footer Placeholder 3"/>
          <p:cNvSpPr>
            <a:spLocks noGrp="1"/>
          </p:cNvSpPr>
          <p:nvPr>
            <p:ph type="ftr" sz="quarter" idx="11"/>
          </p:nvPr>
        </p:nvSpPr>
        <p:spPr>
          <a:xfrm>
            <a:off x="4379913" y="6408738"/>
            <a:ext cx="2351087" cy="365125"/>
          </a:xfrm>
          <a:prstGeom prst="rect">
            <a:avLst/>
          </a:prstGeom>
        </p:spPr>
        <p:txBody>
          <a:bodyPr/>
          <a:lstStyle>
            <a:lvl1pPr>
              <a:defRPr/>
            </a:lvl1pPr>
            <a:extLst/>
          </a:lstStyle>
          <a:p>
            <a:pPr>
              <a:defRPr/>
            </a:pPr>
            <a:r>
              <a:rPr lang="en-US"/>
              <a:t>Vision:"A Kenyan  economy with globally efficient markets and enhanced consumer welfare for shared Prosperity"</a:t>
            </a:r>
          </a:p>
        </p:txBody>
      </p:sp>
      <p:sp>
        <p:nvSpPr>
          <p:cNvPr id="5" name="Slide Number Placeholder 4"/>
          <p:cNvSpPr>
            <a:spLocks noGrp="1"/>
          </p:cNvSpPr>
          <p:nvPr>
            <p:ph type="sldNum" sz="quarter" idx="12"/>
          </p:nvPr>
        </p:nvSpPr>
        <p:spPr/>
        <p:txBody>
          <a:bodyPr/>
          <a:lstStyle>
            <a:lvl1pPr>
              <a:defRPr/>
            </a:lvl1pPr>
          </a:lstStyle>
          <a:p>
            <a:pPr>
              <a:defRPr/>
            </a:pPr>
            <a:fld id="{896D9F97-D42D-4DDC-A045-14452FE4F45B}" type="slidenum">
              <a:rPr lang="en-US" altLang="en-US"/>
              <a:pPr>
                <a:defRPr/>
              </a:pPr>
              <a:t>‹#›</a:t>
            </a:fld>
            <a:endParaRPr lang="en-US" altLang="en-US"/>
          </a:p>
        </p:txBody>
      </p:sp>
    </p:spTree>
    <p:extLst>
      <p:ext uri="{BB962C8B-B14F-4D97-AF65-F5344CB8AC3E}">
        <p14:creationId xmlns:p14="http://schemas.microsoft.com/office/powerpoint/2010/main" val="69115513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F6236545-F6D2-453D-8823-F1EF531E9511}" type="datetime1">
              <a:rPr lang="en-US"/>
              <a:pPr>
                <a:defRPr/>
              </a:pPr>
              <a:t>7/16/2021</a:t>
            </a:fld>
            <a:endParaRPr lang="en-US"/>
          </a:p>
        </p:txBody>
      </p:sp>
      <p:sp>
        <p:nvSpPr>
          <p:cNvPr id="4" name="Slide Number Placeholder 17"/>
          <p:cNvSpPr>
            <a:spLocks noGrp="1"/>
          </p:cNvSpPr>
          <p:nvPr>
            <p:ph type="sldNum" sz="quarter" idx="12"/>
          </p:nvPr>
        </p:nvSpPr>
        <p:spPr/>
        <p:txBody>
          <a:bodyPr/>
          <a:lstStyle>
            <a:lvl1pPr>
              <a:defRPr/>
            </a:lvl1pPr>
          </a:lstStyle>
          <a:p>
            <a:pPr>
              <a:defRPr/>
            </a:pPr>
            <a:fld id="{4828A7D9-C6B6-4DE9-BD80-FAA144C49E09}" type="slidenum">
              <a:rPr lang="en-US" altLang="en-US"/>
              <a:pPr>
                <a:defRPr/>
              </a:pPr>
              <a:t>‹#›</a:t>
            </a:fld>
            <a:endParaRPr lang="en-US" altLang="en-US"/>
          </a:p>
        </p:txBody>
      </p:sp>
    </p:spTree>
    <p:extLst>
      <p:ext uri="{BB962C8B-B14F-4D97-AF65-F5344CB8AC3E}">
        <p14:creationId xmlns:p14="http://schemas.microsoft.com/office/powerpoint/2010/main" val="7488514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dirty="0"/>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dirty="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extLst/>
          </a:lstStyle>
          <a:p>
            <a:pPr>
              <a:defRPr/>
            </a:pPr>
            <a:fld id="{F83A522E-9443-42A8-A77C-D7378E3232E7}" type="datetime1">
              <a:rPr lang="en-US"/>
              <a:pPr>
                <a:defRPr/>
              </a:pPr>
              <a:t>7/16/2021</a:t>
            </a:fld>
            <a:endParaRPr lang="en-US" dirty="0"/>
          </a:p>
        </p:txBody>
      </p:sp>
      <p:sp>
        <p:nvSpPr>
          <p:cNvPr id="6" name="Footer Placeholder 5"/>
          <p:cNvSpPr>
            <a:spLocks noGrp="1"/>
          </p:cNvSpPr>
          <p:nvPr>
            <p:ph type="ftr" sz="quarter" idx="11"/>
          </p:nvPr>
        </p:nvSpPr>
        <p:spPr>
          <a:xfrm>
            <a:off x="4379913" y="6408738"/>
            <a:ext cx="2351087" cy="365125"/>
          </a:xfrm>
          <a:prstGeom prst="rect">
            <a:avLst/>
          </a:prstGeom>
        </p:spPr>
        <p:txBody>
          <a:bodyPr/>
          <a:lstStyle>
            <a:lvl1pPr>
              <a:defRPr/>
            </a:lvl1pPr>
            <a:extLst/>
          </a:lstStyle>
          <a:p>
            <a:pPr>
              <a:defRPr/>
            </a:pPr>
            <a:r>
              <a:rPr lang="en-US"/>
              <a:t>Vision:"A Kenyan  economy with globally efficient markets and enhanced consumer welfare for shared Prosperity"</a:t>
            </a:r>
          </a:p>
        </p:txBody>
      </p:sp>
      <p:sp>
        <p:nvSpPr>
          <p:cNvPr id="7" name="Slide Number Placeholder 6"/>
          <p:cNvSpPr>
            <a:spLocks noGrp="1"/>
          </p:cNvSpPr>
          <p:nvPr>
            <p:ph type="sldNum" sz="quarter" idx="12"/>
          </p:nvPr>
        </p:nvSpPr>
        <p:spPr/>
        <p:txBody>
          <a:bodyPr/>
          <a:lstStyle>
            <a:lvl1pPr>
              <a:defRPr/>
            </a:lvl1pPr>
          </a:lstStyle>
          <a:p>
            <a:pPr>
              <a:defRPr/>
            </a:pPr>
            <a:fld id="{83EDD2D8-34AB-411B-A61A-5E0DAEFFEB7E}" type="slidenum">
              <a:rPr lang="en-US" altLang="en-US"/>
              <a:pPr>
                <a:defRPr/>
              </a:pPr>
              <a:t>‹#›</a:t>
            </a:fld>
            <a:endParaRPr lang="en-US" altLang="en-US"/>
          </a:p>
        </p:txBody>
      </p:sp>
    </p:spTree>
    <p:extLst>
      <p:ext uri="{BB962C8B-B14F-4D97-AF65-F5344CB8AC3E}">
        <p14:creationId xmlns:p14="http://schemas.microsoft.com/office/powerpoint/2010/main" val="273241468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cs typeface="+mn-cs"/>
            </a:endParaRPr>
          </a:p>
        </p:txBody>
      </p:sp>
      <p:sp>
        <p:nvSpPr>
          <p:cNvPr id="6" name="Freeform 15"/>
          <p:cNvSpPr>
            <a:spLocks/>
          </p:cNvSpPr>
          <p:nvPr/>
        </p:nvSpPr>
        <p:spPr bwMode="auto">
          <a:xfrm>
            <a:off x="-53975" y="5784850"/>
            <a:ext cx="3802063" cy="838200"/>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7" name="Right Triangle 6"/>
          <p:cNvSpPr>
            <a:spLocks/>
          </p:cNvSpPr>
          <p:nvPr/>
        </p:nvSpPr>
        <p:spPr bwMode="auto">
          <a:xfrm>
            <a:off x="-6042" y="5791253"/>
            <a:ext cx="3402314" cy="1080868"/>
          </a:xfrm>
          <a:prstGeom prst="rtTriangle">
            <a:avLst/>
          </a:prstGeom>
          <a:blipFill>
            <a:blip r:embed="rId4">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a:t>Click to edit Master title style</a:t>
            </a:r>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56AE0355-3D97-4EF9-A2D4-761ACD01FAE7}" type="datetime1">
              <a:rPr lang="en-US"/>
              <a:pPr>
                <a:defRPr/>
              </a:pPr>
              <a:t>7/16/2021</a:t>
            </a:fld>
            <a:endParaRPr lang="en-US"/>
          </a:p>
        </p:txBody>
      </p:sp>
      <p:sp>
        <p:nvSpPr>
          <p:cNvPr id="12" name="Footer Placeholder 5"/>
          <p:cNvSpPr>
            <a:spLocks noGrp="1"/>
          </p:cNvSpPr>
          <p:nvPr>
            <p:ph type="ftr" sz="quarter" idx="11"/>
          </p:nvPr>
        </p:nvSpPr>
        <p:spPr>
          <a:xfrm>
            <a:off x="4379913" y="6408738"/>
            <a:ext cx="2351087" cy="365125"/>
          </a:xfrm>
          <a:prstGeom prst="rect">
            <a:avLst/>
          </a:prstGeom>
        </p:spPr>
        <p:txBody>
          <a:bodyPr/>
          <a:lstStyle>
            <a:lvl1pPr>
              <a:defRPr>
                <a:solidFill>
                  <a:schemeClr val="tx1"/>
                </a:solidFill>
              </a:defRPr>
            </a:lvl1pPr>
            <a:extLst/>
          </a:lstStyle>
          <a:p>
            <a:pPr>
              <a:defRPr/>
            </a:pPr>
            <a:r>
              <a:rPr lang="en-US"/>
              <a:t>Vision:"A Kenyan  economy with globally efficient markets and enhanced consumer welfare for shared Prosperity"</a:t>
            </a:r>
          </a:p>
        </p:txBody>
      </p:sp>
      <p:sp>
        <p:nvSpPr>
          <p:cNvPr id="13" name="Slide Number Placeholder 6"/>
          <p:cNvSpPr>
            <a:spLocks noGrp="1"/>
          </p:cNvSpPr>
          <p:nvPr>
            <p:ph type="sldNum" sz="quarter" idx="12"/>
          </p:nvPr>
        </p:nvSpPr>
        <p:spPr/>
        <p:txBody>
          <a:bodyPr/>
          <a:lstStyle>
            <a:lvl1pPr>
              <a:defRPr/>
            </a:lvl1pPr>
          </a:lstStyle>
          <a:p>
            <a:pPr>
              <a:defRPr/>
            </a:pPr>
            <a:fld id="{847EFA24-C2F1-414A-9DD8-55C278A29737}" type="slidenum">
              <a:rPr lang="en-US" altLang="en-US"/>
              <a:pPr>
                <a:defRPr/>
              </a:pPr>
              <a:t>‹#›</a:t>
            </a:fld>
            <a:endParaRPr lang="en-US" altLang="en-US"/>
          </a:p>
        </p:txBody>
      </p:sp>
    </p:spTree>
    <p:extLst>
      <p:ext uri="{BB962C8B-B14F-4D97-AF65-F5344CB8AC3E}">
        <p14:creationId xmlns:p14="http://schemas.microsoft.com/office/powerpoint/2010/main" val="27657570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cs typeface="+mn-cs"/>
            </a:endParaRPr>
          </a:p>
        </p:txBody>
      </p:sp>
      <p:sp>
        <p:nvSpPr>
          <p:cNvPr id="1027" name="Freeform 11"/>
          <p:cNvSpPr>
            <a:spLocks/>
          </p:cNvSpPr>
          <p:nvPr/>
        </p:nvSpPr>
        <p:spPr bwMode="auto">
          <a:xfrm>
            <a:off x="-53975" y="5784850"/>
            <a:ext cx="3802063" cy="838200"/>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9966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lang="en-US"/>
              <a:t>Click to edit Master title style</a:t>
            </a:r>
          </a:p>
        </p:txBody>
      </p:sp>
      <p:sp>
        <p:nvSpPr>
          <p:cNvPr id="1033" name="Text Placeholder 29"/>
          <p:cNvSpPr>
            <a:spLocks noGrp="1"/>
          </p:cNvSpPr>
          <p:nvPr>
            <p:ph type="body" idx="1"/>
          </p:nvPr>
        </p:nvSpPr>
        <p:spPr bwMode="auto">
          <a:xfrm>
            <a:off x="457200" y="14811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a:defRPr/>
            </a:pPr>
            <a:fld id="{D0552AF8-858E-471A-888A-55EB1A5F99AF}" type="datetime1">
              <a:rPr lang="en-US"/>
              <a:pPr>
                <a:defRPr/>
              </a:pPr>
              <a:t>7/16/2021</a:t>
            </a:fld>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000">
                <a:latin typeface="Lucida Sans Unicode" panose="020B0602030504020204" pitchFamily="34" charset="0"/>
              </a:defRPr>
            </a:lvl1pPr>
          </a:lstStyle>
          <a:p>
            <a:pPr>
              <a:defRPr/>
            </a:pPr>
            <a:fld id="{80046186-5347-4F4D-8BEB-FF62DA04C434}" type="slidenum">
              <a:rPr lang="en-US" altLang="en-US"/>
              <a:pPr>
                <a:defRPr/>
              </a:pPr>
              <a:t>‹#›</a:t>
            </a:fld>
            <a:endParaRPr lang="en-US" altLang="en-US"/>
          </a:p>
        </p:txBody>
      </p:sp>
      <p:sp>
        <p:nvSpPr>
          <p:cNvPr id="11" name="Rectangle 5"/>
          <p:cNvSpPr>
            <a:spLocks noChangeArrowheads="1"/>
          </p:cNvSpPr>
          <p:nvPr userDrawn="1"/>
        </p:nvSpPr>
        <p:spPr bwMode="auto">
          <a:xfrm>
            <a:off x="2889666" y="6089684"/>
            <a:ext cx="396833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400"/>
              </a:spcBef>
              <a:buClr>
                <a:schemeClr val="accent1"/>
              </a:buClr>
              <a:buSzPct val="68000"/>
              <a:buFont typeface="Wingdings 3" panose="05040102010807070707" pitchFamily="18" charset="2"/>
              <a:buChar char=""/>
              <a:defRPr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9pPr>
          </a:lstStyle>
          <a:p>
            <a:pPr eaLnBrk="1" hangingPunct="1">
              <a:spcBef>
                <a:spcPct val="0"/>
              </a:spcBef>
              <a:buClrTx/>
              <a:buSzTx/>
              <a:buFontTx/>
              <a:buNone/>
            </a:pPr>
            <a:r>
              <a:rPr lang="en-US" altLang="en-US" sz="1200" dirty="0">
                <a:latin typeface="Palatino Linotype" panose="02040502050505030304" pitchFamily="18" charset="0"/>
              </a:rPr>
              <a:t>"A Kenyan  economy with globally efficient markets and enhanced consumer welfare for shared Prosperity"</a:t>
            </a:r>
          </a:p>
        </p:txBody>
      </p:sp>
      <p:pic>
        <p:nvPicPr>
          <p:cNvPr id="12" name="Picture 1" descr="http://cak.go.ke/images/signature/cak.jpg"/>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325744" y="0"/>
            <a:ext cx="1818256" cy="913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7772400" y="5888001"/>
            <a:ext cx="1371600" cy="943495"/>
          </a:xfrm>
          <a:prstGeom prst="rect">
            <a:avLst/>
          </a:prstGeom>
        </p:spPr>
      </p:pic>
    </p:spTree>
  </p:cSld>
  <p:clrMap bg1="lt1" tx1="dk1" bg2="lt2" tx2="dk2" accent1="accent1" accent2="accent2" accent3="accent3" accent4="accent4" accent5="accent5" accent6="accent6" hlink="hlink" folHlink="folHlink"/>
  <p:sldLayoutIdLst>
    <p:sldLayoutId id="2147484270" r:id="rId1"/>
    <p:sldLayoutId id="2147484255" r:id="rId2"/>
    <p:sldLayoutId id="2147484271" r:id="rId3"/>
    <p:sldLayoutId id="2147484272" r:id="rId4"/>
    <p:sldLayoutId id="2147484273" r:id="rId5"/>
    <p:sldLayoutId id="2147484274" r:id="rId6"/>
    <p:sldLayoutId id="2147484256" r:id="rId7"/>
    <p:sldLayoutId id="2147484275" r:id="rId8"/>
    <p:sldLayoutId id="2147484276" r:id="rId9"/>
    <p:sldLayoutId id="2147484257" r:id="rId10"/>
    <p:sldLayoutId id="2147484258"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hf hdr="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anose="05040102010807070707"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anose="020B0604030504040204"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anose="05020102010507070707"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anose="05020102010507070707"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anose="05020102010507070707"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54D85EA1-B91F-4BD1-84F5-262FFA166682}" type="datetimeFigureOut">
              <a:rPr lang="en-US"/>
              <a:pPr>
                <a:defRPr/>
              </a:pPr>
              <a:t>7/16/2021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BC2A24E2-4265-4064-8EEB-67DBF68EA54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259" r:id="rId1"/>
    <p:sldLayoutId id="2147484260" r:id="rId2"/>
    <p:sldLayoutId id="2147484261" r:id="rId3"/>
    <p:sldLayoutId id="2147484262" r:id="rId4"/>
    <p:sldLayoutId id="2147484263" r:id="rId5"/>
    <p:sldLayoutId id="2147484264" r:id="rId6"/>
    <p:sldLayoutId id="2147484265" r:id="rId7"/>
    <p:sldLayoutId id="2147484266" r:id="rId8"/>
    <p:sldLayoutId id="2147484267" r:id="rId9"/>
    <p:sldLayoutId id="2147484268" r:id="rId10"/>
    <p:sldLayoutId id="2147484269"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fi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5.jfi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3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1.jpg"/><Relationship Id="rId13" Type="http://schemas.microsoft.com/office/2007/relationships/diagramDrawing" Target="../diagrams/drawing3.xml"/><Relationship Id="rId3" Type="http://schemas.openxmlformats.org/officeDocument/2006/relationships/diagramData" Target="../diagrams/data2.xml"/><Relationship Id="rId7" Type="http://schemas.microsoft.com/office/2007/relationships/diagramDrawing" Target="../diagrams/drawing2.xml"/><Relationship Id="rId12" Type="http://schemas.openxmlformats.org/officeDocument/2006/relationships/diagramColors" Target="../diagrams/colors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diagramQuickStyle" Target="../diagrams/quickStyle3.xml"/><Relationship Id="rId5" Type="http://schemas.openxmlformats.org/officeDocument/2006/relationships/diagramQuickStyle" Target="../diagrams/quickStyle2.xml"/><Relationship Id="rId10" Type="http://schemas.openxmlformats.org/officeDocument/2006/relationships/diagramLayout" Target="../diagrams/layout3.xml"/><Relationship Id="rId4" Type="http://schemas.openxmlformats.org/officeDocument/2006/relationships/diagramLayout" Target="../diagrams/layout2.xml"/><Relationship Id="rId9" Type="http://schemas.openxmlformats.org/officeDocument/2006/relationships/diagramData" Target="../diagrams/data3.xml"/><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ctr"/>
            <a:endParaRPr lang="en-US" sz="4400" b="1" dirty="0" smtClean="0">
              <a:latin typeface="Palatino Linotype" panose="02040502050505030304" pitchFamily="18" charset="0"/>
            </a:endParaRPr>
          </a:p>
          <a:p>
            <a:pPr marL="109537" indent="0" algn="ctr">
              <a:buNone/>
            </a:pPr>
            <a:r>
              <a:rPr lang="en-US" sz="4400" b="1" dirty="0" smtClean="0">
                <a:latin typeface="Palatino Linotype" panose="02040502050505030304" pitchFamily="18" charset="0"/>
              </a:rPr>
              <a:t>DIGITAL </a:t>
            </a:r>
            <a:r>
              <a:rPr lang="en-US" sz="4400" b="1" dirty="0">
                <a:latin typeface="Palatino Linotype" panose="02040502050505030304" pitchFamily="18" charset="0"/>
              </a:rPr>
              <a:t>MARKETS, PLATFORMS AND BIG </a:t>
            </a:r>
            <a:r>
              <a:rPr lang="en-US" sz="4400" b="1" dirty="0" smtClean="0">
                <a:latin typeface="Palatino Linotype" panose="02040502050505030304" pitchFamily="18" charset="0"/>
              </a:rPr>
              <a:t>DATA</a:t>
            </a:r>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1</a:t>
            </a:fld>
            <a:endParaRPr lang="en-US" altLang="en-US"/>
          </a:p>
        </p:txBody>
      </p:sp>
    </p:spTree>
    <p:extLst>
      <p:ext uri="{BB962C8B-B14F-4D97-AF65-F5344CB8AC3E}">
        <p14:creationId xmlns:p14="http://schemas.microsoft.com/office/powerpoint/2010/main" val="18611739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8028" y="1179909"/>
            <a:ext cx="8469085" cy="4927600"/>
          </a:xfrm>
        </p:spPr>
        <p:txBody>
          <a:bodyPr/>
          <a:lstStyle/>
          <a:p>
            <a:pPr algn="just">
              <a:lnSpc>
                <a:spcPct val="150000"/>
              </a:lnSpc>
              <a:buFont typeface="Wingdings" panose="05000000000000000000" pitchFamily="2" charset="2"/>
              <a:buChar char="q"/>
            </a:pPr>
            <a:r>
              <a:rPr lang="en-US" sz="2000" dirty="0">
                <a:latin typeface="Palatino Linotype" panose="02040502050505030304" pitchFamily="18" charset="0"/>
              </a:rPr>
              <a:t>Market power in the digital economies is gained through conventional and novel sources. </a:t>
            </a:r>
            <a:endParaRPr lang="en-US" sz="2000" dirty="0" smtClean="0">
              <a:latin typeface="Palatino Linotype" panose="02040502050505030304" pitchFamily="18" charset="0"/>
            </a:endParaRPr>
          </a:p>
          <a:p>
            <a:pPr algn="just">
              <a:lnSpc>
                <a:spcPct val="150000"/>
              </a:lnSpc>
              <a:buFont typeface="Wingdings" panose="05000000000000000000" pitchFamily="2" charset="2"/>
              <a:buChar char="q"/>
            </a:pPr>
            <a:r>
              <a:rPr lang="en-US" sz="2000" dirty="0" smtClean="0">
                <a:latin typeface="Palatino Linotype" panose="02040502050505030304" pitchFamily="18" charset="0"/>
              </a:rPr>
              <a:t>The </a:t>
            </a:r>
            <a:r>
              <a:rPr lang="en-US" sz="2000" dirty="0">
                <a:latin typeface="Palatino Linotype" panose="02040502050505030304" pitchFamily="18" charset="0"/>
              </a:rPr>
              <a:t>conventional sources of market power include: economies of scale and scope; and network effects. </a:t>
            </a:r>
            <a:r>
              <a:rPr lang="en-US" sz="2000" dirty="0" smtClean="0">
                <a:latin typeface="Palatino Linotype" panose="02040502050505030304" pitchFamily="18" charset="0"/>
              </a:rPr>
              <a:t>The </a:t>
            </a:r>
            <a:r>
              <a:rPr lang="en-US" sz="2000" dirty="0">
                <a:latin typeface="Palatino Linotype" panose="02040502050505030304" pitchFamily="18" charset="0"/>
              </a:rPr>
              <a:t>main novel source of market power is data feedback loops</a:t>
            </a:r>
            <a:r>
              <a:rPr lang="en-US" sz="2000" dirty="0" smtClean="0">
                <a:latin typeface="Palatino Linotype" panose="02040502050505030304" pitchFamily="18" charset="0"/>
              </a:rPr>
              <a:t>.</a:t>
            </a:r>
          </a:p>
          <a:p>
            <a:pPr algn="just">
              <a:lnSpc>
                <a:spcPct val="150000"/>
              </a:lnSpc>
              <a:buFont typeface="Wingdings" panose="05000000000000000000" pitchFamily="2" charset="2"/>
              <a:buChar char="q"/>
            </a:pPr>
            <a:r>
              <a:rPr lang="en-US" sz="2000" dirty="0" smtClean="0">
                <a:latin typeface="Palatino Linotype" panose="02040502050505030304" pitchFamily="18" charset="0"/>
              </a:rPr>
              <a:t>Platforms </a:t>
            </a:r>
            <a:r>
              <a:rPr lang="en-US" sz="2000" dirty="0">
                <a:latin typeface="Palatino Linotype" panose="02040502050505030304" pitchFamily="18" charset="0"/>
              </a:rPr>
              <a:t>may </a:t>
            </a:r>
            <a:r>
              <a:rPr lang="en-US" sz="2000" dirty="0" smtClean="0">
                <a:latin typeface="Palatino Linotype" panose="02040502050505030304" pitchFamily="18" charset="0"/>
              </a:rPr>
              <a:t>adopt </a:t>
            </a:r>
            <a:r>
              <a:rPr lang="en-US" sz="2000" dirty="0">
                <a:latin typeface="Palatino Linotype" panose="02040502050505030304" pitchFamily="18" charset="0"/>
              </a:rPr>
              <a:t>the bundling or tying of services in order to cross-subsidize between different groups of users when they are unable to set a negative price to subsidize one side directly </a:t>
            </a:r>
            <a:r>
              <a:rPr lang="en-US" sz="2000" dirty="0" smtClean="0">
                <a:latin typeface="Palatino Linotype" panose="02040502050505030304" pitchFamily="18" charset="0"/>
              </a:rPr>
              <a:t>thus raising competition concerns.</a:t>
            </a:r>
            <a:endParaRPr lang="en-US" sz="2000" dirty="0">
              <a:latin typeface="Palatino Linotype" panose="02040502050505030304" pitchFamily="18" charset="0"/>
            </a:endParaRPr>
          </a:p>
        </p:txBody>
      </p:sp>
      <p:sp>
        <p:nvSpPr>
          <p:cNvPr id="3" name="Title 2"/>
          <p:cNvSpPr>
            <a:spLocks noGrp="1"/>
          </p:cNvSpPr>
          <p:nvPr>
            <p:ph type="title"/>
          </p:nvPr>
        </p:nvSpPr>
        <p:spPr>
          <a:xfrm>
            <a:off x="457200" y="431290"/>
            <a:ext cx="6858000" cy="715962"/>
          </a:xfrm>
        </p:spPr>
        <p:txBody>
          <a:bodyPr>
            <a:normAutofit fontScale="90000"/>
          </a:bodyPr>
          <a:lstStyle/>
          <a:p>
            <a:pPr marL="109537">
              <a:lnSpc>
                <a:spcPct val="150000"/>
              </a:lnSpc>
            </a:pPr>
            <a:r>
              <a:rPr lang="en-US" sz="2000" dirty="0">
                <a:solidFill>
                  <a:srgbClr val="996600"/>
                </a:solidFill>
                <a:latin typeface="Palatino Linotype" panose="02040502050505030304" pitchFamily="18" charset="0"/>
              </a:rPr>
              <a:t>PLATFORMS AND ASSESSMENT OF DOMINANCE AND ABUSE OF MARKET POWER </a:t>
            </a:r>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10</a:t>
            </a:fld>
            <a:endParaRPr lang="en-US" altLang="en-US"/>
          </a:p>
        </p:txBody>
      </p:sp>
    </p:spTree>
    <p:extLst>
      <p:ext uri="{BB962C8B-B14F-4D97-AF65-F5344CB8AC3E}">
        <p14:creationId xmlns:p14="http://schemas.microsoft.com/office/powerpoint/2010/main" val="9381813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8600" y="412295"/>
            <a:ext cx="8189913" cy="579438"/>
          </a:xfrm>
        </p:spPr>
        <p:txBody>
          <a:bodyPr>
            <a:normAutofit/>
          </a:bodyPr>
          <a:lstStyle/>
          <a:p>
            <a:r>
              <a:rPr lang="en-US" sz="2000" dirty="0">
                <a:solidFill>
                  <a:srgbClr val="996600"/>
                </a:solidFill>
                <a:latin typeface="Palatino Linotype" panose="02040502050505030304" pitchFamily="18" charset="0"/>
              </a:rPr>
              <a:t>ANTI-COMPETITIVE AGREEMENTS AND PLATFORMS</a:t>
            </a:r>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11</a:t>
            </a:fld>
            <a:endParaRPr lang="en-US" altLang="en-US"/>
          </a:p>
        </p:txBody>
      </p:sp>
      <p:sp>
        <p:nvSpPr>
          <p:cNvPr id="8" name="Content Placeholder 7"/>
          <p:cNvSpPr>
            <a:spLocks noGrp="1"/>
          </p:cNvSpPr>
          <p:nvPr>
            <p:ph idx="1"/>
          </p:nvPr>
        </p:nvSpPr>
        <p:spPr>
          <a:xfrm>
            <a:off x="275999" y="1066800"/>
            <a:ext cx="8382000" cy="4635500"/>
          </a:xfrm>
        </p:spPr>
        <p:txBody>
          <a:bodyPr/>
          <a:lstStyle/>
          <a:p>
            <a:pPr marL="30162" marR="0" indent="-285750">
              <a:lnSpc>
                <a:spcPct val="150000"/>
              </a:lnSpc>
              <a:spcBef>
                <a:spcPts val="0"/>
              </a:spcBef>
              <a:spcAft>
                <a:spcPts val="0"/>
              </a:spcAft>
              <a:buFont typeface="Wingdings" panose="05000000000000000000" pitchFamily="2" charset="2"/>
              <a:buChar char="q"/>
            </a:pPr>
            <a:r>
              <a:rPr lang="en-US" sz="2000" dirty="0" smtClean="0">
                <a:latin typeface="Palatino Linotype" panose="02040502050505030304" pitchFamily="18" charset="0"/>
              </a:rPr>
              <a:t>Most Favored Nation (MFN) Clauses</a:t>
            </a:r>
          </a:p>
          <a:p>
            <a:pPr marL="30162" marR="0" indent="-285750">
              <a:lnSpc>
                <a:spcPct val="150000"/>
              </a:lnSpc>
              <a:spcBef>
                <a:spcPts val="0"/>
              </a:spcBef>
              <a:spcAft>
                <a:spcPts val="0"/>
              </a:spcAft>
              <a:buFont typeface="Wingdings" panose="05000000000000000000" pitchFamily="2" charset="2"/>
              <a:buChar char="q"/>
            </a:pPr>
            <a:r>
              <a:rPr lang="en-US" sz="2000" dirty="0">
                <a:latin typeface="Palatino Linotype" panose="02040502050505030304" pitchFamily="18" charset="0"/>
              </a:rPr>
              <a:t>R</a:t>
            </a:r>
            <a:r>
              <a:rPr lang="en-US" sz="2000" dirty="0" smtClean="0">
                <a:latin typeface="Palatino Linotype" panose="02040502050505030304" pitchFamily="18" charset="0"/>
              </a:rPr>
              <a:t>esale </a:t>
            </a:r>
            <a:r>
              <a:rPr lang="en-US" sz="2000" dirty="0">
                <a:latin typeface="Palatino Linotype" panose="02040502050505030304" pitchFamily="18" charset="0"/>
              </a:rPr>
              <a:t>price maintenance, </a:t>
            </a:r>
            <a:endParaRPr lang="en-US" sz="2000" dirty="0" smtClean="0">
              <a:latin typeface="Palatino Linotype" panose="02040502050505030304" pitchFamily="18" charset="0"/>
            </a:endParaRPr>
          </a:p>
          <a:p>
            <a:pPr marL="30162" marR="0" indent="-285750">
              <a:lnSpc>
                <a:spcPct val="150000"/>
              </a:lnSpc>
              <a:spcBef>
                <a:spcPts val="0"/>
              </a:spcBef>
              <a:spcAft>
                <a:spcPts val="0"/>
              </a:spcAft>
              <a:buFont typeface="Wingdings" panose="05000000000000000000" pitchFamily="2" charset="2"/>
              <a:buChar char="q"/>
            </a:pPr>
            <a:r>
              <a:rPr lang="en-US" sz="2000" dirty="0">
                <a:latin typeface="Palatino Linotype" panose="02040502050505030304" pitchFamily="18" charset="0"/>
              </a:rPr>
              <a:t>T</a:t>
            </a:r>
            <a:r>
              <a:rPr lang="en-US" sz="2000" dirty="0" smtClean="0">
                <a:latin typeface="Palatino Linotype" panose="02040502050505030304" pitchFamily="18" charset="0"/>
              </a:rPr>
              <a:t>erritorial </a:t>
            </a:r>
            <a:r>
              <a:rPr lang="en-US" sz="2000" dirty="0">
                <a:latin typeface="Palatino Linotype" panose="02040502050505030304" pitchFamily="18" charset="0"/>
              </a:rPr>
              <a:t>restrictions and quotas on internet </a:t>
            </a:r>
            <a:r>
              <a:rPr lang="en-US" sz="2000" dirty="0" smtClean="0">
                <a:latin typeface="Palatino Linotype" panose="02040502050505030304" pitchFamily="18" charset="0"/>
              </a:rPr>
              <a:t>sales </a:t>
            </a:r>
          </a:p>
          <a:p>
            <a:pPr marL="30162" marR="0" indent="-285750">
              <a:lnSpc>
                <a:spcPct val="150000"/>
              </a:lnSpc>
              <a:spcBef>
                <a:spcPts val="0"/>
              </a:spcBef>
              <a:spcAft>
                <a:spcPts val="0"/>
              </a:spcAft>
              <a:buFont typeface="Wingdings" panose="05000000000000000000" pitchFamily="2" charset="2"/>
              <a:buChar char="q"/>
            </a:pPr>
            <a:r>
              <a:rPr lang="en-US" sz="2000" dirty="0">
                <a:latin typeface="Palatino Linotype" panose="02040502050505030304" pitchFamily="18" charset="0"/>
              </a:rPr>
              <a:t>C</a:t>
            </a:r>
            <a:r>
              <a:rPr lang="en-US" sz="2000" dirty="0" smtClean="0">
                <a:latin typeface="Palatino Linotype" panose="02040502050505030304" pitchFamily="18" charset="0"/>
              </a:rPr>
              <a:t>artelization </a:t>
            </a:r>
            <a:r>
              <a:rPr lang="en-US" sz="2000" dirty="0">
                <a:latin typeface="Palatino Linotype" panose="02040502050505030304" pitchFamily="18" charset="0"/>
              </a:rPr>
              <a:t>through algorithmic collusion</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3600" y="2971800"/>
            <a:ext cx="5238750" cy="2924175"/>
          </a:xfrm>
          <a:prstGeom prst="rect">
            <a:avLst/>
          </a:prstGeom>
        </p:spPr>
      </p:pic>
    </p:spTree>
    <p:extLst>
      <p:ext uri="{BB962C8B-B14F-4D97-AF65-F5344CB8AC3E}">
        <p14:creationId xmlns:p14="http://schemas.microsoft.com/office/powerpoint/2010/main" val="2312052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65113" y="271916"/>
            <a:ext cx="7086600" cy="579438"/>
          </a:xfrm>
        </p:spPr>
        <p:txBody>
          <a:bodyPr>
            <a:normAutofit fontScale="90000"/>
          </a:bodyPr>
          <a:lstStyle/>
          <a:p>
            <a:r>
              <a:rPr lang="en-US" sz="2000" dirty="0">
                <a:solidFill>
                  <a:srgbClr val="996600"/>
                </a:solidFill>
                <a:latin typeface="Palatino Linotype" panose="02040502050505030304" pitchFamily="18" charset="0"/>
              </a:rPr>
              <a:t>ANTI-COMPETITIVE AGREEMENTS AND </a:t>
            </a:r>
            <a:r>
              <a:rPr lang="en-US" sz="2000" dirty="0" smtClean="0">
                <a:solidFill>
                  <a:srgbClr val="996600"/>
                </a:solidFill>
                <a:latin typeface="Palatino Linotype" panose="02040502050505030304" pitchFamily="18" charset="0"/>
              </a:rPr>
              <a:t>PLATFORMS cont..</a:t>
            </a:r>
            <a:endParaRPr lang="en-US" sz="2000" dirty="0">
              <a:solidFill>
                <a:srgbClr val="996600"/>
              </a:solidFill>
              <a:latin typeface="Palatino Linotype" panose="02040502050505030304" pitchFamily="18" charset="0"/>
            </a:endParaRPr>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12</a:t>
            </a:fld>
            <a:endParaRPr lang="en-US" altLang="en-US"/>
          </a:p>
        </p:txBody>
      </p:sp>
      <p:sp>
        <p:nvSpPr>
          <p:cNvPr id="8" name="Content Placeholder 7"/>
          <p:cNvSpPr>
            <a:spLocks noGrp="1"/>
          </p:cNvSpPr>
          <p:nvPr>
            <p:ph idx="1"/>
          </p:nvPr>
        </p:nvSpPr>
        <p:spPr>
          <a:xfrm>
            <a:off x="275999" y="1066800"/>
            <a:ext cx="8382000" cy="4800600"/>
          </a:xfrm>
        </p:spPr>
        <p:txBody>
          <a:bodyPr/>
          <a:lstStyle/>
          <a:p>
            <a:pPr marL="0" marR="0" indent="0">
              <a:lnSpc>
                <a:spcPct val="150000"/>
              </a:lnSpc>
              <a:spcBef>
                <a:spcPts val="0"/>
              </a:spcBef>
              <a:spcAft>
                <a:spcPts val="0"/>
              </a:spcAft>
              <a:buNone/>
            </a:pPr>
            <a:r>
              <a:rPr lang="en-US" sz="1800" dirty="0" smtClean="0">
                <a:latin typeface="Palatino Linotype" panose="02040502050505030304" pitchFamily="18" charset="0"/>
              </a:rPr>
              <a:t>Examples of cases:	</a:t>
            </a:r>
          </a:p>
          <a:p>
            <a:pPr marL="0" marR="0" indent="0">
              <a:lnSpc>
                <a:spcPct val="150000"/>
              </a:lnSpc>
              <a:spcBef>
                <a:spcPts val="0"/>
              </a:spcBef>
              <a:spcAft>
                <a:spcPts val="0"/>
              </a:spcAft>
              <a:buNone/>
            </a:pPr>
            <a:r>
              <a:rPr lang="en-US" sz="1800" b="1" dirty="0">
                <a:latin typeface="Palatino Linotype" panose="02040502050505030304" pitchFamily="18" charset="0"/>
              </a:rPr>
              <a:t>	</a:t>
            </a:r>
            <a:r>
              <a:rPr lang="en-US" sz="1800" b="1" dirty="0" smtClean="0">
                <a:latin typeface="Palatino Linotype" panose="02040502050505030304" pitchFamily="18" charset="0"/>
              </a:rPr>
              <a:t>		EU Consumer Electronics Manufacturers Case</a:t>
            </a:r>
            <a:endParaRPr lang="en-US" sz="1800" b="1" dirty="0">
              <a:latin typeface="Palatino Linotype" panose="02040502050505030304" pitchFamily="18" charset="0"/>
            </a:endParaRPr>
          </a:p>
          <a:p>
            <a:pPr marL="109537" indent="0" algn="just">
              <a:lnSpc>
                <a:spcPct val="150000"/>
              </a:lnSpc>
              <a:buNone/>
            </a:pPr>
            <a:r>
              <a:rPr lang="en-US" sz="1800" dirty="0" smtClean="0">
                <a:latin typeface="Palatino Linotype" panose="02040502050505030304" pitchFamily="18" charset="0"/>
              </a:rPr>
              <a:t>EU </a:t>
            </a:r>
            <a:r>
              <a:rPr lang="en-US" sz="1800" dirty="0">
                <a:latin typeface="Palatino Linotype" panose="02040502050505030304" pitchFamily="18" charset="0"/>
              </a:rPr>
              <a:t>fined consumer electronics manufacturers Asus, </a:t>
            </a:r>
            <a:r>
              <a:rPr lang="en-US" sz="1800" dirty="0" err="1">
                <a:latin typeface="Palatino Linotype" panose="02040502050505030304" pitchFamily="18" charset="0"/>
              </a:rPr>
              <a:t>Denon</a:t>
            </a:r>
            <a:r>
              <a:rPr lang="en-US" sz="1800" dirty="0">
                <a:latin typeface="Palatino Linotype" panose="02040502050505030304" pitchFamily="18" charset="0"/>
              </a:rPr>
              <a:t> &amp; Marantz, Philips and Pioneer €111 million for imposing fixed/ minimum resale prices on their online retailers, as well as limiting the ability of retailers to sell cross-border (</a:t>
            </a:r>
            <a:r>
              <a:rPr lang="en-US" sz="1800" dirty="0" err="1" smtClean="0">
                <a:latin typeface="Palatino Linotype" panose="02040502050505030304" pitchFamily="18" charset="0"/>
              </a:rPr>
              <a:t>geoblocking</a:t>
            </a:r>
            <a:r>
              <a:rPr lang="en-US" sz="1800" dirty="0" smtClean="0">
                <a:latin typeface="Palatino Linotype" panose="02040502050505030304" pitchFamily="18" charset="0"/>
              </a:rPr>
              <a:t>).</a:t>
            </a:r>
          </a:p>
          <a:p>
            <a:pPr marL="109537" indent="0" algn="just">
              <a:lnSpc>
                <a:spcPct val="150000"/>
              </a:lnSpc>
              <a:buNone/>
            </a:pPr>
            <a:endParaRPr lang="en-US" sz="1800" dirty="0" smtClean="0">
              <a:latin typeface="Palatino Linotype" panose="02040502050505030304" pitchFamily="18" charset="0"/>
            </a:endParaRPr>
          </a:p>
          <a:p>
            <a:pPr marL="109537" indent="0" algn="just">
              <a:lnSpc>
                <a:spcPct val="150000"/>
              </a:lnSpc>
              <a:buNone/>
            </a:pPr>
            <a:r>
              <a:rPr lang="en-US" sz="1800" b="1" dirty="0" smtClean="0">
                <a:latin typeface="Palatino Linotype" panose="02040502050505030304" pitchFamily="18" charset="0"/>
              </a:rPr>
              <a:t>CAK and </a:t>
            </a:r>
            <a:r>
              <a:rPr lang="en-US" sz="1800" b="1" dirty="0" err="1" smtClean="0">
                <a:latin typeface="Palatino Linotype" panose="02040502050505030304" pitchFamily="18" charset="0"/>
              </a:rPr>
              <a:t>Glovo</a:t>
            </a:r>
            <a:r>
              <a:rPr lang="en-US" sz="1800" b="1" dirty="0" smtClean="0">
                <a:latin typeface="Palatino Linotype" panose="02040502050505030304" pitchFamily="18" charset="0"/>
              </a:rPr>
              <a:t>, </a:t>
            </a:r>
            <a:r>
              <a:rPr lang="en-US" sz="1800" b="1" dirty="0" err="1" smtClean="0">
                <a:latin typeface="Palatino Linotype" panose="02040502050505030304" pitchFamily="18" charset="0"/>
              </a:rPr>
              <a:t>UberEats</a:t>
            </a:r>
            <a:r>
              <a:rPr lang="en-US" sz="1800" b="1" dirty="0" smtClean="0">
                <a:latin typeface="Palatino Linotype" panose="02040502050505030304" pitchFamily="18" charset="0"/>
              </a:rPr>
              <a:t> and </a:t>
            </a:r>
            <a:r>
              <a:rPr lang="en-US" sz="1800" b="1" dirty="0" err="1" smtClean="0">
                <a:latin typeface="Palatino Linotype" panose="02040502050505030304" pitchFamily="18" charset="0"/>
              </a:rPr>
              <a:t>Jumia</a:t>
            </a:r>
            <a:r>
              <a:rPr lang="en-US" sz="1800" b="1" dirty="0" smtClean="0">
                <a:latin typeface="Palatino Linotype" panose="02040502050505030304" pitchFamily="18" charset="0"/>
              </a:rPr>
              <a:t> Food</a:t>
            </a:r>
          </a:p>
          <a:p>
            <a:pPr marL="109537" indent="0" algn="just">
              <a:lnSpc>
                <a:spcPct val="150000"/>
              </a:lnSpc>
              <a:buNone/>
            </a:pPr>
            <a:r>
              <a:rPr lang="en-US" sz="1800" dirty="0" smtClean="0">
                <a:latin typeface="Palatino Linotype" panose="02040502050505030304" pitchFamily="18" charset="0"/>
              </a:rPr>
              <a:t>The Authority investigated allegations of coordinated conduct and abuse of dominance by </a:t>
            </a:r>
            <a:r>
              <a:rPr lang="en-US" sz="1800" dirty="0" err="1" smtClean="0">
                <a:latin typeface="Palatino Linotype" panose="02040502050505030304" pitchFamily="18" charset="0"/>
              </a:rPr>
              <a:t>Glovo</a:t>
            </a:r>
            <a:r>
              <a:rPr lang="en-US" sz="1800" dirty="0" smtClean="0">
                <a:latin typeface="Palatino Linotype" panose="02040502050505030304" pitchFamily="18" charset="0"/>
              </a:rPr>
              <a:t>, </a:t>
            </a:r>
            <a:r>
              <a:rPr lang="en-US" sz="1800" dirty="0" err="1">
                <a:latin typeface="Palatino Linotype" panose="02040502050505030304" pitchFamily="18" charset="0"/>
              </a:rPr>
              <a:t>UberEats</a:t>
            </a:r>
            <a:r>
              <a:rPr lang="en-US" sz="1800" dirty="0">
                <a:latin typeface="Palatino Linotype" panose="02040502050505030304" pitchFamily="18" charset="0"/>
              </a:rPr>
              <a:t> and </a:t>
            </a:r>
            <a:r>
              <a:rPr lang="en-US" sz="1800" dirty="0" err="1">
                <a:latin typeface="Palatino Linotype" panose="02040502050505030304" pitchFamily="18" charset="0"/>
              </a:rPr>
              <a:t>Jumia</a:t>
            </a:r>
            <a:r>
              <a:rPr lang="en-US" sz="1800" dirty="0">
                <a:latin typeface="Palatino Linotype" panose="02040502050505030304" pitchFamily="18" charset="0"/>
              </a:rPr>
              <a:t> </a:t>
            </a:r>
            <a:r>
              <a:rPr lang="en-US" sz="1800" dirty="0" smtClean="0">
                <a:latin typeface="Palatino Linotype" panose="02040502050505030304" pitchFamily="18" charset="0"/>
              </a:rPr>
              <a:t>Food. None of the parties was found in contravention of Section 21 and 24 of the Act.</a:t>
            </a:r>
            <a:endParaRPr lang="en-US" sz="1800" dirty="0">
              <a:latin typeface="Palatino Linotype" panose="02040502050505030304" pitchFamily="18" charset="0"/>
            </a:endParaRPr>
          </a:p>
          <a:p>
            <a:pPr marL="109537" indent="0" algn="just">
              <a:buNone/>
            </a:pPr>
            <a:endParaRPr lang="en-US" sz="2000" dirty="0">
              <a:latin typeface="Palatino Linotype" panose="02040502050505030304" pitchFamily="18"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851354"/>
            <a:ext cx="2135868" cy="1116163"/>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68667" y="3276600"/>
            <a:ext cx="2318316" cy="1333500"/>
          </a:xfrm>
          <a:prstGeom prst="rect">
            <a:avLst/>
          </a:prstGeom>
        </p:spPr>
      </p:pic>
    </p:spTree>
    <p:extLst>
      <p:ext uri="{BB962C8B-B14F-4D97-AF65-F5344CB8AC3E}">
        <p14:creationId xmlns:p14="http://schemas.microsoft.com/office/powerpoint/2010/main" val="814706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8600" y="390524"/>
            <a:ext cx="8189913" cy="579438"/>
          </a:xfrm>
        </p:spPr>
        <p:txBody>
          <a:bodyPr>
            <a:normAutofit/>
          </a:bodyPr>
          <a:lstStyle/>
          <a:p>
            <a:r>
              <a:rPr lang="en-US" sz="2000" dirty="0">
                <a:solidFill>
                  <a:srgbClr val="996600"/>
                </a:solidFill>
                <a:latin typeface="Palatino Linotype" panose="02040502050505030304" pitchFamily="18" charset="0"/>
              </a:rPr>
              <a:t>RECOMMENDATIONS</a:t>
            </a:r>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13</a:t>
            </a:fld>
            <a:endParaRPr lang="en-US" altLang="en-US"/>
          </a:p>
        </p:txBody>
      </p:sp>
      <p:sp>
        <p:nvSpPr>
          <p:cNvPr id="8" name="Content Placeholder 7"/>
          <p:cNvSpPr>
            <a:spLocks noGrp="1"/>
          </p:cNvSpPr>
          <p:nvPr>
            <p:ph idx="1"/>
          </p:nvPr>
        </p:nvSpPr>
        <p:spPr>
          <a:xfrm>
            <a:off x="265113" y="1219200"/>
            <a:ext cx="8382000" cy="4635500"/>
          </a:xfrm>
        </p:spPr>
        <p:txBody>
          <a:bodyPr/>
          <a:lstStyle/>
          <a:p>
            <a:pPr marL="30162" marR="0" indent="-285750">
              <a:lnSpc>
                <a:spcPct val="200000"/>
              </a:lnSpc>
              <a:spcBef>
                <a:spcPts val="0"/>
              </a:spcBef>
              <a:spcAft>
                <a:spcPts val="0"/>
              </a:spcAft>
              <a:buFont typeface="Wingdings" panose="05000000000000000000" pitchFamily="2" charset="2"/>
              <a:buChar char="q"/>
            </a:pPr>
            <a:r>
              <a:rPr lang="en-US" sz="2000" dirty="0" smtClean="0">
                <a:latin typeface="Palatino Linotype" panose="02040502050505030304" pitchFamily="18" charset="0"/>
              </a:rPr>
              <a:t>Cross-border co-operation</a:t>
            </a:r>
          </a:p>
          <a:p>
            <a:pPr marL="30162" marR="0" indent="-285750">
              <a:lnSpc>
                <a:spcPct val="200000"/>
              </a:lnSpc>
              <a:spcBef>
                <a:spcPts val="0"/>
              </a:spcBef>
              <a:spcAft>
                <a:spcPts val="0"/>
              </a:spcAft>
              <a:buFont typeface="Wingdings" panose="05000000000000000000" pitchFamily="2" charset="2"/>
              <a:buChar char="q"/>
            </a:pPr>
            <a:r>
              <a:rPr lang="en-US" sz="2000" dirty="0" smtClean="0">
                <a:latin typeface="Palatino Linotype" panose="02040502050505030304" pitchFamily="18" charset="0"/>
              </a:rPr>
              <a:t>Knowledge generation through market inquiries</a:t>
            </a:r>
            <a:endParaRPr lang="en-US" sz="2000" dirty="0">
              <a:latin typeface="Palatino Linotype" panose="02040502050505030304" pitchFamily="18" charset="0"/>
            </a:endParaRPr>
          </a:p>
          <a:p>
            <a:pPr marL="30162" marR="0" indent="-285750">
              <a:lnSpc>
                <a:spcPct val="200000"/>
              </a:lnSpc>
              <a:spcBef>
                <a:spcPts val="0"/>
              </a:spcBef>
              <a:spcAft>
                <a:spcPts val="0"/>
              </a:spcAft>
              <a:buFont typeface="Wingdings" panose="05000000000000000000" pitchFamily="2" charset="2"/>
              <a:buChar char="q"/>
            </a:pPr>
            <a:r>
              <a:rPr lang="en-US" sz="2000" dirty="0" smtClean="0">
                <a:latin typeface="Palatino Linotype" panose="02040502050505030304" pitchFamily="18" charset="0"/>
              </a:rPr>
              <a:t>Developing adoptive assessment and investigation tools</a:t>
            </a:r>
          </a:p>
          <a:p>
            <a:pPr marL="30162" marR="0" indent="-285750">
              <a:lnSpc>
                <a:spcPct val="200000"/>
              </a:lnSpc>
              <a:spcBef>
                <a:spcPts val="0"/>
              </a:spcBef>
              <a:spcAft>
                <a:spcPts val="0"/>
              </a:spcAft>
              <a:buFont typeface="Wingdings" panose="05000000000000000000" pitchFamily="2" charset="2"/>
              <a:buChar char="q"/>
            </a:pPr>
            <a:r>
              <a:rPr lang="en-US" sz="2000" dirty="0" smtClean="0">
                <a:latin typeface="Palatino Linotype" panose="02040502050505030304" pitchFamily="18" charset="0"/>
              </a:rPr>
              <a:t>Guidelines on strategic market positions</a:t>
            </a:r>
          </a:p>
          <a:p>
            <a:pPr marL="0" marR="0" indent="0">
              <a:lnSpc>
                <a:spcPct val="150000"/>
              </a:lnSpc>
              <a:spcBef>
                <a:spcPts val="0"/>
              </a:spcBef>
              <a:spcAft>
                <a:spcPts val="0"/>
              </a:spcAft>
              <a:buNone/>
            </a:pPr>
            <a:endParaRPr lang="en-US" sz="2400" dirty="0">
              <a:latin typeface="Palatino Linotype" panose="02040502050505030304" pitchFamily="18" charset="0"/>
            </a:endParaRPr>
          </a:p>
        </p:txBody>
      </p:sp>
    </p:spTree>
    <p:extLst>
      <p:ext uri="{BB962C8B-B14F-4D97-AF65-F5344CB8AC3E}">
        <p14:creationId xmlns:p14="http://schemas.microsoft.com/office/powerpoint/2010/main" val="19723869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ChangeArrowheads="1"/>
          </p:cNvSpPr>
          <p:nvPr/>
        </p:nvSpPr>
        <p:spPr bwMode="auto">
          <a:xfrm>
            <a:off x="1143001" y="707209"/>
            <a:ext cx="18473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ts val="400"/>
              </a:spcBef>
              <a:buClr>
                <a:schemeClr val="accent1"/>
              </a:buClr>
              <a:buSzPct val="68000"/>
              <a:buFont typeface="Wingdings 3" panose="05040102010807070707" pitchFamily="18" charset="2"/>
              <a:buChar char=""/>
              <a:defRPr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9pPr>
          </a:lstStyle>
          <a:p>
            <a:pPr fontAlgn="base">
              <a:spcBef>
                <a:spcPct val="0"/>
              </a:spcBef>
              <a:spcAft>
                <a:spcPct val="0"/>
              </a:spcAft>
              <a:buClrTx/>
              <a:buSzTx/>
              <a:buFontTx/>
              <a:buNone/>
            </a:pPr>
            <a:endParaRPr lang="en-US" altLang="en-US" sz="1350">
              <a:solidFill>
                <a:prstClr val="black"/>
              </a:solidFill>
            </a:endParaRPr>
          </a:p>
        </p:txBody>
      </p:sp>
      <p:pic>
        <p:nvPicPr>
          <p:cNvPr id="12293"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82669" y="386916"/>
            <a:ext cx="1264444" cy="620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1">
            <a:extLst>
              <a:ext uri="{FF2B5EF4-FFF2-40B4-BE49-F238E27FC236}">
                <a16:creationId xmlns:a16="http://schemas.microsoft.com/office/drawing/2014/main" id="{167321A3-72BC-43BF-9332-C1870C028974}"/>
              </a:ext>
            </a:extLst>
          </p:cNvPr>
          <p:cNvSpPr txBox="1">
            <a:spLocks/>
          </p:cNvSpPr>
          <p:nvPr/>
        </p:nvSpPr>
        <p:spPr>
          <a:xfrm>
            <a:off x="1353132" y="3186627"/>
            <a:ext cx="6515100" cy="602457"/>
          </a:xfrm>
          <a:prstGeom prst="rect">
            <a:avLst/>
          </a:prstGeom>
        </p:spPr>
        <p:txBody>
          <a:bodyPr anchor="b">
            <a:scene3d>
              <a:camera prst="orthographicFront"/>
              <a:lightRig rig="soft" dir="t"/>
            </a:scene3d>
            <a:sp3d prstMaterial="softEdge">
              <a:bevelT w="25400" h="25400"/>
            </a:sp3d>
          </a:bodyPr>
          <a:lstStyle>
            <a:lvl1pPr algn="r" rtl="0" eaLnBrk="0" fontAlgn="base" hangingPunct="0">
              <a:spcBef>
                <a:spcPct val="0"/>
              </a:spcBef>
              <a:spcAft>
                <a:spcPct val="0"/>
              </a:spcAft>
              <a:defRPr sz="48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pPr algn="ctr" eaLnBrk="1" hangingPunct="1">
              <a:defRPr/>
            </a:pPr>
            <a:r>
              <a:rPr lang="en-US" sz="2700" dirty="0">
                <a:solidFill>
                  <a:srgbClr val="996600"/>
                </a:solidFill>
                <a:latin typeface="Palatino Linotype" pitchFamily="18" charset="0"/>
                <a:cs typeface="Arial" charset="0"/>
              </a:rPr>
              <a:t/>
            </a:r>
            <a:br>
              <a:rPr lang="en-US" sz="2700" dirty="0">
                <a:solidFill>
                  <a:srgbClr val="996600"/>
                </a:solidFill>
                <a:latin typeface="Palatino Linotype" pitchFamily="18" charset="0"/>
                <a:cs typeface="Arial" charset="0"/>
              </a:rPr>
            </a:br>
            <a:endParaRPr lang="en-US" sz="2400" dirty="0">
              <a:solidFill>
                <a:srgbClr val="00B050"/>
              </a:solidFill>
              <a:latin typeface="Palatino Linotype" pitchFamily="18" charset="0"/>
            </a:endParaRPr>
          </a:p>
        </p:txBody>
      </p:sp>
      <p:sp>
        <p:nvSpPr>
          <p:cNvPr id="8" name="Title 1">
            <a:extLst>
              <a:ext uri="{FF2B5EF4-FFF2-40B4-BE49-F238E27FC236}">
                <a16:creationId xmlns:a16="http://schemas.microsoft.com/office/drawing/2014/main" id="{37EC1281-4511-48CD-ACF0-D3A9BA422B17}"/>
              </a:ext>
            </a:extLst>
          </p:cNvPr>
          <p:cNvSpPr txBox="1">
            <a:spLocks/>
          </p:cNvSpPr>
          <p:nvPr/>
        </p:nvSpPr>
        <p:spPr>
          <a:xfrm>
            <a:off x="1485900" y="4173583"/>
            <a:ext cx="6515100" cy="929276"/>
          </a:xfrm>
          <a:prstGeom prst="rect">
            <a:avLst/>
          </a:prstGeom>
        </p:spPr>
        <p:txBody>
          <a:bodyPr anchor="b">
            <a:scene3d>
              <a:camera prst="orthographicFront"/>
              <a:lightRig rig="soft" dir="t"/>
            </a:scene3d>
            <a:sp3d prstMaterial="softEdge">
              <a:bevelT w="25400" h="25400"/>
            </a:sp3d>
          </a:bodyPr>
          <a:lstStyle>
            <a:lvl1pPr algn="r" rtl="0" eaLnBrk="0" fontAlgn="base" hangingPunct="0">
              <a:spcBef>
                <a:spcPct val="0"/>
              </a:spcBef>
              <a:spcAft>
                <a:spcPct val="0"/>
              </a:spcAft>
              <a:defRPr sz="48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pPr algn="ctr" eaLnBrk="1" hangingPunct="1">
              <a:defRPr/>
            </a:pPr>
            <a:r>
              <a:rPr lang="en-US" sz="2100" dirty="0">
                <a:solidFill>
                  <a:srgbClr val="00B050"/>
                </a:solidFill>
                <a:latin typeface="Palatino Linotype" pitchFamily="18" charset="0"/>
                <a:cs typeface="Arial" charset="0"/>
              </a:rPr>
              <a:t/>
            </a:r>
            <a:br>
              <a:rPr lang="en-US" sz="2100" dirty="0">
                <a:solidFill>
                  <a:srgbClr val="00B050"/>
                </a:solidFill>
                <a:latin typeface="Palatino Linotype" pitchFamily="18" charset="0"/>
                <a:cs typeface="Arial" charset="0"/>
              </a:rPr>
            </a:br>
            <a:r>
              <a:rPr lang="en-US" sz="2400" dirty="0">
                <a:solidFill>
                  <a:srgbClr val="00B050"/>
                </a:solidFill>
                <a:latin typeface="Palatino Linotype" pitchFamily="18" charset="0"/>
                <a:cs typeface="Arial" charset="0"/>
              </a:rPr>
              <a:t/>
            </a:r>
            <a:br>
              <a:rPr lang="en-US" sz="2400" dirty="0">
                <a:solidFill>
                  <a:srgbClr val="00B050"/>
                </a:solidFill>
                <a:latin typeface="Palatino Linotype" pitchFamily="18" charset="0"/>
                <a:cs typeface="Arial" charset="0"/>
              </a:rPr>
            </a:br>
            <a:endParaRPr lang="en-US" sz="2400" dirty="0">
              <a:solidFill>
                <a:srgbClr val="00B050"/>
              </a:solidFill>
              <a:latin typeface="Palatino Linotype" pitchFamily="18" charset="0"/>
            </a:endParaRPr>
          </a:p>
        </p:txBody>
      </p:sp>
      <p:sp>
        <p:nvSpPr>
          <p:cNvPr id="3" name="Rectangle 2"/>
          <p:cNvSpPr/>
          <p:nvPr/>
        </p:nvSpPr>
        <p:spPr>
          <a:xfrm>
            <a:off x="0" y="1218328"/>
            <a:ext cx="9144000" cy="3908762"/>
          </a:xfrm>
          <a:prstGeom prst="rect">
            <a:avLst/>
          </a:prstGeom>
        </p:spPr>
        <p:txBody>
          <a:bodyPr wrap="square">
            <a:spAutoFit/>
          </a:bodyPr>
          <a:lstStyle/>
          <a:p>
            <a:pPr algn="ctr">
              <a:defRPr/>
            </a:pPr>
            <a:endParaRPr lang="en-US" sz="2400" b="1" dirty="0" smtClean="0">
              <a:solidFill>
                <a:srgbClr val="CC6600"/>
              </a:solidFill>
              <a:latin typeface="Palatino Linotype" panose="02040502050505030304" pitchFamily="18" charset="0"/>
            </a:endParaRPr>
          </a:p>
          <a:p>
            <a:pPr algn="ctr">
              <a:defRPr/>
            </a:pPr>
            <a:endParaRPr lang="en-US" sz="2400" b="1" dirty="0">
              <a:solidFill>
                <a:srgbClr val="CC6600"/>
              </a:solidFill>
              <a:effectLst>
                <a:outerShdw blurRad="38100" dist="38100" dir="2700000" algn="tl">
                  <a:srgbClr val="000000">
                    <a:alpha val="43137"/>
                  </a:srgbClr>
                </a:outerShdw>
              </a:effectLst>
              <a:latin typeface="Palatino Linotype" panose="02040502050505030304" pitchFamily="18" charset="0"/>
              <a:ea typeface="+mj-ea"/>
              <a:cs typeface="+mj-cs"/>
            </a:endParaRPr>
          </a:p>
          <a:p>
            <a:pPr algn="ctr">
              <a:defRPr/>
            </a:pPr>
            <a:endParaRPr lang="en-ZA" sz="2400" b="1" dirty="0">
              <a:solidFill>
                <a:srgbClr val="00B050"/>
              </a:solidFill>
              <a:latin typeface="Palatino Linotype" panose="02040502050505030304" pitchFamily="18" charset="0"/>
            </a:endParaRPr>
          </a:p>
          <a:p>
            <a:pPr marL="0" lvl="1" algn="ctr">
              <a:defRPr/>
            </a:pPr>
            <a:r>
              <a:rPr lang="en-US" sz="2800" b="1" dirty="0" smtClean="0">
                <a:solidFill>
                  <a:srgbClr val="00B050"/>
                </a:solidFill>
                <a:latin typeface="Palatino Linotype" panose="02040502050505030304" pitchFamily="18" charset="0"/>
              </a:rPr>
              <a:t>2. </a:t>
            </a:r>
            <a:r>
              <a:rPr lang="en-US" sz="2800" b="1" dirty="0">
                <a:latin typeface="Palatino Linotype" panose="02040502050505030304" pitchFamily="18" charset="0"/>
                <a:cs typeface="Calibri" pitchFamily="34" charset="0"/>
              </a:rPr>
              <a:t>Regulation of Mergers in Digital </a:t>
            </a:r>
            <a:r>
              <a:rPr lang="en-US" sz="2800" b="1" dirty="0" smtClean="0">
                <a:latin typeface="Palatino Linotype" panose="02040502050505030304" pitchFamily="18" charset="0"/>
                <a:cs typeface="Calibri" pitchFamily="34" charset="0"/>
              </a:rPr>
              <a:t>Economy</a:t>
            </a:r>
          </a:p>
          <a:p>
            <a:pPr marL="0" lvl="1" algn="ctr">
              <a:defRPr/>
            </a:pPr>
            <a:endParaRPr lang="en-US" sz="2800" b="1" dirty="0">
              <a:latin typeface="Palatino Linotype" panose="02040502050505030304" pitchFamily="18" charset="0"/>
              <a:cs typeface="Calibri" pitchFamily="34" charset="0"/>
            </a:endParaRPr>
          </a:p>
          <a:p>
            <a:pPr algn="ctr"/>
            <a:r>
              <a:rPr lang="en-US" sz="2400" b="1" i="1" dirty="0">
                <a:latin typeface="Palatino Linotype" panose="02040502050505030304" pitchFamily="18" charset="0"/>
                <a:cs typeface="Calibri" pitchFamily="34" charset="0"/>
              </a:rPr>
              <a:t>Presented by </a:t>
            </a:r>
            <a:r>
              <a:rPr lang="en-US" sz="2400" b="1" i="1" dirty="0" smtClean="0">
                <a:latin typeface="Palatino Linotype" panose="02040502050505030304" pitchFamily="18" charset="0"/>
                <a:cs typeface="Calibri" pitchFamily="34" charset="0"/>
              </a:rPr>
              <a:t>Edith </a:t>
            </a:r>
            <a:r>
              <a:rPr lang="en-US" sz="2400" b="1" i="1" dirty="0" err="1" smtClean="0">
                <a:latin typeface="Palatino Linotype" panose="02040502050505030304" pitchFamily="18" charset="0"/>
                <a:cs typeface="Calibri" pitchFamily="34" charset="0"/>
              </a:rPr>
              <a:t>Masereti</a:t>
            </a:r>
            <a:endParaRPr lang="en-US" sz="2400" b="1" i="1" dirty="0">
              <a:latin typeface="Palatino Linotype" panose="02040502050505030304" pitchFamily="18" charset="0"/>
              <a:cs typeface="Calibri" pitchFamily="34" charset="0"/>
            </a:endParaRPr>
          </a:p>
          <a:p>
            <a:pPr algn="ctr">
              <a:defRPr/>
            </a:pPr>
            <a:endParaRPr lang="en-US" sz="2400" b="1" dirty="0" smtClean="0">
              <a:solidFill>
                <a:srgbClr val="CC6600"/>
              </a:solidFill>
              <a:latin typeface="Palatino Linotype" panose="02040502050505030304" pitchFamily="18" charset="0"/>
              <a:ea typeface="+mj-ea"/>
              <a:cs typeface="+mj-cs"/>
            </a:endParaRPr>
          </a:p>
          <a:p>
            <a:pPr algn="ctr">
              <a:defRPr/>
            </a:pPr>
            <a:endParaRPr lang="en-US" sz="2400" b="1" dirty="0">
              <a:solidFill>
                <a:srgbClr val="CC6600"/>
              </a:solidFill>
              <a:latin typeface="Palatino Linotype" panose="02040502050505030304" pitchFamily="18" charset="0"/>
              <a:ea typeface="+mj-ea"/>
              <a:cs typeface="+mj-cs"/>
            </a:endParaRPr>
          </a:p>
          <a:p>
            <a:pPr algn="ctr">
              <a:defRPr/>
            </a:pPr>
            <a:r>
              <a:rPr lang="en-US" sz="2400" b="1" dirty="0">
                <a:solidFill>
                  <a:srgbClr val="CC6600"/>
                </a:solidFill>
                <a:latin typeface="Palatino Linotype" panose="02040502050505030304" pitchFamily="18" charset="0"/>
                <a:ea typeface="+mj-ea"/>
                <a:cs typeface="+mj-cs"/>
              </a:rPr>
              <a:t/>
            </a:r>
            <a:br>
              <a:rPr lang="en-US" sz="2400" b="1" dirty="0">
                <a:solidFill>
                  <a:srgbClr val="CC6600"/>
                </a:solidFill>
                <a:latin typeface="Palatino Linotype" panose="02040502050505030304" pitchFamily="18" charset="0"/>
                <a:ea typeface="+mj-ea"/>
                <a:cs typeface="+mj-cs"/>
              </a:rPr>
            </a:br>
            <a:endParaRPr lang="en-US" sz="2400" b="1" dirty="0">
              <a:solidFill>
                <a:srgbClr val="CC6600"/>
              </a:solidFill>
              <a:latin typeface="Palatino Linotype" panose="02040502050505030304" pitchFamily="18" charset="0"/>
              <a:ea typeface="+mj-ea"/>
              <a:cs typeface="+mj-cs"/>
            </a:endParaRPr>
          </a:p>
        </p:txBody>
      </p:sp>
      <p:pic>
        <p:nvPicPr>
          <p:cNvPr id="4" name="Picture 3"/>
          <p:cNvPicPr>
            <a:picLocks noChangeAspect="1"/>
          </p:cNvPicPr>
          <p:nvPr/>
        </p:nvPicPr>
        <p:blipFill>
          <a:blip r:embed="rId4"/>
          <a:stretch>
            <a:fillRect/>
          </a:stretch>
        </p:blipFill>
        <p:spPr>
          <a:xfrm>
            <a:off x="7543800" y="6013570"/>
            <a:ext cx="1219200" cy="597557"/>
          </a:xfrm>
          <a:prstGeom prst="rect">
            <a:avLst/>
          </a:prstGeom>
        </p:spPr>
      </p:pic>
      <p:sp>
        <p:nvSpPr>
          <p:cNvPr id="5" name="Date Placeholder 4"/>
          <p:cNvSpPr>
            <a:spLocks noGrp="1"/>
          </p:cNvSpPr>
          <p:nvPr>
            <p:ph type="dt" sz="half" idx="10"/>
          </p:nvPr>
        </p:nvSpPr>
        <p:spPr/>
        <p:txBody>
          <a:bodyPr/>
          <a:lstStyle/>
          <a:p>
            <a:pPr>
              <a:defRPr/>
            </a:pPr>
            <a:fld id="{4BF61059-2850-4488-9907-32FB3A72E53B}" type="datetime1">
              <a:rPr lang="en-US" smtClean="0"/>
              <a:pPr>
                <a:defRPr/>
              </a:pPr>
              <a:t>7/16/2021</a:t>
            </a:fld>
            <a:endParaRPr lang="en-US"/>
          </a:p>
        </p:txBody>
      </p:sp>
      <p:sp>
        <p:nvSpPr>
          <p:cNvPr id="11" name="Footer Placeholder 4">
            <a:extLst>
              <a:ext uri="{FF2B5EF4-FFF2-40B4-BE49-F238E27FC236}">
                <a16:creationId xmlns:a16="http://schemas.microsoft.com/office/drawing/2014/main" id="{4D8AD0B7-3277-4DC9-AC79-5F0D5657602E}"/>
              </a:ext>
            </a:extLst>
          </p:cNvPr>
          <p:cNvSpPr>
            <a:spLocks noGrp="1"/>
          </p:cNvSpPr>
          <p:nvPr>
            <p:ph type="ftr" sz="quarter" idx="11"/>
          </p:nvPr>
        </p:nvSpPr>
        <p:spPr>
          <a:xfrm>
            <a:off x="-26351" y="5135266"/>
            <a:ext cx="9448800" cy="420688"/>
          </a:xfrm>
        </p:spPr>
        <p:txBody>
          <a:bodyPr/>
          <a:lstStyle/>
          <a:p>
            <a:pPr algn="l">
              <a:defRPr/>
            </a:pPr>
            <a:r>
              <a:rPr lang="en-US" sz="1400" dirty="0" smtClean="0">
                <a:solidFill>
                  <a:schemeClr val="tx1"/>
                </a:solidFill>
                <a:latin typeface="Palatino Linotype" panose="02040502050505030304" pitchFamily="18" charset="0"/>
              </a:rPr>
              <a:t>Vision: "A </a:t>
            </a:r>
            <a:r>
              <a:rPr lang="en-US" sz="1400" dirty="0">
                <a:solidFill>
                  <a:schemeClr val="tx1"/>
                </a:solidFill>
                <a:latin typeface="Palatino Linotype" panose="02040502050505030304" pitchFamily="18" charset="0"/>
              </a:rPr>
              <a:t>Kenyan  economy with globally efficient markets and enhanced consumer welfare for shared Prosperity"</a:t>
            </a:r>
          </a:p>
        </p:txBody>
      </p:sp>
    </p:spTree>
    <p:extLst>
      <p:ext uri="{BB962C8B-B14F-4D97-AF65-F5344CB8AC3E}">
        <p14:creationId xmlns:p14="http://schemas.microsoft.com/office/powerpoint/2010/main" val="34318333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65113" y="1139190"/>
            <a:ext cx="8229600" cy="4559300"/>
          </a:xfrm>
        </p:spPr>
        <p:txBody>
          <a:bodyPr/>
          <a:lstStyle/>
          <a:p>
            <a:r>
              <a:rPr lang="en-US" sz="2800" b="1" dirty="0" smtClean="0">
                <a:latin typeface="Palatino Linotype" panose="02040502050505030304" pitchFamily="18" charset="0"/>
              </a:rPr>
              <a:t>Data, Access and Entry Barriers</a:t>
            </a:r>
          </a:p>
          <a:p>
            <a:pPr algn="just"/>
            <a:r>
              <a:rPr lang="en-US" sz="2800" dirty="0">
                <a:latin typeface="Palatino Linotype" panose="02040502050505030304" pitchFamily="18" charset="0"/>
              </a:rPr>
              <a:t>Barrier to entry is the cost of producing that must be incurred by a firm that desires to venture into a given </a:t>
            </a:r>
            <a:r>
              <a:rPr lang="en-US" sz="2800" dirty="0" smtClean="0">
                <a:latin typeface="Palatino Linotype" panose="02040502050505030304" pitchFamily="18" charset="0"/>
              </a:rPr>
              <a:t>industry. Include; Cost advantage, Network effects, economies of scale</a:t>
            </a:r>
          </a:p>
          <a:p>
            <a:pPr algn="just"/>
            <a:r>
              <a:rPr lang="en-US" sz="2800" b="1" dirty="0" smtClean="0">
                <a:latin typeface="Palatino Linotype" panose="02040502050505030304" pitchFamily="18" charset="0"/>
              </a:rPr>
              <a:t>Market Definition, Price and Lack of it</a:t>
            </a:r>
          </a:p>
          <a:p>
            <a:pPr algn="just"/>
            <a:r>
              <a:rPr lang="en-US" sz="2800" dirty="0" smtClean="0">
                <a:latin typeface="Palatino Linotype" panose="02040502050505030304" pitchFamily="18" charset="0"/>
              </a:rPr>
              <a:t>SSNIP without price, Product Quality is being tried in various platforms. Utility derived from customer feedback can also be embraced, though difficult to quantify. </a:t>
            </a:r>
            <a:endParaRPr lang="en-US" sz="2800" dirty="0">
              <a:latin typeface="Palatino Linotype" panose="02040502050505030304" pitchFamily="18" charset="0"/>
            </a:endParaRPr>
          </a:p>
          <a:p>
            <a:pPr marL="109537" indent="0">
              <a:buNone/>
            </a:pPr>
            <a:endParaRPr lang="en-US" sz="2800" dirty="0" smtClean="0">
              <a:latin typeface="Palatino Linotype" panose="02040502050505030304" pitchFamily="18" charset="0"/>
            </a:endParaRPr>
          </a:p>
          <a:p>
            <a:endParaRPr lang="en-US" sz="2800" dirty="0">
              <a:latin typeface="Palatino Linotype" panose="02040502050505030304" pitchFamily="18" charset="0"/>
            </a:endParaRPr>
          </a:p>
          <a:p>
            <a:endParaRPr lang="en-US" sz="2800" dirty="0" smtClean="0">
              <a:latin typeface="Palatino Linotype" panose="02040502050505030304" pitchFamily="18" charset="0"/>
            </a:endParaRPr>
          </a:p>
          <a:p>
            <a:endParaRPr lang="en-US" sz="2800" dirty="0" smtClean="0">
              <a:latin typeface="Palatino Linotype" panose="02040502050505030304" pitchFamily="18" charset="0"/>
            </a:endParaRPr>
          </a:p>
          <a:p>
            <a:endParaRPr lang="en-US" sz="2800" dirty="0" smtClean="0">
              <a:latin typeface="Palatino Linotype" panose="02040502050505030304" pitchFamily="18" charset="0"/>
            </a:endParaRPr>
          </a:p>
          <a:p>
            <a:pPr marL="109537" indent="0">
              <a:buNone/>
            </a:pPr>
            <a:endParaRPr lang="en-US" sz="2800" dirty="0" smtClean="0">
              <a:latin typeface="Palatino Linotype" panose="02040502050505030304" pitchFamily="18" charset="0"/>
            </a:endParaRPr>
          </a:p>
          <a:p>
            <a:pPr marL="109537" indent="0">
              <a:buNone/>
            </a:pPr>
            <a:endParaRPr lang="en-US" sz="2800" dirty="0" smtClean="0">
              <a:latin typeface="Palatino Linotype" panose="02040502050505030304" pitchFamily="18" charset="0"/>
            </a:endParaRPr>
          </a:p>
          <a:p>
            <a:pPr marL="109537" indent="0">
              <a:buNone/>
            </a:pPr>
            <a:endParaRPr lang="en-US" sz="2800" dirty="0">
              <a:latin typeface="Palatino Linotype" panose="02040502050505030304" pitchFamily="18" charset="0"/>
            </a:endParaRPr>
          </a:p>
          <a:p>
            <a:pPr algn="just"/>
            <a:r>
              <a:rPr lang="en-US" sz="2800" dirty="0" smtClean="0">
                <a:latin typeface="Palatino Linotype" panose="02040502050505030304" pitchFamily="18" charset="0"/>
              </a:rPr>
              <a:t>Algorithms and Competition Law</a:t>
            </a:r>
            <a:endParaRPr lang="en-US" sz="2800" dirty="0">
              <a:latin typeface="Palatino Linotype" panose="02040502050505030304" pitchFamily="18" charset="0"/>
            </a:endParaRPr>
          </a:p>
          <a:p>
            <a:endParaRPr lang="en-US" dirty="0"/>
          </a:p>
        </p:txBody>
      </p:sp>
      <p:sp>
        <p:nvSpPr>
          <p:cNvPr id="4" name="Date Placeholder 3"/>
          <p:cNvSpPr>
            <a:spLocks noGrp="1"/>
          </p:cNvSpPr>
          <p:nvPr>
            <p:ph type="dt" sz="half" idx="10"/>
          </p:nvPr>
        </p:nvSpPr>
        <p:spPr/>
        <p:txBody>
          <a:bodyPr/>
          <a:lstStyle/>
          <a:p>
            <a:pPr>
              <a:defRPr/>
            </a:pPr>
            <a:fld id="{5D4C04DD-6673-4DA8-9DF9-DB8717CB4665}" type="datetime1">
              <a:rPr lang="en-US" smtClean="0"/>
              <a:pPr>
                <a:defRPr/>
              </a:pPr>
              <a:t>7/16/2021</a:t>
            </a:fld>
            <a:endParaRPr lang="en-US"/>
          </a:p>
        </p:txBody>
      </p:sp>
      <p:sp>
        <p:nvSpPr>
          <p:cNvPr id="5" name="Footer Placeholder 4"/>
          <p:cNvSpPr>
            <a:spLocks noGrp="1"/>
          </p:cNvSpPr>
          <p:nvPr>
            <p:ph type="ftr" sz="quarter" idx="11"/>
          </p:nvPr>
        </p:nvSpPr>
        <p:spPr/>
        <p:txBody>
          <a:bodyPr/>
          <a:lstStyle/>
          <a:p>
            <a:pPr>
              <a:defRPr/>
            </a:pPr>
            <a:r>
              <a:rPr lang="en-US" dirty="0" err="1" smtClean="0"/>
              <a:t>Vision:"A</a:t>
            </a:r>
            <a:r>
              <a:rPr lang="en-US" dirty="0" smtClean="0"/>
              <a:t> Kenyan  economy with globally efficient markets and enhanced consumer welfare for shared Prosperity"</a:t>
            </a:r>
            <a:endParaRPr lang="en-US" dirty="0"/>
          </a:p>
        </p:txBody>
      </p:sp>
      <p:sp>
        <p:nvSpPr>
          <p:cNvPr id="6" name="Slide Number Placeholder 5"/>
          <p:cNvSpPr>
            <a:spLocks noGrp="1"/>
          </p:cNvSpPr>
          <p:nvPr>
            <p:ph type="sldNum" sz="quarter" idx="12"/>
          </p:nvPr>
        </p:nvSpPr>
        <p:spPr/>
        <p:txBody>
          <a:bodyPr/>
          <a:lstStyle/>
          <a:p>
            <a:pPr>
              <a:defRPr/>
            </a:pPr>
            <a:fld id="{67CFAC20-F78D-4A55-B5B8-AF0A0E8BEAAF}" type="slidenum">
              <a:rPr lang="en-US" altLang="en-US" smtClean="0"/>
              <a:pPr>
                <a:defRPr/>
              </a:pPr>
              <a:t>15</a:t>
            </a:fld>
            <a:endParaRPr lang="en-US" altLang="en-US"/>
          </a:p>
        </p:txBody>
      </p:sp>
      <p:sp>
        <p:nvSpPr>
          <p:cNvPr id="7" name="Title 2"/>
          <p:cNvSpPr>
            <a:spLocks noGrp="1"/>
          </p:cNvSpPr>
          <p:nvPr>
            <p:ph type="title"/>
          </p:nvPr>
        </p:nvSpPr>
        <p:spPr>
          <a:xfrm>
            <a:off x="152399" y="274638"/>
            <a:ext cx="8861425" cy="868362"/>
          </a:xfrm>
        </p:spPr>
        <p:txBody>
          <a:bodyPr>
            <a:normAutofit/>
          </a:bodyPr>
          <a:lstStyle/>
          <a:p>
            <a:r>
              <a:rPr lang="en-US" sz="2800" dirty="0">
                <a:latin typeface="Palatino Linotype" panose="02040502050505030304" pitchFamily="18" charset="0"/>
              </a:rPr>
              <a:t>Big Data and Competition Policy</a:t>
            </a:r>
          </a:p>
        </p:txBody>
      </p:sp>
    </p:spTree>
    <p:extLst>
      <p:ext uri="{BB962C8B-B14F-4D97-AF65-F5344CB8AC3E}">
        <p14:creationId xmlns:p14="http://schemas.microsoft.com/office/powerpoint/2010/main" val="16874911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8311" y="1116330"/>
            <a:ext cx="8229600" cy="4751070"/>
          </a:xfrm>
        </p:spPr>
        <p:txBody>
          <a:bodyPr>
            <a:normAutofit fontScale="77500" lnSpcReduction="20000"/>
          </a:bodyPr>
          <a:lstStyle/>
          <a:p>
            <a:r>
              <a:rPr lang="en-US" sz="2800" b="1" dirty="0" smtClean="0">
                <a:latin typeface="Palatino Linotype" panose="02040502050505030304" pitchFamily="18" charset="0"/>
              </a:rPr>
              <a:t>Market Definition Guidelines </a:t>
            </a:r>
          </a:p>
          <a:p>
            <a:pPr algn="just"/>
            <a:r>
              <a:rPr lang="en-US" dirty="0" smtClean="0">
                <a:latin typeface="Palatino Linotype" panose="02040502050505030304" pitchFamily="18" charset="0"/>
              </a:rPr>
              <a:t>The Authority revised </a:t>
            </a:r>
            <a:r>
              <a:rPr lang="en-US" dirty="0">
                <a:latin typeface="Palatino Linotype" panose="02040502050505030304" pitchFamily="18" charset="0"/>
              </a:rPr>
              <a:t>its guidelines to encompass key digital economy elements in the merger review and analysis and in the Restrictive Trade Practices </a:t>
            </a:r>
            <a:r>
              <a:rPr lang="en-US" dirty="0" smtClean="0">
                <a:latin typeface="Palatino Linotype" panose="02040502050505030304" pitchFamily="18" charset="0"/>
              </a:rPr>
              <a:t>process.</a:t>
            </a:r>
          </a:p>
          <a:p>
            <a:pPr algn="just"/>
            <a:r>
              <a:rPr lang="en-US" sz="2800" b="1" dirty="0" smtClean="0">
                <a:latin typeface="Palatino Linotype" panose="02040502050505030304" pitchFamily="18" charset="0"/>
              </a:rPr>
              <a:t>Quick Decision Making</a:t>
            </a:r>
          </a:p>
          <a:p>
            <a:pPr algn="just"/>
            <a:r>
              <a:rPr lang="en-US" sz="2800" dirty="0" smtClean="0">
                <a:latin typeface="Palatino Linotype" panose="02040502050505030304" pitchFamily="18" charset="0"/>
              </a:rPr>
              <a:t>Quality of merger analysis has increased and consequently turnaround time has reduced to an average of less than 28 days. </a:t>
            </a:r>
          </a:p>
          <a:p>
            <a:pPr algn="just"/>
            <a:r>
              <a:rPr lang="en-US" sz="2800" b="1" dirty="0" smtClean="0">
                <a:latin typeface="Palatino Linotype" panose="02040502050505030304" pitchFamily="18" charset="0"/>
              </a:rPr>
              <a:t>Risk Weighted Approach </a:t>
            </a:r>
          </a:p>
          <a:p>
            <a:pPr lvl="0" algn="just"/>
            <a:r>
              <a:rPr lang="en-US" dirty="0">
                <a:latin typeface="Palatino Linotype" panose="02040502050505030304" pitchFamily="18" charset="0"/>
              </a:rPr>
              <a:t>The Authority is constantly ensuring that efficiencies are likely to be brought about by competing firms in the economy. It is for the same reason that the Authority has always viewed the Uber model as an effective taxi hailing app and business rather than considering it as an undercutting business meant to drive out the traditional taxi business through predatory pricing. </a:t>
            </a:r>
          </a:p>
          <a:p>
            <a:pPr algn="just"/>
            <a:endParaRPr lang="en-US" sz="2800" b="1" dirty="0" smtClean="0">
              <a:latin typeface="Palatino Linotype" panose="02040502050505030304" pitchFamily="18" charset="0"/>
            </a:endParaRPr>
          </a:p>
          <a:p>
            <a:pPr algn="just"/>
            <a:endParaRPr lang="en-US" sz="2800" dirty="0">
              <a:latin typeface="Palatino Linotype" panose="02040502050505030304" pitchFamily="18" charset="0"/>
            </a:endParaRPr>
          </a:p>
          <a:p>
            <a:pPr marL="109537" indent="0">
              <a:buNone/>
            </a:pPr>
            <a:endParaRPr lang="en-US" sz="2800" dirty="0" smtClean="0">
              <a:latin typeface="Palatino Linotype" panose="02040502050505030304" pitchFamily="18" charset="0"/>
            </a:endParaRPr>
          </a:p>
          <a:p>
            <a:endParaRPr lang="en-US" sz="2800" dirty="0">
              <a:latin typeface="Palatino Linotype" panose="02040502050505030304" pitchFamily="18" charset="0"/>
            </a:endParaRPr>
          </a:p>
          <a:p>
            <a:endParaRPr lang="en-US" sz="2800" dirty="0" smtClean="0">
              <a:latin typeface="Palatino Linotype" panose="02040502050505030304" pitchFamily="18" charset="0"/>
            </a:endParaRPr>
          </a:p>
          <a:p>
            <a:endParaRPr lang="en-US" sz="2800" dirty="0" smtClean="0">
              <a:latin typeface="Palatino Linotype" panose="02040502050505030304" pitchFamily="18" charset="0"/>
            </a:endParaRPr>
          </a:p>
          <a:p>
            <a:endParaRPr lang="en-US" sz="2800" dirty="0" smtClean="0">
              <a:latin typeface="Palatino Linotype" panose="02040502050505030304" pitchFamily="18" charset="0"/>
            </a:endParaRPr>
          </a:p>
          <a:p>
            <a:pPr marL="109537" indent="0">
              <a:buNone/>
            </a:pPr>
            <a:endParaRPr lang="en-US" sz="2800" dirty="0" smtClean="0">
              <a:latin typeface="Palatino Linotype" panose="02040502050505030304" pitchFamily="18" charset="0"/>
            </a:endParaRPr>
          </a:p>
          <a:p>
            <a:pPr marL="109537" indent="0">
              <a:buNone/>
            </a:pPr>
            <a:endParaRPr lang="en-US" sz="2800" dirty="0" smtClean="0">
              <a:latin typeface="Palatino Linotype" panose="02040502050505030304" pitchFamily="18" charset="0"/>
            </a:endParaRPr>
          </a:p>
          <a:p>
            <a:pPr marL="109537" indent="0">
              <a:buNone/>
            </a:pPr>
            <a:endParaRPr lang="en-US" sz="2800" dirty="0">
              <a:latin typeface="Palatino Linotype" panose="02040502050505030304" pitchFamily="18" charset="0"/>
            </a:endParaRPr>
          </a:p>
          <a:p>
            <a:pPr marL="109537" indent="0">
              <a:buNone/>
            </a:pPr>
            <a:endParaRPr lang="en-US" dirty="0">
              <a:latin typeface="Palatino Linotype" panose="02040502050505030304" pitchFamily="18" charset="0"/>
            </a:endParaRPr>
          </a:p>
        </p:txBody>
      </p:sp>
      <p:sp>
        <p:nvSpPr>
          <p:cNvPr id="4" name="Date Placeholder 3"/>
          <p:cNvSpPr>
            <a:spLocks noGrp="1"/>
          </p:cNvSpPr>
          <p:nvPr>
            <p:ph type="dt" sz="half" idx="10"/>
          </p:nvPr>
        </p:nvSpPr>
        <p:spPr/>
        <p:txBody>
          <a:bodyPr/>
          <a:lstStyle/>
          <a:p>
            <a:pPr>
              <a:defRPr/>
            </a:pPr>
            <a:fld id="{5D4C04DD-6673-4DA8-9DF9-DB8717CB4665}" type="datetime1">
              <a:rPr lang="en-US" smtClean="0"/>
              <a:pPr>
                <a:defRPr/>
              </a:pPr>
              <a:t>7/16/2021</a:t>
            </a:fld>
            <a:endParaRPr lang="en-US"/>
          </a:p>
        </p:txBody>
      </p:sp>
      <p:sp>
        <p:nvSpPr>
          <p:cNvPr id="5" name="Footer Placeholder 4"/>
          <p:cNvSpPr>
            <a:spLocks noGrp="1"/>
          </p:cNvSpPr>
          <p:nvPr>
            <p:ph type="ftr" sz="quarter" idx="11"/>
          </p:nvPr>
        </p:nvSpPr>
        <p:spPr/>
        <p:txBody>
          <a:bodyPr/>
          <a:lstStyle/>
          <a:p>
            <a:pPr>
              <a:defRPr/>
            </a:pPr>
            <a:r>
              <a:rPr lang="en-US" dirty="0" err="1" smtClean="0"/>
              <a:t>Vision:"A</a:t>
            </a:r>
            <a:r>
              <a:rPr lang="en-US" dirty="0" smtClean="0"/>
              <a:t> Kenyan  economy with globally efficient markets and enhanced consumer welfare for shared Prosperity"</a:t>
            </a:r>
            <a:endParaRPr lang="en-US" dirty="0"/>
          </a:p>
        </p:txBody>
      </p:sp>
      <p:sp>
        <p:nvSpPr>
          <p:cNvPr id="6" name="Slide Number Placeholder 5"/>
          <p:cNvSpPr>
            <a:spLocks noGrp="1"/>
          </p:cNvSpPr>
          <p:nvPr>
            <p:ph type="sldNum" sz="quarter" idx="12"/>
          </p:nvPr>
        </p:nvSpPr>
        <p:spPr/>
        <p:txBody>
          <a:bodyPr/>
          <a:lstStyle/>
          <a:p>
            <a:pPr>
              <a:defRPr/>
            </a:pPr>
            <a:fld id="{67CFAC20-F78D-4A55-B5B8-AF0A0E8BEAAF}" type="slidenum">
              <a:rPr lang="en-US" altLang="en-US" smtClean="0"/>
              <a:pPr>
                <a:defRPr/>
              </a:pPr>
              <a:t>16</a:t>
            </a:fld>
            <a:endParaRPr lang="en-US" altLang="en-US"/>
          </a:p>
        </p:txBody>
      </p:sp>
      <p:sp>
        <p:nvSpPr>
          <p:cNvPr id="7" name="Title 2"/>
          <p:cNvSpPr>
            <a:spLocks noGrp="1"/>
          </p:cNvSpPr>
          <p:nvPr>
            <p:ph type="title"/>
          </p:nvPr>
        </p:nvSpPr>
        <p:spPr>
          <a:xfrm>
            <a:off x="152399" y="274638"/>
            <a:ext cx="8861425" cy="868362"/>
          </a:xfrm>
        </p:spPr>
        <p:txBody>
          <a:bodyPr>
            <a:normAutofit/>
          </a:bodyPr>
          <a:lstStyle/>
          <a:p>
            <a:r>
              <a:rPr lang="en-US" sz="2800" dirty="0" smtClean="0">
                <a:latin typeface="Palatino Linotype" panose="02040502050505030304" pitchFamily="18" charset="0"/>
              </a:rPr>
              <a:t>STEPS UNDERTAKEN BY THE AUTHORITY</a:t>
            </a:r>
            <a:endParaRPr lang="en-US" sz="2800" dirty="0">
              <a:latin typeface="Palatino Linotype" panose="02040502050505030304" pitchFamily="18" charset="0"/>
            </a:endParaRPr>
          </a:p>
        </p:txBody>
      </p:sp>
    </p:spTree>
    <p:extLst>
      <p:ext uri="{BB962C8B-B14F-4D97-AF65-F5344CB8AC3E}">
        <p14:creationId xmlns:p14="http://schemas.microsoft.com/office/powerpoint/2010/main" val="32630832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8311" y="1116330"/>
            <a:ext cx="8229600" cy="4751070"/>
          </a:xfrm>
        </p:spPr>
        <p:txBody>
          <a:bodyPr>
            <a:normAutofit lnSpcReduction="10000"/>
          </a:bodyPr>
          <a:lstStyle/>
          <a:p>
            <a:r>
              <a:rPr lang="en-US" sz="2800" dirty="0" smtClean="0">
                <a:latin typeface="Palatino Linotype" panose="02040502050505030304" pitchFamily="18" charset="0"/>
              </a:rPr>
              <a:t>Debate on whether data is an asset or a public interest issue, data is key in algorithmic based advertisement. </a:t>
            </a:r>
          </a:p>
          <a:p>
            <a:r>
              <a:rPr lang="en-US" sz="2800" dirty="0" smtClean="0">
                <a:latin typeface="Palatino Linotype" panose="02040502050505030304" pitchFamily="18" charset="0"/>
              </a:rPr>
              <a:t>Big Data is a potential source of market power derived from network effects, multi-homing, first mover advantage, access to rival’s data, etc.  </a:t>
            </a:r>
          </a:p>
          <a:p>
            <a:r>
              <a:rPr lang="en-US" sz="2800" dirty="0" smtClean="0">
                <a:latin typeface="Palatino Linotype" panose="02040502050505030304" pitchFamily="18" charset="0"/>
              </a:rPr>
              <a:t>Data concentration due to a merger, access to data post transaction are some of the facets of review in mergers.</a:t>
            </a:r>
          </a:p>
          <a:p>
            <a:r>
              <a:rPr lang="en-US" sz="2800" dirty="0" smtClean="0">
                <a:latin typeface="Palatino Linotype" panose="02040502050505030304" pitchFamily="18" charset="0"/>
              </a:rPr>
              <a:t>Big data giveaways such as; free premiums, ad-based services and zero-priced access. </a:t>
            </a:r>
          </a:p>
          <a:p>
            <a:pPr algn="just"/>
            <a:endParaRPr lang="en-US" sz="2800" dirty="0" smtClean="0">
              <a:latin typeface="Palatino Linotype" panose="02040502050505030304" pitchFamily="18" charset="0"/>
            </a:endParaRPr>
          </a:p>
          <a:p>
            <a:pPr algn="just"/>
            <a:endParaRPr lang="en-US" sz="2800" dirty="0">
              <a:latin typeface="Palatino Linotype" panose="02040502050505030304" pitchFamily="18" charset="0"/>
            </a:endParaRPr>
          </a:p>
          <a:p>
            <a:pPr marL="109537" indent="0">
              <a:buNone/>
            </a:pPr>
            <a:endParaRPr lang="en-US" sz="2800" dirty="0" smtClean="0">
              <a:latin typeface="Palatino Linotype" panose="02040502050505030304" pitchFamily="18" charset="0"/>
            </a:endParaRPr>
          </a:p>
          <a:p>
            <a:endParaRPr lang="en-US" sz="2800" dirty="0">
              <a:latin typeface="Palatino Linotype" panose="02040502050505030304" pitchFamily="18" charset="0"/>
            </a:endParaRPr>
          </a:p>
          <a:p>
            <a:endParaRPr lang="en-US" sz="2800" dirty="0" smtClean="0">
              <a:latin typeface="Palatino Linotype" panose="02040502050505030304" pitchFamily="18" charset="0"/>
            </a:endParaRPr>
          </a:p>
          <a:p>
            <a:endParaRPr lang="en-US" sz="2800" dirty="0" smtClean="0">
              <a:latin typeface="Palatino Linotype" panose="02040502050505030304" pitchFamily="18" charset="0"/>
            </a:endParaRPr>
          </a:p>
          <a:p>
            <a:endParaRPr lang="en-US" sz="2800" dirty="0" smtClean="0">
              <a:latin typeface="Palatino Linotype" panose="02040502050505030304" pitchFamily="18" charset="0"/>
            </a:endParaRPr>
          </a:p>
          <a:p>
            <a:pPr marL="109537" indent="0">
              <a:buNone/>
            </a:pPr>
            <a:endParaRPr lang="en-US" sz="2800" dirty="0" smtClean="0">
              <a:latin typeface="Palatino Linotype" panose="02040502050505030304" pitchFamily="18" charset="0"/>
            </a:endParaRPr>
          </a:p>
          <a:p>
            <a:pPr marL="109537" indent="0">
              <a:buNone/>
            </a:pPr>
            <a:endParaRPr lang="en-US" sz="2800" dirty="0" smtClean="0">
              <a:latin typeface="Palatino Linotype" panose="02040502050505030304" pitchFamily="18" charset="0"/>
            </a:endParaRPr>
          </a:p>
          <a:p>
            <a:pPr marL="109537" indent="0">
              <a:buNone/>
            </a:pPr>
            <a:endParaRPr lang="en-US" sz="2800" dirty="0">
              <a:latin typeface="Palatino Linotype" panose="02040502050505030304" pitchFamily="18" charset="0"/>
            </a:endParaRPr>
          </a:p>
          <a:p>
            <a:pPr marL="109537" indent="0">
              <a:buNone/>
            </a:pPr>
            <a:endParaRPr lang="en-US" dirty="0">
              <a:latin typeface="Palatino Linotype" panose="02040502050505030304" pitchFamily="18" charset="0"/>
            </a:endParaRPr>
          </a:p>
        </p:txBody>
      </p:sp>
      <p:sp>
        <p:nvSpPr>
          <p:cNvPr id="4" name="Date Placeholder 3"/>
          <p:cNvSpPr>
            <a:spLocks noGrp="1"/>
          </p:cNvSpPr>
          <p:nvPr>
            <p:ph type="dt" sz="half" idx="10"/>
          </p:nvPr>
        </p:nvSpPr>
        <p:spPr/>
        <p:txBody>
          <a:bodyPr/>
          <a:lstStyle/>
          <a:p>
            <a:pPr>
              <a:defRPr/>
            </a:pPr>
            <a:fld id="{5D4C04DD-6673-4DA8-9DF9-DB8717CB4665}" type="datetime1">
              <a:rPr lang="en-US" smtClean="0"/>
              <a:pPr>
                <a:defRPr/>
              </a:pPr>
              <a:t>7/16/2021</a:t>
            </a:fld>
            <a:endParaRPr lang="en-US"/>
          </a:p>
        </p:txBody>
      </p:sp>
      <p:sp>
        <p:nvSpPr>
          <p:cNvPr id="5" name="Footer Placeholder 4"/>
          <p:cNvSpPr>
            <a:spLocks noGrp="1"/>
          </p:cNvSpPr>
          <p:nvPr>
            <p:ph type="ftr" sz="quarter" idx="11"/>
          </p:nvPr>
        </p:nvSpPr>
        <p:spPr/>
        <p:txBody>
          <a:bodyPr/>
          <a:lstStyle/>
          <a:p>
            <a:pPr>
              <a:defRPr/>
            </a:pPr>
            <a:r>
              <a:rPr lang="en-US" dirty="0" err="1" smtClean="0"/>
              <a:t>Vision:"A</a:t>
            </a:r>
            <a:r>
              <a:rPr lang="en-US" dirty="0" smtClean="0"/>
              <a:t> Kenyan  economy with globally efficient markets and enhanced consumer welfare for shared Prosperity"</a:t>
            </a:r>
            <a:endParaRPr lang="en-US" dirty="0"/>
          </a:p>
        </p:txBody>
      </p:sp>
      <p:sp>
        <p:nvSpPr>
          <p:cNvPr id="6" name="Slide Number Placeholder 5"/>
          <p:cNvSpPr>
            <a:spLocks noGrp="1"/>
          </p:cNvSpPr>
          <p:nvPr>
            <p:ph type="sldNum" sz="quarter" idx="12"/>
          </p:nvPr>
        </p:nvSpPr>
        <p:spPr/>
        <p:txBody>
          <a:bodyPr/>
          <a:lstStyle/>
          <a:p>
            <a:pPr>
              <a:defRPr/>
            </a:pPr>
            <a:fld id="{67CFAC20-F78D-4A55-B5B8-AF0A0E8BEAAF}" type="slidenum">
              <a:rPr lang="en-US" altLang="en-US" smtClean="0"/>
              <a:pPr>
                <a:defRPr/>
              </a:pPr>
              <a:t>17</a:t>
            </a:fld>
            <a:endParaRPr lang="en-US" altLang="en-US"/>
          </a:p>
        </p:txBody>
      </p:sp>
      <p:sp>
        <p:nvSpPr>
          <p:cNvPr id="7" name="Title 2"/>
          <p:cNvSpPr>
            <a:spLocks noGrp="1"/>
          </p:cNvSpPr>
          <p:nvPr>
            <p:ph type="title"/>
          </p:nvPr>
        </p:nvSpPr>
        <p:spPr>
          <a:xfrm>
            <a:off x="152399" y="274638"/>
            <a:ext cx="8861425" cy="868362"/>
          </a:xfrm>
        </p:spPr>
        <p:txBody>
          <a:bodyPr>
            <a:normAutofit/>
          </a:bodyPr>
          <a:lstStyle/>
          <a:p>
            <a:r>
              <a:rPr lang="en-US" sz="2800" dirty="0" smtClean="0">
                <a:latin typeface="Palatino Linotype" panose="02040502050505030304" pitchFamily="18" charset="0"/>
              </a:rPr>
              <a:t>BIG DATA AND MERGER ASSESSMENT</a:t>
            </a:r>
            <a:endParaRPr lang="en-US" sz="2800" dirty="0">
              <a:latin typeface="Palatino Linotype" panose="02040502050505030304" pitchFamily="18" charset="0"/>
            </a:endParaRPr>
          </a:p>
        </p:txBody>
      </p:sp>
    </p:spTree>
    <p:extLst>
      <p:ext uri="{BB962C8B-B14F-4D97-AF65-F5344CB8AC3E}">
        <p14:creationId xmlns:p14="http://schemas.microsoft.com/office/powerpoint/2010/main" val="32676222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8311" y="1116330"/>
            <a:ext cx="8229600" cy="4751070"/>
          </a:xfrm>
        </p:spPr>
        <p:txBody>
          <a:bodyPr>
            <a:normAutofit fontScale="85000" lnSpcReduction="20000"/>
          </a:bodyPr>
          <a:lstStyle/>
          <a:p>
            <a:pPr algn="just"/>
            <a:r>
              <a:rPr lang="en-US" sz="2800" dirty="0" smtClean="0">
                <a:latin typeface="Palatino Linotype" panose="02040502050505030304" pitchFamily="18" charset="0"/>
              </a:rPr>
              <a:t>Approach </a:t>
            </a:r>
            <a:r>
              <a:rPr lang="en-US" sz="2800" dirty="0">
                <a:latin typeface="Palatino Linotype" panose="02040502050505030304" pitchFamily="18" charset="0"/>
              </a:rPr>
              <a:t>is a double-edged sword, in the sense that; on one side, digital mergers like mergers in any other sector or market should be assessed with relevant applicable tools that ensure effective competition is safeguarded. On the other side, merger analysis and decisions should ensure competition and innovation is not harmed in the regulation </a:t>
            </a:r>
            <a:r>
              <a:rPr lang="en-US" sz="2800" dirty="0" smtClean="0">
                <a:latin typeface="Palatino Linotype" panose="02040502050505030304" pitchFamily="18" charset="0"/>
              </a:rPr>
              <a:t>process.</a:t>
            </a:r>
          </a:p>
          <a:p>
            <a:pPr algn="just"/>
            <a:r>
              <a:rPr lang="en-US" sz="2800" dirty="0" smtClean="0">
                <a:latin typeface="Palatino Linotype" panose="02040502050505030304" pitchFamily="18" charset="0"/>
              </a:rPr>
              <a:t>Broadening </a:t>
            </a:r>
            <a:r>
              <a:rPr lang="en-US" sz="2800" dirty="0">
                <a:latin typeface="Palatino Linotype" panose="02040502050505030304" pitchFamily="18" charset="0"/>
              </a:rPr>
              <a:t>the scope of the assessment of market power can also be </a:t>
            </a:r>
            <a:r>
              <a:rPr lang="en-US" sz="2800" dirty="0" smtClean="0">
                <a:latin typeface="Palatino Linotype" panose="02040502050505030304" pitchFamily="18" charset="0"/>
              </a:rPr>
              <a:t>considered</a:t>
            </a:r>
            <a:r>
              <a:rPr lang="en-US" sz="2800" dirty="0">
                <a:latin typeface="Palatino Linotype" panose="02040502050505030304" pitchFamily="18" charset="0"/>
              </a:rPr>
              <a:t> </a:t>
            </a:r>
            <a:r>
              <a:rPr lang="en-US" sz="2800" dirty="0" smtClean="0">
                <a:latin typeface="Palatino Linotype" panose="02040502050505030304" pitchFamily="18" charset="0"/>
              </a:rPr>
              <a:t>to streamline the assessment process. </a:t>
            </a:r>
          </a:p>
          <a:p>
            <a:pPr lvl="0" algn="just"/>
            <a:r>
              <a:rPr lang="en-US" sz="2800" dirty="0">
                <a:latin typeface="Palatino Linotype" panose="02040502050505030304" pitchFamily="18" charset="0"/>
              </a:rPr>
              <a:t>Khan (2017) proposed a process-based approach which is broader and includes entry barriers, conflicts of interest, emergency of gatekeepers and bottlenecks, the use and control of data and the dynamics of bargaining power. </a:t>
            </a:r>
          </a:p>
          <a:p>
            <a:pPr algn="just"/>
            <a:endParaRPr lang="en-US" sz="2800" dirty="0" smtClean="0">
              <a:latin typeface="Palatino Linotype" panose="02040502050505030304" pitchFamily="18" charset="0"/>
            </a:endParaRPr>
          </a:p>
          <a:p>
            <a:pPr marL="109537" indent="0" algn="just">
              <a:buNone/>
            </a:pPr>
            <a:endParaRPr lang="en-US" sz="2800" dirty="0" smtClean="0">
              <a:latin typeface="Palatino Linotype" panose="02040502050505030304" pitchFamily="18" charset="0"/>
            </a:endParaRPr>
          </a:p>
          <a:p>
            <a:pPr marL="109537" indent="0" algn="just">
              <a:buNone/>
            </a:pPr>
            <a:endParaRPr lang="en-US" sz="2800" dirty="0" smtClean="0">
              <a:latin typeface="Palatino Linotype" panose="02040502050505030304" pitchFamily="18" charset="0"/>
            </a:endParaRPr>
          </a:p>
          <a:p>
            <a:pPr marL="109537" indent="0" algn="just">
              <a:buNone/>
            </a:pPr>
            <a:endParaRPr lang="en-US" sz="2800" dirty="0">
              <a:latin typeface="Palatino Linotype" panose="02040502050505030304" pitchFamily="18" charset="0"/>
            </a:endParaRPr>
          </a:p>
          <a:p>
            <a:pPr marL="109537" indent="0" algn="just">
              <a:buNone/>
            </a:pPr>
            <a:endParaRPr lang="en-US" dirty="0">
              <a:latin typeface="Palatino Linotype" panose="02040502050505030304" pitchFamily="18" charset="0"/>
            </a:endParaRPr>
          </a:p>
        </p:txBody>
      </p:sp>
      <p:sp>
        <p:nvSpPr>
          <p:cNvPr id="4" name="Date Placeholder 3"/>
          <p:cNvSpPr>
            <a:spLocks noGrp="1"/>
          </p:cNvSpPr>
          <p:nvPr>
            <p:ph type="dt" sz="half" idx="10"/>
          </p:nvPr>
        </p:nvSpPr>
        <p:spPr/>
        <p:txBody>
          <a:bodyPr/>
          <a:lstStyle/>
          <a:p>
            <a:pPr>
              <a:defRPr/>
            </a:pPr>
            <a:fld id="{5D4C04DD-6673-4DA8-9DF9-DB8717CB4665}" type="datetime1">
              <a:rPr lang="en-US" smtClean="0"/>
              <a:pPr>
                <a:defRPr/>
              </a:pPr>
              <a:t>7/16/2021</a:t>
            </a:fld>
            <a:endParaRPr lang="en-US"/>
          </a:p>
        </p:txBody>
      </p:sp>
      <p:sp>
        <p:nvSpPr>
          <p:cNvPr id="5" name="Footer Placeholder 4"/>
          <p:cNvSpPr>
            <a:spLocks noGrp="1"/>
          </p:cNvSpPr>
          <p:nvPr>
            <p:ph type="ftr" sz="quarter" idx="11"/>
          </p:nvPr>
        </p:nvSpPr>
        <p:spPr/>
        <p:txBody>
          <a:bodyPr/>
          <a:lstStyle/>
          <a:p>
            <a:pPr>
              <a:defRPr/>
            </a:pPr>
            <a:r>
              <a:rPr lang="en-US" dirty="0" err="1" smtClean="0"/>
              <a:t>Vision:"A</a:t>
            </a:r>
            <a:r>
              <a:rPr lang="en-US" dirty="0" smtClean="0"/>
              <a:t> Kenyan  economy with globally efficient markets and enhanced consumer welfare for shared Prosperity"</a:t>
            </a:r>
            <a:endParaRPr lang="en-US" dirty="0"/>
          </a:p>
        </p:txBody>
      </p:sp>
      <p:sp>
        <p:nvSpPr>
          <p:cNvPr id="6" name="Slide Number Placeholder 5"/>
          <p:cNvSpPr>
            <a:spLocks noGrp="1"/>
          </p:cNvSpPr>
          <p:nvPr>
            <p:ph type="sldNum" sz="quarter" idx="12"/>
          </p:nvPr>
        </p:nvSpPr>
        <p:spPr/>
        <p:txBody>
          <a:bodyPr/>
          <a:lstStyle/>
          <a:p>
            <a:pPr>
              <a:defRPr/>
            </a:pPr>
            <a:fld id="{67CFAC20-F78D-4A55-B5B8-AF0A0E8BEAAF}" type="slidenum">
              <a:rPr lang="en-US" altLang="en-US" smtClean="0"/>
              <a:pPr>
                <a:defRPr/>
              </a:pPr>
              <a:t>18</a:t>
            </a:fld>
            <a:endParaRPr lang="en-US" altLang="en-US"/>
          </a:p>
        </p:txBody>
      </p:sp>
      <p:sp>
        <p:nvSpPr>
          <p:cNvPr id="7" name="Title 2"/>
          <p:cNvSpPr>
            <a:spLocks noGrp="1"/>
          </p:cNvSpPr>
          <p:nvPr>
            <p:ph type="title"/>
          </p:nvPr>
        </p:nvSpPr>
        <p:spPr>
          <a:xfrm>
            <a:off x="152399" y="274638"/>
            <a:ext cx="8861425" cy="868362"/>
          </a:xfrm>
        </p:spPr>
        <p:txBody>
          <a:bodyPr>
            <a:normAutofit fontScale="90000"/>
          </a:bodyPr>
          <a:lstStyle/>
          <a:p>
            <a:r>
              <a:rPr lang="en-US" sz="2800" dirty="0">
                <a:latin typeface="Palatino Linotype" panose="02040502050505030304" pitchFamily="18" charset="0"/>
              </a:rPr>
              <a:t>NON-DISCRIMINATORY REGULATION OF DIGITAL MERGERS</a:t>
            </a:r>
          </a:p>
        </p:txBody>
      </p:sp>
    </p:spTree>
    <p:extLst>
      <p:ext uri="{BB962C8B-B14F-4D97-AF65-F5344CB8AC3E}">
        <p14:creationId xmlns:p14="http://schemas.microsoft.com/office/powerpoint/2010/main" val="33245554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8311" y="1116330"/>
            <a:ext cx="8229600" cy="4751070"/>
          </a:xfrm>
        </p:spPr>
        <p:txBody>
          <a:bodyPr>
            <a:normAutofit lnSpcReduction="10000"/>
          </a:bodyPr>
          <a:lstStyle/>
          <a:p>
            <a:pPr lvl="0" algn="just"/>
            <a:r>
              <a:rPr lang="en-US" sz="2800" dirty="0">
                <a:latin typeface="Palatino Linotype" panose="02040502050505030304" pitchFamily="18" charset="0"/>
              </a:rPr>
              <a:t>In assessing the market position for multisided digital companies, we can adopt the following approaches implemented by the Germany jurisdiction, which include: </a:t>
            </a:r>
            <a:endParaRPr lang="en-US" sz="5400" dirty="0">
              <a:latin typeface="Palatino Linotype" panose="02040502050505030304" pitchFamily="18" charset="0"/>
            </a:endParaRPr>
          </a:p>
          <a:p>
            <a:pPr lvl="1" algn="just"/>
            <a:r>
              <a:rPr lang="en-US" sz="2400" dirty="0">
                <a:latin typeface="Palatino Linotype" panose="02040502050505030304" pitchFamily="18" charset="0"/>
              </a:rPr>
              <a:t>Direct and indirect network effects; </a:t>
            </a:r>
            <a:endParaRPr lang="en-US" sz="4400" dirty="0">
              <a:latin typeface="Palatino Linotype" panose="02040502050505030304" pitchFamily="18" charset="0"/>
            </a:endParaRPr>
          </a:p>
          <a:p>
            <a:pPr lvl="1" algn="just"/>
            <a:r>
              <a:rPr lang="en-US" sz="2400" dirty="0">
                <a:latin typeface="Palatino Linotype" panose="02040502050505030304" pitchFamily="18" charset="0"/>
              </a:rPr>
              <a:t>The parallel use of different providers and switching costs for users; </a:t>
            </a:r>
            <a:endParaRPr lang="en-US" sz="4400" dirty="0">
              <a:latin typeface="Palatino Linotype" panose="02040502050505030304" pitchFamily="18" charset="0"/>
            </a:endParaRPr>
          </a:p>
          <a:p>
            <a:pPr lvl="1" algn="just"/>
            <a:r>
              <a:rPr lang="en-US" sz="2400" dirty="0">
                <a:latin typeface="Palatino Linotype" panose="02040502050505030304" pitchFamily="18" charset="0"/>
              </a:rPr>
              <a:t>The undertaking’s economies of scale arising in connection with network effects; </a:t>
            </a:r>
            <a:endParaRPr lang="en-US" sz="4400" dirty="0">
              <a:latin typeface="Palatino Linotype" panose="02040502050505030304" pitchFamily="18" charset="0"/>
            </a:endParaRPr>
          </a:p>
          <a:p>
            <a:pPr lvl="1" algn="just"/>
            <a:r>
              <a:rPr lang="en-US" sz="2400" dirty="0">
                <a:latin typeface="Palatino Linotype" panose="02040502050505030304" pitchFamily="18" charset="0"/>
              </a:rPr>
              <a:t>The undertaking’s access to data relevant for competition; and</a:t>
            </a:r>
            <a:endParaRPr lang="en-US" sz="4400" dirty="0">
              <a:latin typeface="Palatino Linotype" panose="02040502050505030304" pitchFamily="18" charset="0"/>
            </a:endParaRPr>
          </a:p>
          <a:p>
            <a:pPr lvl="1" algn="just"/>
            <a:r>
              <a:rPr lang="en-US" sz="2400" dirty="0">
                <a:latin typeface="Palatino Linotype" panose="02040502050505030304" pitchFamily="18" charset="0"/>
              </a:rPr>
              <a:t> innovation-driven competitive pressure.</a:t>
            </a:r>
            <a:endParaRPr lang="en-US" sz="4400" dirty="0">
              <a:latin typeface="Palatino Linotype" panose="02040502050505030304" pitchFamily="18" charset="0"/>
            </a:endParaRPr>
          </a:p>
          <a:p>
            <a:pPr algn="just"/>
            <a:endParaRPr lang="en-US" sz="2800" dirty="0" smtClean="0">
              <a:latin typeface="Palatino Linotype" panose="02040502050505030304" pitchFamily="18" charset="0"/>
            </a:endParaRPr>
          </a:p>
          <a:p>
            <a:pPr marL="109537" indent="0" algn="just">
              <a:buNone/>
            </a:pPr>
            <a:endParaRPr lang="en-US" sz="2800" dirty="0" smtClean="0">
              <a:latin typeface="Palatino Linotype" panose="02040502050505030304" pitchFamily="18" charset="0"/>
            </a:endParaRPr>
          </a:p>
          <a:p>
            <a:pPr marL="109537" indent="0" algn="just">
              <a:buNone/>
            </a:pPr>
            <a:endParaRPr lang="en-US" sz="2800" dirty="0" smtClean="0">
              <a:latin typeface="Palatino Linotype" panose="02040502050505030304" pitchFamily="18" charset="0"/>
            </a:endParaRPr>
          </a:p>
          <a:p>
            <a:pPr marL="109537" indent="0" algn="just">
              <a:buNone/>
            </a:pPr>
            <a:endParaRPr lang="en-US" sz="2800" dirty="0">
              <a:latin typeface="Palatino Linotype" panose="02040502050505030304" pitchFamily="18" charset="0"/>
            </a:endParaRPr>
          </a:p>
          <a:p>
            <a:pPr marL="109537" indent="0" algn="just">
              <a:buNone/>
            </a:pPr>
            <a:endParaRPr lang="en-US" dirty="0">
              <a:latin typeface="Palatino Linotype" panose="02040502050505030304" pitchFamily="18" charset="0"/>
            </a:endParaRPr>
          </a:p>
        </p:txBody>
      </p:sp>
      <p:sp>
        <p:nvSpPr>
          <p:cNvPr id="4" name="Date Placeholder 3"/>
          <p:cNvSpPr>
            <a:spLocks noGrp="1"/>
          </p:cNvSpPr>
          <p:nvPr>
            <p:ph type="dt" sz="half" idx="10"/>
          </p:nvPr>
        </p:nvSpPr>
        <p:spPr/>
        <p:txBody>
          <a:bodyPr/>
          <a:lstStyle/>
          <a:p>
            <a:pPr>
              <a:defRPr/>
            </a:pPr>
            <a:fld id="{5D4C04DD-6673-4DA8-9DF9-DB8717CB4665}" type="datetime1">
              <a:rPr lang="en-US" smtClean="0"/>
              <a:pPr>
                <a:defRPr/>
              </a:pPr>
              <a:t>7/16/2021</a:t>
            </a:fld>
            <a:endParaRPr lang="en-US"/>
          </a:p>
        </p:txBody>
      </p:sp>
      <p:sp>
        <p:nvSpPr>
          <p:cNvPr id="5" name="Footer Placeholder 4"/>
          <p:cNvSpPr>
            <a:spLocks noGrp="1"/>
          </p:cNvSpPr>
          <p:nvPr>
            <p:ph type="ftr" sz="quarter" idx="11"/>
          </p:nvPr>
        </p:nvSpPr>
        <p:spPr/>
        <p:txBody>
          <a:bodyPr/>
          <a:lstStyle/>
          <a:p>
            <a:pPr>
              <a:defRPr/>
            </a:pPr>
            <a:r>
              <a:rPr lang="en-US" dirty="0" err="1" smtClean="0"/>
              <a:t>Vision:"A</a:t>
            </a:r>
            <a:r>
              <a:rPr lang="en-US" dirty="0" smtClean="0"/>
              <a:t> Kenyan  economy with globally efficient markets and enhanced consumer welfare for shared Prosperity"</a:t>
            </a:r>
            <a:endParaRPr lang="en-US" dirty="0"/>
          </a:p>
        </p:txBody>
      </p:sp>
      <p:sp>
        <p:nvSpPr>
          <p:cNvPr id="6" name="Slide Number Placeholder 5"/>
          <p:cNvSpPr>
            <a:spLocks noGrp="1"/>
          </p:cNvSpPr>
          <p:nvPr>
            <p:ph type="sldNum" sz="quarter" idx="12"/>
          </p:nvPr>
        </p:nvSpPr>
        <p:spPr/>
        <p:txBody>
          <a:bodyPr/>
          <a:lstStyle/>
          <a:p>
            <a:pPr>
              <a:defRPr/>
            </a:pPr>
            <a:fld id="{67CFAC20-F78D-4A55-B5B8-AF0A0E8BEAAF}" type="slidenum">
              <a:rPr lang="en-US" altLang="en-US" smtClean="0"/>
              <a:pPr>
                <a:defRPr/>
              </a:pPr>
              <a:t>19</a:t>
            </a:fld>
            <a:endParaRPr lang="en-US" altLang="en-US"/>
          </a:p>
        </p:txBody>
      </p:sp>
      <p:sp>
        <p:nvSpPr>
          <p:cNvPr id="7" name="Title 2"/>
          <p:cNvSpPr>
            <a:spLocks noGrp="1"/>
          </p:cNvSpPr>
          <p:nvPr>
            <p:ph type="title"/>
          </p:nvPr>
        </p:nvSpPr>
        <p:spPr>
          <a:xfrm>
            <a:off x="152399" y="274638"/>
            <a:ext cx="8861425" cy="868362"/>
          </a:xfrm>
        </p:spPr>
        <p:txBody>
          <a:bodyPr>
            <a:normAutofit/>
          </a:bodyPr>
          <a:lstStyle/>
          <a:p>
            <a:r>
              <a:rPr lang="en-US" sz="2800" dirty="0" smtClean="0">
                <a:latin typeface="Palatino Linotype" panose="02040502050505030304" pitchFamily="18" charset="0"/>
              </a:rPr>
              <a:t>CONT… </a:t>
            </a:r>
            <a:endParaRPr lang="en-US" sz="2800" dirty="0">
              <a:latin typeface="Palatino Linotype" panose="02040502050505030304" pitchFamily="18" charset="0"/>
            </a:endParaRPr>
          </a:p>
        </p:txBody>
      </p:sp>
    </p:spTree>
    <p:extLst>
      <p:ext uri="{BB962C8B-B14F-4D97-AF65-F5344CB8AC3E}">
        <p14:creationId xmlns:p14="http://schemas.microsoft.com/office/powerpoint/2010/main" val="40533195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219200"/>
            <a:ext cx="8305800" cy="4787900"/>
          </a:xfrm>
        </p:spPr>
        <p:txBody>
          <a:bodyPr/>
          <a:lstStyle/>
          <a:p>
            <a:pPr marL="365125" lvl="1" indent="-255588">
              <a:spcBef>
                <a:spcPts val="400"/>
              </a:spcBef>
              <a:buSzPct val="68000"/>
              <a:buFont typeface="Wingdings 3" panose="05040102010807070707" pitchFamily="18" charset="2"/>
              <a:buChar char=""/>
            </a:pPr>
            <a:r>
              <a:rPr lang="en-US" sz="2000" dirty="0" smtClean="0">
                <a:latin typeface="Palatino Linotype" panose="02040502050505030304" pitchFamily="18" charset="0"/>
              </a:rPr>
              <a:t>The </a:t>
            </a:r>
            <a:r>
              <a:rPr lang="en-US" sz="2000" dirty="0">
                <a:latin typeface="Palatino Linotype" panose="02040502050505030304" pitchFamily="18" charset="0"/>
              </a:rPr>
              <a:t>Government of Kenya is in the process of implementing the Digital Economy Blueprint launched in 2019. </a:t>
            </a:r>
            <a:endParaRPr lang="en-US" sz="2000" dirty="0" smtClean="0">
              <a:latin typeface="Palatino Linotype" panose="02040502050505030304" pitchFamily="18" charset="0"/>
            </a:endParaRPr>
          </a:p>
          <a:p>
            <a:pPr marL="109537" lvl="1" indent="0">
              <a:spcBef>
                <a:spcPts val="400"/>
              </a:spcBef>
              <a:buSzPct val="68000"/>
              <a:buNone/>
            </a:pPr>
            <a:endParaRPr lang="en-US" sz="2000" dirty="0" smtClean="0">
              <a:latin typeface="Palatino Linotype" panose="02040502050505030304" pitchFamily="18" charset="0"/>
            </a:endParaRPr>
          </a:p>
          <a:p>
            <a:pPr marL="365125" lvl="1" indent="-255588">
              <a:spcBef>
                <a:spcPts val="400"/>
              </a:spcBef>
              <a:buSzPct val="68000"/>
              <a:buFont typeface="Wingdings 3" panose="05040102010807070707" pitchFamily="18" charset="2"/>
              <a:buChar char=""/>
            </a:pPr>
            <a:r>
              <a:rPr lang="en-US" sz="2000" dirty="0" smtClean="0">
                <a:latin typeface="Palatino Linotype" panose="02040502050505030304" pitchFamily="18" charset="0"/>
              </a:rPr>
              <a:t>The blue print is built </a:t>
            </a:r>
            <a:r>
              <a:rPr lang="en-US" sz="2000" dirty="0">
                <a:latin typeface="Palatino Linotype" panose="02040502050505030304" pitchFamily="18" charset="0"/>
              </a:rPr>
              <a:t>on 5 pillars including “</a:t>
            </a:r>
            <a:r>
              <a:rPr lang="en-US" sz="2000" i="1" dirty="0">
                <a:latin typeface="Palatino Linotype" panose="02040502050505030304" pitchFamily="18" charset="0"/>
              </a:rPr>
              <a:t>Digital Business achieved by providing digital platforms for carrying out of business activities</a:t>
            </a:r>
            <a:r>
              <a:rPr lang="en-US" sz="2000" dirty="0" smtClean="0">
                <a:latin typeface="Palatino Linotype" panose="02040502050505030304" pitchFamily="18" charset="0"/>
              </a:rPr>
              <a:t>”</a:t>
            </a:r>
          </a:p>
          <a:p>
            <a:pPr marL="109537" lvl="1" indent="0">
              <a:spcBef>
                <a:spcPts val="400"/>
              </a:spcBef>
              <a:buSzPct val="68000"/>
              <a:buNone/>
            </a:pPr>
            <a:endParaRPr lang="en-US" sz="2000" dirty="0" smtClean="0">
              <a:latin typeface="Palatino Linotype" panose="02040502050505030304" pitchFamily="18" charset="0"/>
            </a:endParaRPr>
          </a:p>
          <a:p>
            <a:pPr marL="365125" lvl="1" indent="-255588">
              <a:spcBef>
                <a:spcPts val="400"/>
              </a:spcBef>
              <a:buSzPct val="68000"/>
              <a:buFont typeface="Wingdings 3" panose="05040102010807070707" pitchFamily="18" charset="2"/>
              <a:buChar char=""/>
            </a:pPr>
            <a:r>
              <a:rPr lang="en-US" sz="2000" dirty="0" smtClean="0">
                <a:latin typeface="Palatino Linotype" panose="02040502050505030304" pitchFamily="18" charset="0"/>
              </a:rPr>
              <a:t>It is essential for principles of competition to prevail in the markets operating in the digital economy for all players to benefit;</a:t>
            </a:r>
          </a:p>
          <a:p>
            <a:pPr marL="109537" lvl="1" indent="0">
              <a:spcBef>
                <a:spcPts val="400"/>
              </a:spcBef>
              <a:buSzPct val="68000"/>
              <a:buNone/>
            </a:pPr>
            <a:endParaRPr lang="en-US" sz="2000" dirty="0" smtClean="0">
              <a:latin typeface="Palatino Linotype" panose="02040502050505030304" pitchFamily="18" charset="0"/>
            </a:endParaRPr>
          </a:p>
          <a:p>
            <a:pPr marL="365125" lvl="1" indent="-255588">
              <a:spcBef>
                <a:spcPts val="400"/>
              </a:spcBef>
              <a:buSzPct val="68000"/>
              <a:buFont typeface="Wingdings 3" panose="05040102010807070707" pitchFamily="18" charset="2"/>
              <a:buChar char=""/>
            </a:pPr>
            <a:r>
              <a:rPr lang="en-US" sz="2000" dirty="0" smtClean="0">
                <a:latin typeface="Palatino Linotype" panose="02040502050505030304" pitchFamily="18" charset="0"/>
              </a:rPr>
              <a:t>Competition </a:t>
            </a:r>
            <a:r>
              <a:rPr lang="en-US" sz="2000" dirty="0">
                <a:latin typeface="Palatino Linotype" panose="02040502050505030304" pitchFamily="18" charset="0"/>
              </a:rPr>
              <a:t>Authorities worldwide are reviewing their regulatory tools to ensure their adequacy in assessing and enforcing competition law in the digital </a:t>
            </a:r>
            <a:r>
              <a:rPr lang="en-US" sz="2000" dirty="0" smtClean="0">
                <a:latin typeface="Palatino Linotype" panose="02040502050505030304" pitchFamily="18" charset="0"/>
              </a:rPr>
              <a:t>economy; </a:t>
            </a:r>
            <a:endParaRPr lang="en-US" sz="2000" dirty="0">
              <a:latin typeface="Palatino Linotype" panose="02040502050505030304" pitchFamily="18" charset="0"/>
            </a:endParaRPr>
          </a:p>
          <a:p>
            <a:pPr marL="365125" lvl="1" indent="-255588">
              <a:spcBef>
                <a:spcPts val="400"/>
              </a:spcBef>
              <a:buSzPct val="68000"/>
              <a:buFont typeface="Wingdings 3" panose="05040102010807070707" pitchFamily="18" charset="2"/>
              <a:buChar char=""/>
            </a:pPr>
            <a:endParaRPr lang="en-US" dirty="0"/>
          </a:p>
          <a:p>
            <a:endParaRPr lang="en-US" dirty="0" smtClean="0"/>
          </a:p>
          <a:p>
            <a:endParaRPr lang="en-US" dirty="0"/>
          </a:p>
        </p:txBody>
      </p:sp>
      <p:sp>
        <p:nvSpPr>
          <p:cNvPr id="3" name="Title 2"/>
          <p:cNvSpPr>
            <a:spLocks noGrp="1"/>
          </p:cNvSpPr>
          <p:nvPr>
            <p:ph type="title"/>
          </p:nvPr>
        </p:nvSpPr>
        <p:spPr/>
        <p:txBody>
          <a:bodyPr/>
          <a:lstStyle/>
          <a:p>
            <a:pPr algn="ctr"/>
            <a:r>
              <a:rPr lang="en-US" dirty="0" smtClean="0"/>
              <a:t>INTRODUCTION</a:t>
            </a:r>
            <a:endParaRPr lang="en-US" dirty="0"/>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2</a:t>
            </a:fld>
            <a:endParaRPr lang="en-US" altLang="en-US"/>
          </a:p>
        </p:txBody>
      </p:sp>
    </p:spTree>
    <p:extLst>
      <p:ext uri="{BB962C8B-B14F-4D97-AF65-F5344CB8AC3E}">
        <p14:creationId xmlns:p14="http://schemas.microsoft.com/office/powerpoint/2010/main" val="22119935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8311" y="1116330"/>
            <a:ext cx="8229600" cy="4751070"/>
          </a:xfrm>
        </p:spPr>
        <p:txBody>
          <a:bodyPr>
            <a:normAutofit/>
          </a:bodyPr>
          <a:lstStyle/>
          <a:p>
            <a:pPr lvl="0" algn="just"/>
            <a:r>
              <a:rPr lang="en-US" sz="2800" dirty="0" smtClean="0">
                <a:latin typeface="Palatino Linotype" panose="02040502050505030304" pitchFamily="18" charset="0"/>
              </a:rPr>
              <a:t>Lack of proper designated data management</a:t>
            </a:r>
          </a:p>
          <a:p>
            <a:pPr lvl="0" algn="just"/>
            <a:r>
              <a:rPr lang="en-US" sz="2800" dirty="0" smtClean="0">
                <a:latin typeface="Palatino Linotype" panose="02040502050505030304" pitchFamily="18" charset="0"/>
              </a:rPr>
              <a:t>Lack of clear data ownership</a:t>
            </a:r>
          </a:p>
          <a:p>
            <a:pPr lvl="0" algn="just"/>
            <a:r>
              <a:rPr lang="en-US" sz="2800" dirty="0" smtClean="0">
                <a:latin typeface="Palatino Linotype" panose="02040502050505030304" pitchFamily="18" charset="0"/>
              </a:rPr>
              <a:t>The thin line between data and useful/meaningful data</a:t>
            </a:r>
          </a:p>
          <a:p>
            <a:pPr lvl="0" algn="just"/>
            <a:r>
              <a:rPr lang="en-US" sz="2800" dirty="0" smtClean="0">
                <a:latin typeface="Palatino Linotype" panose="02040502050505030304" pitchFamily="18" charset="0"/>
              </a:rPr>
              <a:t>Data and data access</a:t>
            </a:r>
            <a:endParaRPr lang="en-US" sz="4400" dirty="0">
              <a:latin typeface="Palatino Linotype" panose="02040502050505030304" pitchFamily="18" charset="0"/>
            </a:endParaRPr>
          </a:p>
          <a:p>
            <a:pPr algn="just"/>
            <a:endParaRPr lang="en-US" sz="2800" dirty="0" smtClean="0">
              <a:latin typeface="Palatino Linotype" panose="02040502050505030304" pitchFamily="18" charset="0"/>
            </a:endParaRPr>
          </a:p>
          <a:p>
            <a:pPr marL="109537" indent="0" algn="just">
              <a:buNone/>
            </a:pPr>
            <a:endParaRPr lang="en-US" sz="2800" dirty="0" smtClean="0">
              <a:latin typeface="Palatino Linotype" panose="02040502050505030304" pitchFamily="18" charset="0"/>
            </a:endParaRPr>
          </a:p>
          <a:p>
            <a:pPr marL="109537" indent="0" algn="just">
              <a:buNone/>
            </a:pPr>
            <a:endParaRPr lang="en-US" sz="2800" dirty="0" smtClean="0">
              <a:latin typeface="Palatino Linotype" panose="02040502050505030304" pitchFamily="18" charset="0"/>
            </a:endParaRPr>
          </a:p>
          <a:p>
            <a:pPr marL="109537" indent="0" algn="just">
              <a:buNone/>
            </a:pPr>
            <a:endParaRPr lang="en-US" sz="2800" dirty="0">
              <a:latin typeface="Palatino Linotype" panose="02040502050505030304" pitchFamily="18" charset="0"/>
            </a:endParaRPr>
          </a:p>
          <a:p>
            <a:pPr marL="109537" indent="0" algn="just">
              <a:buNone/>
            </a:pPr>
            <a:endParaRPr lang="en-US" dirty="0">
              <a:latin typeface="Palatino Linotype" panose="02040502050505030304" pitchFamily="18" charset="0"/>
            </a:endParaRPr>
          </a:p>
        </p:txBody>
      </p:sp>
      <p:sp>
        <p:nvSpPr>
          <p:cNvPr id="4" name="Date Placeholder 3"/>
          <p:cNvSpPr>
            <a:spLocks noGrp="1"/>
          </p:cNvSpPr>
          <p:nvPr>
            <p:ph type="dt" sz="half" idx="10"/>
          </p:nvPr>
        </p:nvSpPr>
        <p:spPr/>
        <p:txBody>
          <a:bodyPr/>
          <a:lstStyle/>
          <a:p>
            <a:pPr>
              <a:defRPr/>
            </a:pPr>
            <a:fld id="{5D4C04DD-6673-4DA8-9DF9-DB8717CB4665}" type="datetime1">
              <a:rPr lang="en-US" smtClean="0"/>
              <a:pPr>
                <a:defRPr/>
              </a:pPr>
              <a:t>7/16/2021</a:t>
            </a:fld>
            <a:endParaRPr lang="en-US"/>
          </a:p>
        </p:txBody>
      </p:sp>
      <p:sp>
        <p:nvSpPr>
          <p:cNvPr id="5" name="Footer Placeholder 4"/>
          <p:cNvSpPr>
            <a:spLocks noGrp="1"/>
          </p:cNvSpPr>
          <p:nvPr>
            <p:ph type="ftr" sz="quarter" idx="11"/>
          </p:nvPr>
        </p:nvSpPr>
        <p:spPr/>
        <p:txBody>
          <a:bodyPr/>
          <a:lstStyle/>
          <a:p>
            <a:pPr>
              <a:defRPr/>
            </a:pPr>
            <a:r>
              <a:rPr lang="en-US" dirty="0" err="1" smtClean="0"/>
              <a:t>Vision:"A</a:t>
            </a:r>
            <a:r>
              <a:rPr lang="en-US" dirty="0" smtClean="0"/>
              <a:t> Kenyan  economy with globally efficient markets and enhanced consumer welfare for shared Prosperity"</a:t>
            </a:r>
            <a:endParaRPr lang="en-US" dirty="0"/>
          </a:p>
        </p:txBody>
      </p:sp>
      <p:sp>
        <p:nvSpPr>
          <p:cNvPr id="6" name="Slide Number Placeholder 5"/>
          <p:cNvSpPr>
            <a:spLocks noGrp="1"/>
          </p:cNvSpPr>
          <p:nvPr>
            <p:ph type="sldNum" sz="quarter" idx="12"/>
          </p:nvPr>
        </p:nvSpPr>
        <p:spPr/>
        <p:txBody>
          <a:bodyPr/>
          <a:lstStyle/>
          <a:p>
            <a:pPr>
              <a:defRPr/>
            </a:pPr>
            <a:fld id="{67CFAC20-F78D-4A55-B5B8-AF0A0E8BEAAF}" type="slidenum">
              <a:rPr lang="en-US" altLang="en-US" smtClean="0"/>
              <a:pPr>
                <a:defRPr/>
              </a:pPr>
              <a:t>20</a:t>
            </a:fld>
            <a:endParaRPr lang="en-US" altLang="en-US"/>
          </a:p>
        </p:txBody>
      </p:sp>
      <p:sp>
        <p:nvSpPr>
          <p:cNvPr id="7" name="Title 2"/>
          <p:cNvSpPr>
            <a:spLocks noGrp="1"/>
          </p:cNvSpPr>
          <p:nvPr>
            <p:ph type="title"/>
          </p:nvPr>
        </p:nvSpPr>
        <p:spPr>
          <a:xfrm>
            <a:off x="152399" y="274638"/>
            <a:ext cx="8861425" cy="868362"/>
          </a:xfrm>
        </p:spPr>
        <p:txBody>
          <a:bodyPr>
            <a:normAutofit fontScale="90000"/>
          </a:bodyPr>
          <a:lstStyle/>
          <a:p>
            <a:r>
              <a:rPr lang="en-US" sz="2800" dirty="0" smtClean="0">
                <a:latin typeface="Palatino Linotype" panose="02040502050505030304" pitchFamily="18" charset="0"/>
              </a:rPr>
              <a:t>CHALLENGES FACING BIG DATA MANAGEMENT SYSTEMS IN MERGERS</a:t>
            </a:r>
            <a:endParaRPr lang="en-US" sz="2800" dirty="0">
              <a:latin typeface="Palatino Linotype" panose="02040502050505030304" pitchFamily="18" charset="0"/>
            </a:endParaRPr>
          </a:p>
        </p:txBody>
      </p:sp>
    </p:spTree>
    <p:extLst>
      <p:ext uri="{BB962C8B-B14F-4D97-AF65-F5344CB8AC3E}">
        <p14:creationId xmlns:p14="http://schemas.microsoft.com/office/powerpoint/2010/main" val="19789959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8311" y="1116330"/>
            <a:ext cx="8229600" cy="4751070"/>
          </a:xfrm>
        </p:spPr>
        <p:txBody>
          <a:bodyPr>
            <a:normAutofit/>
          </a:bodyPr>
          <a:lstStyle/>
          <a:p>
            <a:pPr lvl="0" algn="just"/>
            <a:r>
              <a:rPr lang="en-US" sz="2800" dirty="0" smtClean="0">
                <a:latin typeface="Palatino Linotype" panose="02040502050505030304" pitchFamily="18" charset="0"/>
              </a:rPr>
              <a:t>Developing and adopting more merger assessment tools such as data cataloging; </a:t>
            </a:r>
          </a:p>
          <a:p>
            <a:pPr lvl="0" algn="just"/>
            <a:r>
              <a:rPr lang="en-US" sz="2800" dirty="0" smtClean="0">
                <a:latin typeface="Palatino Linotype" panose="02040502050505030304" pitchFamily="18" charset="0"/>
              </a:rPr>
              <a:t>Focusing and improving outcome based regulation strategies that do not stifle creativity and innovation; </a:t>
            </a:r>
          </a:p>
          <a:p>
            <a:pPr lvl="0" algn="just"/>
            <a:r>
              <a:rPr lang="en-US" sz="2800" dirty="0" smtClean="0">
                <a:latin typeface="Palatino Linotype" panose="02040502050505030304" pitchFamily="18" charset="0"/>
              </a:rPr>
              <a:t>Continuous capacity building to build knowledge on emerging digital market trends; </a:t>
            </a:r>
          </a:p>
          <a:p>
            <a:pPr lvl="0" algn="just"/>
            <a:r>
              <a:rPr lang="en-US" sz="2800" dirty="0" smtClean="0">
                <a:latin typeface="Palatino Linotype" panose="02040502050505030304" pitchFamily="18" charset="0"/>
              </a:rPr>
              <a:t>Encouraging data modeling and merger simulation</a:t>
            </a:r>
          </a:p>
          <a:p>
            <a:pPr lvl="0" algn="just"/>
            <a:r>
              <a:rPr lang="en-US" sz="2800" dirty="0" smtClean="0">
                <a:latin typeface="Palatino Linotype" panose="02040502050505030304" pitchFamily="18" charset="0"/>
              </a:rPr>
              <a:t>Data visualization to increase their usefulness</a:t>
            </a:r>
            <a:endParaRPr lang="en-US" sz="4400" dirty="0">
              <a:latin typeface="Palatino Linotype" panose="02040502050505030304" pitchFamily="18" charset="0"/>
            </a:endParaRPr>
          </a:p>
          <a:p>
            <a:pPr algn="just"/>
            <a:endParaRPr lang="en-US" sz="2800" dirty="0" smtClean="0">
              <a:latin typeface="Palatino Linotype" panose="02040502050505030304" pitchFamily="18" charset="0"/>
            </a:endParaRPr>
          </a:p>
          <a:p>
            <a:pPr marL="109537" indent="0" algn="just">
              <a:buNone/>
            </a:pPr>
            <a:endParaRPr lang="en-US" sz="2800" dirty="0" smtClean="0">
              <a:latin typeface="Palatino Linotype" panose="02040502050505030304" pitchFamily="18" charset="0"/>
            </a:endParaRPr>
          </a:p>
          <a:p>
            <a:pPr marL="109537" indent="0" algn="just">
              <a:buNone/>
            </a:pPr>
            <a:endParaRPr lang="en-US" sz="2800" dirty="0" smtClean="0">
              <a:latin typeface="Palatino Linotype" panose="02040502050505030304" pitchFamily="18" charset="0"/>
            </a:endParaRPr>
          </a:p>
          <a:p>
            <a:pPr marL="109537" indent="0" algn="just">
              <a:buNone/>
            </a:pPr>
            <a:endParaRPr lang="en-US" sz="2800" dirty="0">
              <a:latin typeface="Palatino Linotype" panose="02040502050505030304" pitchFamily="18" charset="0"/>
            </a:endParaRPr>
          </a:p>
          <a:p>
            <a:pPr marL="109537" indent="0" algn="just">
              <a:buNone/>
            </a:pPr>
            <a:endParaRPr lang="en-US" dirty="0">
              <a:latin typeface="Palatino Linotype" panose="02040502050505030304" pitchFamily="18" charset="0"/>
            </a:endParaRPr>
          </a:p>
        </p:txBody>
      </p:sp>
      <p:sp>
        <p:nvSpPr>
          <p:cNvPr id="4" name="Date Placeholder 3"/>
          <p:cNvSpPr>
            <a:spLocks noGrp="1"/>
          </p:cNvSpPr>
          <p:nvPr>
            <p:ph type="dt" sz="half" idx="10"/>
          </p:nvPr>
        </p:nvSpPr>
        <p:spPr/>
        <p:txBody>
          <a:bodyPr/>
          <a:lstStyle/>
          <a:p>
            <a:pPr>
              <a:defRPr/>
            </a:pPr>
            <a:fld id="{5D4C04DD-6673-4DA8-9DF9-DB8717CB4665}" type="datetime1">
              <a:rPr lang="en-US" smtClean="0"/>
              <a:pPr>
                <a:defRPr/>
              </a:pPr>
              <a:t>7/16/2021</a:t>
            </a:fld>
            <a:endParaRPr lang="en-US"/>
          </a:p>
        </p:txBody>
      </p:sp>
      <p:sp>
        <p:nvSpPr>
          <p:cNvPr id="5" name="Footer Placeholder 4"/>
          <p:cNvSpPr>
            <a:spLocks noGrp="1"/>
          </p:cNvSpPr>
          <p:nvPr>
            <p:ph type="ftr" sz="quarter" idx="11"/>
          </p:nvPr>
        </p:nvSpPr>
        <p:spPr/>
        <p:txBody>
          <a:bodyPr/>
          <a:lstStyle/>
          <a:p>
            <a:pPr>
              <a:defRPr/>
            </a:pPr>
            <a:r>
              <a:rPr lang="en-US" dirty="0" err="1" smtClean="0"/>
              <a:t>Vision:"A</a:t>
            </a:r>
            <a:r>
              <a:rPr lang="en-US" dirty="0" smtClean="0"/>
              <a:t> Kenyan  economy with globally efficient markets and enhanced consumer welfare for shared Prosperity"</a:t>
            </a:r>
            <a:endParaRPr lang="en-US" dirty="0"/>
          </a:p>
        </p:txBody>
      </p:sp>
      <p:sp>
        <p:nvSpPr>
          <p:cNvPr id="6" name="Slide Number Placeholder 5"/>
          <p:cNvSpPr>
            <a:spLocks noGrp="1"/>
          </p:cNvSpPr>
          <p:nvPr>
            <p:ph type="sldNum" sz="quarter" idx="12"/>
          </p:nvPr>
        </p:nvSpPr>
        <p:spPr/>
        <p:txBody>
          <a:bodyPr/>
          <a:lstStyle/>
          <a:p>
            <a:pPr>
              <a:defRPr/>
            </a:pPr>
            <a:fld id="{67CFAC20-F78D-4A55-B5B8-AF0A0E8BEAAF}" type="slidenum">
              <a:rPr lang="en-US" altLang="en-US" smtClean="0"/>
              <a:pPr>
                <a:defRPr/>
              </a:pPr>
              <a:t>21</a:t>
            </a:fld>
            <a:endParaRPr lang="en-US" altLang="en-US"/>
          </a:p>
        </p:txBody>
      </p:sp>
      <p:sp>
        <p:nvSpPr>
          <p:cNvPr id="7" name="Title 2"/>
          <p:cNvSpPr>
            <a:spLocks noGrp="1"/>
          </p:cNvSpPr>
          <p:nvPr>
            <p:ph type="title"/>
          </p:nvPr>
        </p:nvSpPr>
        <p:spPr>
          <a:xfrm>
            <a:off x="152399" y="274638"/>
            <a:ext cx="8861425" cy="868362"/>
          </a:xfrm>
        </p:spPr>
        <p:txBody>
          <a:bodyPr>
            <a:normAutofit/>
          </a:bodyPr>
          <a:lstStyle/>
          <a:p>
            <a:r>
              <a:rPr lang="en-US" sz="2800" dirty="0" smtClean="0">
                <a:latin typeface="Palatino Linotype" panose="02040502050505030304" pitchFamily="18" charset="0"/>
              </a:rPr>
              <a:t>RECOMMENDATIONS AND WAY FORWARD</a:t>
            </a:r>
            <a:endParaRPr lang="en-US" sz="2800" dirty="0">
              <a:latin typeface="Palatino Linotype" panose="02040502050505030304" pitchFamily="18" charset="0"/>
            </a:endParaRPr>
          </a:p>
        </p:txBody>
      </p:sp>
    </p:spTree>
    <p:extLst>
      <p:ext uri="{BB962C8B-B14F-4D97-AF65-F5344CB8AC3E}">
        <p14:creationId xmlns:p14="http://schemas.microsoft.com/office/powerpoint/2010/main" val="2281708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8311" y="1116330"/>
            <a:ext cx="8229600" cy="4751070"/>
          </a:xfrm>
        </p:spPr>
        <p:txBody>
          <a:bodyPr>
            <a:normAutofit/>
          </a:bodyPr>
          <a:lstStyle/>
          <a:p>
            <a:pPr lvl="0" algn="just"/>
            <a:r>
              <a:rPr lang="en-US" sz="2800" dirty="0" smtClean="0">
                <a:latin typeface="Palatino Linotype" panose="02040502050505030304" pitchFamily="18" charset="0"/>
              </a:rPr>
              <a:t>Enhanced effective regulation of big data mergers via: - </a:t>
            </a:r>
          </a:p>
          <a:p>
            <a:pPr lvl="2" algn="just"/>
            <a:r>
              <a:rPr lang="en-US" sz="2200" dirty="0" smtClean="0">
                <a:latin typeface="Palatino Linotype" panose="02040502050505030304" pitchFamily="18" charset="0"/>
              </a:rPr>
              <a:t>Developing guidelines that can foretell the dynamic nature of the digital economy;</a:t>
            </a:r>
          </a:p>
          <a:p>
            <a:pPr lvl="2" algn="just"/>
            <a:r>
              <a:rPr lang="en-US" sz="2200" dirty="0" smtClean="0">
                <a:latin typeface="Palatino Linotype" panose="02040502050505030304" pitchFamily="18" charset="0"/>
              </a:rPr>
              <a:t>Ex ante approach to addressing competition and public interest issues as digital economy competition and public interest effects have been found to be rigid in reversing</a:t>
            </a:r>
            <a:r>
              <a:rPr lang="en-US" sz="3800" dirty="0" smtClean="0">
                <a:latin typeface="Palatino Linotype" panose="02040502050505030304" pitchFamily="18" charset="0"/>
              </a:rPr>
              <a:t>;</a:t>
            </a:r>
          </a:p>
          <a:p>
            <a:pPr lvl="2" algn="just"/>
            <a:r>
              <a:rPr lang="en-US" sz="2200" dirty="0" smtClean="0">
                <a:latin typeface="Palatino Linotype" panose="02040502050505030304" pitchFamily="18" charset="0"/>
              </a:rPr>
              <a:t>Including barriers to expansion as an assessment of entry and exit in competition assessment; </a:t>
            </a:r>
          </a:p>
          <a:p>
            <a:pPr lvl="2" algn="just"/>
            <a:r>
              <a:rPr lang="en-US" sz="2200" dirty="0" smtClean="0">
                <a:latin typeface="Palatino Linotype" panose="02040502050505030304" pitchFamily="18" charset="0"/>
              </a:rPr>
              <a:t>A principled policy to approaching market power in the digital space; </a:t>
            </a:r>
            <a:endParaRPr lang="en-US" sz="3800" dirty="0">
              <a:latin typeface="Palatino Linotype" panose="02040502050505030304" pitchFamily="18" charset="0"/>
            </a:endParaRPr>
          </a:p>
          <a:p>
            <a:pPr algn="just"/>
            <a:endParaRPr lang="en-US" sz="2800" dirty="0" smtClean="0">
              <a:latin typeface="Palatino Linotype" panose="02040502050505030304" pitchFamily="18" charset="0"/>
            </a:endParaRPr>
          </a:p>
          <a:p>
            <a:pPr marL="109537" indent="0" algn="just">
              <a:buNone/>
            </a:pPr>
            <a:endParaRPr lang="en-US" sz="2800" dirty="0" smtClean="0">
              <a:latin typeface="Palatino Linotype" panose="02040502050505030304" pitchFamily="18" charset="0"/>
            </a:endParaRPr>
          </a:p>
          <a:p>
            <a:pPr marL="109537" indent="0" algn="just">
              <a:buNone/>
            </a:pPr>
            <a:endParaRPr lang="en-US" sz="2800" dirty="0" smtClean="0">
              <a:latin typeface="Palatino Linotype" panose="02040502050505030304" pitchFamily="18" charset="0"/>
            </a:endParaRPr>
          </a:p>
          <a:p>
            <a:pPr marL="109537" indent="0" algn="just">
              <a:buNone/>
            </a:pPr>
            <a:endParaRPr lang="en-US" sz="2800" dirty="0">
              <a:latin typeface="Palatino Linotype" panose="02040502050505030304" pitchFamily="18" charset="0"/>
            </a:endParaRPr>
          </a:p>
          <a:p>
            <a:pPr marL="109537" indent="0" algn="just">
              <a:buNone/>
            </a:pPr>
            <a:endParaRPr lang="en-US" dirty="0">
              <a:latin typeface="Palatino Linotype" panose="02040502050505030304" pitchFamily="18" charset="0"/>
            </a:endParaRPr>
          </a:p>
        </p:txBody>
      </p:sp>
      <p:sp>
        <p:nvSpPr>
          <p:cNvPr id="4" name="Date Placeholder 3"/>
          <p:cNvSpPr>
            <a:spLocks noGrp="1"/>
          </p:cNvSpPr>
          <p:nvPr>
            <p:ph type="dt" sz="half" idx="10"/>
          </p:nvPr>
        </p:nvSpPr>
        <p:spPr/>
        <p:txBody>
          <a:bodyPr/>
          <a:lstStyle/>
          <a:p>
            <a:pPr>
              <a:defRPr/>
            </a:pPr>
            <a:fld id="{5D4C04DD-6673-4DA8-9DF9-DB8717CB4665}" type="datetime1">
              <a:rPr lang="en-US" smtClean="0"/>
              <a:pPr>
                <a:defRPr/>
              </a:pPr>
              <a:t>7/16/2021</a:t>
            </a:fld>
            <a:endParaRPr lang="en-US"/>
          </a:p>
        </p:txBody>
      </p:sp>
      <p:sp>
        <p:nvSpPr>
          <p:cNvPr id="5" name="Footer Placeholder 4"/>
          <p:cNvSpPr>
            <a:spLocks noGrp="1"/>
          </p:cNvSpPr>
          <p:nvPr>
            <p:ph type="ftr" sz="quarter" idx="11"/>
          </p:nvPr>
        </p:nvSpPr>
        <p:spPr/>
        <p:txBody>
          <a:bodyPr/>
          <a:lstStyle/>
          <a:p>
            <a:pPr>
              <a:defRPr/>
            </a:pPr>
            <a:r>
              <a:rPr lang="en-US" dirty="0" err="1" smtClean="0"/>
              <a:t>Vision:"A</a:t>
            </a:r>
            <a:r>
              <a:rPr lang="en-US" dirty="0" smtClean="0"/>
              <a:t> Kenyan  economy with globally efficient markets and enhanced consumer welfare for shared Prosperity"</a:t>
            </a:r>
            <a:endParaRPr lang="en-US" dirty="0"/>
          </a:p>
        </p:txBody>
      </p:sp>
      <p:sp>
        <p:nvSpPr>
          <p:cNvPr id="6" name="Slide Number Placeholder 5"/>
          <p:cNvSpPr>
            <a:spLocks noGrp="1"/>
          </p:cNvSpPr>
          <p:nvPr>
            <p:ph type="sldNum" sz="quarter" idx="12"/>
          </p:nvPr>
        </p:nvSpPr>
        <p:spPr/>
        <p:txBody>
          <a:bodyPr/>
          <a:lstStyle/>
          <a:p>
            <a:pPr>
              <a:defRPr/>
            </a:pPr>
            <a:fld id="{67CFAC20-F78D-4A55-B5B8-AF0A0E8BEAAF}" type="slidenum">
              <a:rPr lang="en-US" altLang="en-US" smtClean="0"/>
              <a:pPr>
                <a:defRPr/>
              </a:pPr>
              <a:t>22</a:t>
            </a:fld>
            <a:endParaRPr lang="en-US" altLang="en-US"/>
          </a:p>
        </p:txBody>
      </p:sp>
      <p:sp>
        <p:nvSpPr>
          <p:cNvPr id="7" name="Title 2"/>
          <p:cNvSpPr>
            <a:spLocks noGrp="1"/>
          </p:cNvSpPr>
          <p:nvPr>
            <p:ph type="title"/>
          </p:nvPr>
        </p:nvSpPr>
        <p:spPr>
          <a:xfrm>
            <a:off x="152399" y="274638"/>
            <a:ext cx="8861425" cy="868362"/>
          </a:xfrm>
        </p:spPr>
        <p:txBody>
          <a:bodyPr>
            <a:normAutofit/>
          </a:bodyPr>
          <a:lstStyle/>
          <a:p>
            <a:r>
              <a:rPr lang="en-US" sz="2800" dirty="0" smtClean="0">
                <a:latin typeface="Palatino Linotype" panose="02040502050505030304" pitchFamily="18" charset="0"/>
              </a:rPr>
              <a:t>CONT…</a:t>
            </a:r>
            <a:endParaRPr lang="en-US" sz="2800" dirty="0">
              <a:latin typeface="Palatino Linotype" panose="02040502050505030304" pitchFamily="18" charset="0"/>
            </a:endParaRPr>
          </a:p>
        </p:txBody>
      </p:sp>
    </p:spTree>
    <p:extLst>
      <p:ext uri="{BB962C8B-B14F-4D97-AF65-F5344CB8AC3E}">
        <p14:creationId xmlns:p14="http://schemas.microsoft.com/office/powerpoint/2010/main" val="37197894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8311" y="1116330"/>
            <a:ext cx="8229600" cy="4751070"/>
          </a:xfrm>
        </p:spPr>
        <p:txBody>
          <a:bodyPr>
            <a:normAutofit/>
          </a:bodyPr>
          <a:lstStyle/>
          <a:p>
            <a:pPr lvl="0" algn="just"/>
            <a:r>
              <a:rPr lang="en-US" sz="2800" dirty="0" smtClean="0">
                <a:latin typeface="Palatino Linotype" panose="02040502050505030304" pitchFamily="18" charset="0"/>
              </a:rPr>
              <a:t>Enhanced effective regulation of big data mergers via: - </a:t>
            </a:r>
          </a:p>
          <a:p>
            <a:pPr lvl="2" algn="just"/>
            <a:r>
              <a:rPr lang="en-US" sz="2000" dirty="0">
                <a:latin typeface="Palatino Linotype" panose="02040502050505030304" pitchFamily="18" charset="0"/>
              </a:rPr>
              <a:t>Retrospectively testing the existing data analysis tools on approved mergers to determine their </a:t>
            </a:r>
            <a:r>
              <a:rPr lang="en-US" sz="2000" dirty="0" smtClean="0">
                <a:latin typeface="Palatino Linotype" panose="02040502050505030304" pitchFamily="18" charset="0"/>
              </a:rPr>
              <a:t>efficiency;</a:t>
            </a:r>
          </a:p>
          <a:p>
            <a:pPr lvl="2" algn="just"/>
            <a:r>
              <a:rPr lang="en-US" sz="2000" dirty="0" smtClean="0">
                <a:latin typeface="Palatino Linotype" panose="02040502050505030304" pitchFamily="18" charset="0"/>
              </a:rPr>
              <a:t>Developing and testing new tools as well such as value of the consideration and rationale for the transaction; </a:t>
            </a:r>
          </a:p>
          <a:p>
            <a:pPr lvl="2" algn="just"/>
            <a:r>
              <a:rPr lang="en-US" sz="2000" dirty="0">
                <a:latin typeface="Palatino Linotype" panose="02040502050505030304" pitchFamily="18" charset="0"/>
              </a:rPr>
              <a:t>Adopting soft power regulation tools through international cooperation to respond to challenges of regulating global mergers with local </a:t>
            </a:r>
            <a:r>
              <a:rPr lang="en-US" sz="2000" dirty="0" smtClean="0">
                <a:latin typeface="Palatino Linotype" panose="02040502050505030304" pitchFamily="18" charset="0"/>
              </a:rPr>
              <a:t>dimension; </a:t>
            </a:r>
          </a:p>
          <a:p>
            <a:pPr lvl="2" algn="just"/>
            <a:r>
              <a:rPr lang="en-US" dirty="0">
                <a:latin typeface="Palatino Linotype" panose="02040502050505030304" pitchFamily="18" charset="0"/>
              </a:rPr>
              <a:t>Leveraging and adopting price and quality tracking intelligent technologies such as Algorithms and </a:t>
            </a:r>
            <a:r>
              <a:rPr lang="en-US" dirty="0" smtClean="0">
                <a:latin typeface="Palatino Linotype" panose="02040502050505030304" pitchFamily="18" charset="0"/>
              </a:rPr>
              <a:t>AIs; and </a:t>
            </a:r>
          </a:p>
          <a:p>
            <a:pPr lvl="2" algn="just"/>
            <a:r>
              <a:rPr lang="en-US" sz="2000" dirty="0" smtClean="0">
                <a:latin typeface="Palatino Linotype" panose="02040502050505030304" pitchFamily="18" charset="0"/>
              </a:rPr>
              <a:t>Optimal utilization of the CMS to inform on data collection and creation of meaningful data points.</a:t>
            </a:r>
          </a:p>
          <a:p>
            <a:pPr algn="just"/>
            <a:endParaRPr lang="en-US" sz="2000" dirty="0" smtClean="0">
              <a:latin typeface="Palatino Linotype" panose="02040502050505030304" pitchFamily="18" charset="0"/>
            </a:endParaRPr>
          </a:p>
          <a:p>
            <a:pPr marL="109537" indent="0" algn="just">
              <a:buNone/>
            </a:pPr>
            <a:endParaRPr lang="en-US" sz="2800" dirty="0" smtClean="0">
              <a:latin typeface="Palatino Linotype" panose="02040502050505030304" pitchFamily="18" charset="0"/>
            </a:endParaRPr>
          </a:p>
          <a:p>
            <a:pPr marL="109537" indent="0" algn="just">
              <a:buNone/>
            </a:pPr>
            <a:endParaRPr lang="en-US" sz="2800" dirty="0" smtClean="0">
              <a:latin typeface="Palatino Linotype" panose="02040502050505030304" pitchFamily="18" charset="0"/>
            </a:endParaRPr>
          </a:p>
          <a:p>
            <a:pPr marL="109537" indent="0" algn="just">
              <a:buNone/>
            </a:pPr>
            <a:endParaRPr lang="en-US" sz="2800" dirty="0">
              <a:latin typeface="Palatino Linotype" panose="02040502050505030304" pitchFamily="18" charset="0"/>
            </a:endParaRPr>
          </a:p>
          <a:p>
            <a:pPr marL="109537" indent="0" algn="just">
              <a:buNone/>
            </a:pPr>
            <a:endParaRPr lang="en-US" dirty="0">
              <a:latin typeface="Palatino Linotype" panose="02040502050505030304" pitchFamily="18" charset="0"/>
            </a:endParaRPr>
          </a:p>
        </p:txBody>
      </p:sp>
      <p:sp>
        <p:nvSpPr>
          <p:cNvPr id="4" name="Date Placeholder 3"/>
          <p:cNvSpPr>
            <a:spLocks noGrp="1"/>
          </p:cNvSpPr>
          <p:nvPr>
            <p:ph type="dt" sz="half" idx="10"/>
          </p:nvPr>
        </p:nvSpPr>
        <p:spPr/>
        <p:txBody>
          <a:bodyPr/>
          <a:lstStyle/>
          <a:p>
            <a:pPr>
              <a:defRPr/>
            </a:pPr>
            <a:fld id="{5D4C04DD-6673-4DA8-9DF9-DB8717CB4665}" type="datetime1">
              <a:rPr lang="en-US" smtClean="0"/>
              <a:pPr>
                <a:defRPr/>
              </a:pPr>
              <a:t>7/16/2021</a:t>
            </a:fld>
            <a:endParaRPr lang="en-US"/>
          </a:p>
        </p:txBody>
      </p:sp>
      <p:sp>
        <p:nvSpPr>
          <p:cNvPr id="5" name="Footer Placeholder 4"/>
          <p:cNvSpPr>
            <a:spLocks noGrp="1"/>
          </p:cNvSpPr>
          <p:nvPr>
            <p:ph type="ftr" sz="quarter" idx="11"/>
          </p:nvPr>
        </p:nvSpPr>
        <p:spPr/>
        <p:txBody>
          <a:bodyPr/>
          <a:lstStyle/>
          <a:p>
            <a:pPr>
              <a:defRPr/>
            </a:pPr>
            <a:r>
              <a:rPr lang="en-US" dirty="0" err="1" smtClean="0"/>
              <a:t>Vision:"A</a:t>
            </a:r>
            <a:r>
              <a:rPr lang="en-US" dirty="0" smtClean="0"/>
              <a:t> Kenyan  economy with globally efficient markets and enhanced consumer welfare for shared Prosperity"</a:t>
            </a:r>
            <a:endParaRPr lang="en-US" dirty="0"/>
          </a:p>
        </p:txBody>
      </p:sp>
      <p:sp>
        <p:nvSpPr>
          <p:cNvPr id="6" name="Slide Number Placeholder 5"/>
          <p:cNvSpPr>
            <a:spLocks noGrp="1"/>
          </p:cNvSpPr>
          <p:nvPr>
            <p:ph type="sldNum" sz="quarter" idx="12"/>
          </p:nvPr>
        </p:nvSpPr>
        <p:spPr/>
        <p:txBody>
          <a:bodyPr/>
          <a:lstStyle/>
          <a:p>
            <a:pPr>
              <a:defRPr/>
            </a:pPr>
            <a:fld id="{67CFAC20-F78D-4A55-B5B8-AF0A0E8BEAAF}" type="slidenum">
              <a:rPr lang="en-US" altLang="en-US" smtClean="0"/>
              <a:pPr>
                <a:defRPr/>
              </a:pPr>
              <a:t>23</a:t>
            </a:fld>
            <a:endParaRPr lang="en-US" altLang="en-US"/>
          </a:p>
        </p:txBody>
      </p:sp>
      <p:sp>
        <p:nvSpPr>
          <p:cNvPr id="7" name="Title 2"/>
          <p:cNvSpPr>
            <a:spLocks noGrp="1"/>
          </p:cNvSpPr>
          <p:nvPr>
            <p:ph type="title"/>
          </p:nvPr>
        </p:nvSpPr>
        <p:spPr>
          <a:xfrm>
            <a:off x="152399" y="274638"/>
            <a:ext cx="8861425" cy="868362"/>
          </a:xfrm>
        </p:spPr>
        <p:txBody>
          <a:bodyPr>
            <a:normAutofit/>
          </a:bodyPr>
          <a:lstStyle/>
          <a:p>
            <a:r>
              <a:rPr lang="en-US" sz="2800" dirty="0" smtClean="0">
                <a:latin typeface="Palatino Linotype" panose="02040502050505030304" pitchFamily="18" charset="0"/>
              </a:rPr>
              <a:t>CONT…</a:t>
            </a:r>
            <a:endParaRPr lang="en-US" sz="2800" dirty="0">
              <a:latin typeface="Palatino Linotype" panose="02040502050505030304" pitchFamily="18" charset="0"/>
            </a:endParaRPr>
          </a:p>
        </p:txBody>
      </p:sp>
    </p:spTree>
    <p:extLst>
      <p:ext uri="{BB962C8B-B14F-4D97-AF65-F5344CB8AC3E}">
        <p14:creationId xmlns:p14="http://schemas.microsoft.com/office/powerpoint/2010/main" val="38547949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4294967295"/>
          </p:nvPr>
        </p:nvSpPr>
        <p:spPr>
          <a:xfrm>
            <a:off x="0" y="6415708"/>
            <a:ext cx="9296400" cy="442292"/>
          </a:xfrm>
        </p:spPr>
        <p:txBody>
          <a:bodyPr/>
          <a:lstStyle/>
          <a:p>
            <a:pPr algn="l">
              <a:defRPr/>
            </a:pPr>
            <a:r>
              <a:rPr lang="en-US" sz="1400" dirty="0">
                <a:solidFill>
                  <a:prstClr val="black"/>
                </a:solidFill>
                <a:latin typeface="Palatino Linotype" panose="02040502050505030304" pitchFamily="18" charset="0"/>
              </a:rPr>
              <a:t>Vision: "A Kenyan  economy with globally efficient markets and enhanced consumer welfare for shared Prosperity</a:t>
            </a:r>
            <a:r>
              <a:rPr lang="en-US" sz="1050" dirty="0">
                <a:solidFill>
                  <a:prstClr val="black"/>
                </a:solidFill>
                <a:latin typeface="Palatino Linotype" panose="02040502050505030304" pitchFamily="18" charset="0"/>
              </a:rPr>
              <a:t>"</a:t>
            </a:r>
          </a:p>
        </p:txBody>
      </p:sp>
      <p:pic>
        <p:nvPicPr>
          <p:cNvPr id="8198" name="Picture 6" descr="Related image"/>
          <p:cNvPicPr>
            <a:picLocks noChangeAspect="1" noChangeArrowheads="1"/>
          </p:cNvPicPr>
          <p:nvPr/>
        </p:nvPicPr>
        <p:blipFill rotWithShape="1">
          <a:blip r:embed="rId2">
            <a:extLst>
              <a:ext uri="{28A0092B-C50C-407E-A947-70E740481C1C}">
                <a14:useLocalDpi xmlns:a14="http://schemas.microsoft.com/office/drawing/2010/main" val="0"/>
              </a:ext>
            </a:extLst>
          </a:blip>
          <a:srcRect l="-184" t="8845" r="967" b="6388"/>
          <a:stretch/>
        </p:blipFill>
        <p:spPr bwMode="auto">
          <a:xfrm>
            <a:off x="1816579" y="1459256"/>
            <a:ext cx="5715000" cy="309535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3"/>
          <a:stretch>
            <a:fillRect/>
          </a:stretch>
        </p:blipFill>
        <p:spPr>
          <a:xfrm>
            <a:off x="7772400" y="5705977"/>
            <a:ext cx="1200999" cy="805796"/>
          </a:xfrm>
          <a:prstGeom prst="rect">
            <a:avLst/>
          </a:prstGeom>
        </p:spPr>
      </p:pic>
      <p:pic>
        <p:nvPicPr>
          <p:cNvPr id="5"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49044" y="994423"/>
            <a:ext cx="1264444" cy="620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182687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533400"/>
            <a:ext cx="8915400" cy="2667000"/>
          </a:xfrm>
        </p:spPr>
        <p:txBody>
          <a:bodyPr>
            <a:noAutofit/>
          </a:bodyPr>
          <a:lstStyle/>
          <a:p>
            <a:pPr marL="392113" lvl="1" algn="ctr">
              <a:lnSpc>
                <a:spcPct val="150000"/>
              </a:lnSpc>
            </a:pPr>
            <a:r>
              <a:rPr lang="en-US" sz="2800" kern="1200" dirty="0" smtClean="0">
                <a:solidFill>
                  <a:schemeClr val="tx1"/>
                </a:solidFill>
                <a:latin typeface="Palatino Linotype" panose="02040502050505030304" pitchFamily="18" charset="0"/>
                <a:ea typeface="+mn-ea"/>
                <a:cs typeface="Calibri" pitchFamily="34" charset="0"/>
              </a:rPr>
              <a:t>3. Abuse </a:t>
            </a:r>
            <a:r>
              <a:rPr lang="en-US" sz="2800" kern="1200" dirty="0">
                <a:solidFill>
                  <a:schemeClr val="tx1"/>
                </a:solidFill>
                <a:latin typeface="Palatino Linotype" panose="02040502050505030304" pitchFamily="18" charset="0"/>
                <a:ea typeface="+mn-ea"/>
                <a:cs typeface="Calibri" pitchFamily="34" charset="0"/>
              </a:rPr>
              <a:t>of Buyer Power in digital </a:t>
            </a:r>
            <a:r>
              <a:rPr lang="en-US" sz="2800" kern="1200" dirty="0" smtClean="0">
                <a:solidFill>
                  <a:schemeClr val="tx1"/>
                </a:solidFill>
                <a:latin typeface="Palatino Linotype" panose="02040502050505030304" pitchFamily="18" charset="0"/>
                <a:ea typeface="+mn-ea"/>
                <a:cs typeface="Calibri" pitchFamily="34" charset="0"/>
              </a:rPr>
              <a:t>Economy</a:t>
            </a:r>
            <a:br>
              <a:rPr lang="en-US" sz="2800" kern="1200" dirty="0" smtClean="0">
                <a:solidFill>
                  <a:schemeClr val="tx1"/>
                </a:solidFill>
                <a:latin typeface="Palatino Linotype" panose="02040502050505030304" pitchFamily="18" charset="0"/>
                <a:ea typeface="+mn-ea"/>
                <a:cs typeface="Calibri" pitchFamily="34" charset="0"/>
              </a:rPr>
            </a:br>
            <a:r>
              <a:rPr lang="en-US" sz="2800" b="0" i="1" kern="1200" dirty="0" smtClean="0">
                <a:solidFill>
                  <a:schemeClr val="tx1"/>
                </a:solidFill>
                <a:latin typeface="Palatino Linotype" panose="02040502050505030304" pitchFamily="18" charset="0"/>
                <a:ea typeface="+mn-ea"/>
                <a:cs typeface="Calibri" pitchFamily="34" charset="0"/>
              </a:rPr>
              <a:t>Presented by Samuel Roba </a:t>
            </a:r>
            <a:endParaRPr lang="en-US" sz="2800" b="0" i="1" kern="1200" dirty="0">
              <a:solidFill>
                <a:schemeClr val="tx1"/>
              </a:solidFill>
              <a:latin typeface="Palatino Linotype" panose="02040502050505030304" pitchFamily="18" charset="0"/>
              <a:ea typeface="+mn-ea"/>
              <a:cs typeface="Calibri" pitchFamily="34" charset="0"/>
            </a:endParaRPr>
          </a:p>
        </p:txBody>
      </p:sp>
      <p:sp>
        <p:nvSpPr>
          <p:cNvPr id="12292"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ts val="400"/>
              </a:spcBef>
              <a:buClr>
                <a:schemeClr val="accent1"/>
              </a:buClr>
              <a:buSzPct val="68000"/>
              <a:buFont typeface="Wingdings 3" panose="05040102010807070707" pitchFamily="18" charset="2"/>
              <a:buChar char=""/>
              <a:defRPr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9pPr>
          </a:lstStyle>
          <a:p>
            <a:pPr eaLnBrk="1" hangingPunct="1">
              <a:spcBef>
                <a:spcPct val="0"/>
              </a:spcBef>
              <a:buClrTx/>
              <a:buSzTx/>
              <a:buFontTx/>
              <a:buNone/>
            </a:pPr>
            <a:endParaRPr lang="sw-KE" altLang="en-US" sz="1800"/>
          </a:p>
        </p:txBody>
      </p:sp>
      <p:sp>
        <p:nvSpPr>
          <p:cNvPr id="12293" name="Rectangle 5"/>
          <p:cNvSpPr>
            <a:spLocks noChangeArrowheads="1"/>
          </p:cNvSpPr>
          <p:nvPr/>
        </p:nvSpPr>
        <p:spPr bwMode="auto">
          <a:xfrm>
            <a:off x="533400" y="6581775"/>
            <a:ext cx="8382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400"/>
              </a:spcBef>
              <a:buClr>
                <a:schemeClr val="accent1"/>
              </a:buClr>
              <a:buSzPct val="68000"/>
              <a:buFont typeface="Wingdings 3" panose="05040102010807070707" pitchFamily="18" charset="2"/>
              <a:buChar char=""/>
              <a:defRPr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9pPr>
          </a:lstStyle>
          <a:p>
            <a:pPr eaLnBrk="1" hangingPunct="1">
              <a:spcBef>
                <a:spcPct val="0"/>
              </a:spcBef>
              <a:buClrTx/>
              <a:buSzTx/>
              <a:buFontTx/>
              <a:buNone/>
            </a:pPr>
            <a:r>
              <a:rPr lang="en-US" altLang="en-US" sz="1200">
                <a:latin typeface="Palatino Linotype" panose="02040502050505030304" pitchFamily="18" charset="0"/>
              </a:rPr>
              <a:t>"A Kenyan  economy with globally efficient markets and enhanced consumer welfare for shared Prosperity"</a:t>
            </a:r>
          </a:p>
        </p:txBody>
      </p:sp>
      <p:pic>
        <p:nvPicPr>
          <p:cNvPr id="12294" name="Picture 6" descr="http://cak.go.ke/images/signature/ca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356420"/>
            <a:ext cx="2362200" cy="1243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8206" y="6172200"/>
            <a:ext cx="1138084" cy="668594"/>
          </a:xfrm>
          <a:prstGeom prst="rect">
            <a:avLst/>
          </a:prstGeom>
        </p:spPr>
      </p:pic>
    </p:spTree>
    <p:extLst>
      <p:ext uri="{BB962C8B-B14F-4D97-AF65-F5344CB8AC3E}">
        <p14:creationId xmlns:p14="http://schemas.microsoft.com/office/powerpoint/2010/main" val="38540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600" dirty="0">
                <a:latin typeface="Palatino Linotype" panose="02040502050505030304" pitchFamily="18" charset="0"/>
              </a:rPr>
              <a:t>Introduction </a:t>
            </a:r>
          </a:p>
          <a:p>
            <a:endParaRPr lang="en-US" sz="2600" dirty="0">
              <a:latin typeface="Palatino Linotype" panose="02040502050505030304" pitchFamily="18" charset="0"/>
            </a:endParaRPr>
          </a:p>
          <a:p>
            <a:endParaRPr lang="en-US" sz="2600" dirty="0">
              <a:latin typeface="Palatino Linotype" panose="02040502050505030304" pitchFamily="18" charset="0"/>
            </a:endParaRPr>
          </a:p>
          <a:p>
            <a:r>
              <a:rPr lang="en-US" sz="2600" dirty="0">
                <a:latin typeface="Palatino Linotype" panose="02040502050505030304" pitchFamily="18" charset="0"/>
              </a:rPr>
              <a:t>E-commerce and players – Platform - Suppliers</a:t>
            </a:r>
          </a:p>
          <a:p>
            <a:pPr marL="392113" lvl="1" indent="0">
              <a:buNone/>
            </a:pPr>
            <a:endParaRPr lang="en-US" sz="2600" dirty="0">
              <a:latin typeface="Palatino Linotype" panose="02040502050505030304" pitchFamily="18" charset="0"/>
            </a:endParaRPr>
          </a:p>
          <a:p>
            <a:endParaRPr lang="en-US" sz="2600" dirty="0">
              <a:latin typeface="Palatino Linotype" panose="02040502050505030304" pitchFamily="18" charset="0"/>
            </a:endParaRPr>
          </a:p>
          <a:p>
            <a:r>
              <a:rPr lang="en-US" sz="2600" dirty="0">
                <a:latin typeface="Palatino Linotype" panose="02040502050505030304" pitchFamily="18" charset="0"/>
              </a:rPr>
              <a:t>Competition Act no. 12 of 2010</a:t>
            </a:r>
          </a:p>
          <a:p>
            <a:pPr marL="109537" indent="0">
              <a:buNone/>
            </a:pPr>
            <a:endParaRPr lang="en-US" sz="2600" dirty="0">
              <a:latin typeface="Palatino Linotype" panose="02040502050505030304" pitchFamily="18" charset="0"/>
            </a:endParaRPr>
          </a:p>
          <a:p>
            <a:pPr marL="109537" indent="0">
              <a:buNone/>
            </a:pPr>
            <a:endParaRPr lang="en-US" sz="2600" dirty="0">
              <a:latin typeface="Palatino Linotype" panose="02040502050505030304" pitchFamily="18" charset="0"/>
            </a:endParaRPr>
          </a:p>
          <a:p>
            <a:r>
              <a:rPr lang="en-US" sz="2600" dirty="0">
                <a:latin typeface="Palatino Linotype" panose="02040502050505030304" pitchFamily="18" charset="0"/>
              </a:rPr>
              <a:t>Case Study</a:t>
            </a:r>
          </a:p>
          <a:p>
            <a:endParaRPr lang="en-US" dirty="0"/>
          </a:p>
        </p:txBody>
      </p:sp>
      <p:sp>
        <p:nvSpPr>
          <p:cNvPr id="3" name="Title 2"/>
          <p:cNvSpPr>
            <a:spLocks noGrp="1"/>
          </p:cNvSpPr>
          <p:nvPr>
            <p:ph type="title"/>
          </p:nvPr>
        </p:nvSpPr>
        <p:spPr/>
        <p:txBody>
          <a:bodyPr>
            <a:normAutofit/>
          </a:bodyPr>
          <a:lstStyle/>
          <a:p>
            <a:pPr algn="ctr"/>
            <a:r>
              <a:rPr lang="en-US" sz="3200" dirty="0">
                <a:solidFill>
                  <a:srgbClr val="996600"/>
                </a:solidFill>
                <a:latin typeface="Palatino Linotype" panose="02040502050505030304" pitchFamily="18" charset="0"/>
              </a:rPr>
              <a:t>OUTLINE</a:t>
            </a:r>
            <a:endParaRPr lang="en-US" sz="3200" dirty="0">
              <a:solidFill>
                <a:srgbClr val="996600"/>
              </a:solidFill>
            </a:endParaRPr>
          </a:p>
        </p:txBody>
      </p:sp>
      <p:sp>
        <p:nvSpPr>
          <p:cNvPr id="4" name="Date Placeholder 3"/>
          <p:cNvSpPr>
            <a:spLocks noGrp="1"/>
          </p:cNvSpPr>
          <p:nvPr>
            <p:ph type="dt" sz="half" idx="10"/>
          </p:nvPr>
        </p:nvSpPr>
        <p:spPr/>
        <p:txBody>
          <a:bodyPr/>
          <a:lstStyle/>
          <a:p>
            <a:pPr>
              <a:defRPr/>
            </a:pPr>
            <a:r>
              <a:rPr lang="en-US" dirty="0" smtClean="0"/>
              <a:t>4/14/2021</a:t>
            </a:r>
            <a:endParaRPr lang="en-US" dirty="0"/>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B59D5C8E-E18F-4C23-BEE9-5F7703884F63}" type="slidenum">
              <a:rPr lang="en-US" altLang="en-US" smtClean="0"/>
              <a:pPr>
                <a:defRPr/>
              </a:pPr>
              <a:t>26</a:t>
            </a:fld>
            <a:endParaRPr lang="en-US" altLang="en-US"/>
          </a:p>
        </p:txBody>
      </p:sp>
    </p:spTree>
    <p:extLst>
      <p:ext uri="{BB962C8B-B14F-4D97-AF65-F5344CB8AC3E}">
        <p14:creationId xmlns:p14="http://schemas.microsoft.com/office/powerpoint/2010/main" val="950832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0"/>
            <a:ext cx="8229600" cy="4406900"/>
          </a:xfrm>
        </p:spPr>
        <p:txBody>
          <a:bodyPr/>
          <a:lstStyle/>
          <a:p>
            <a:r>
              <a:rPr lang="en-US" dirty="0">
                <a:latin typeface="Palatino Linotype" panose="02040502050505030304" pitchFamily="18" charset="0"/>
              </a:rPr>
              <a:t>O</a:t>
            </a:r>
            <a:r>
              <a:rPr lang="en-US" dirty="0" smtClean="0">
                <a:latin typeface="Palatino Linotype" panose="02040502050505030304" pitchFamily="18" charset="0"/>
              </a:rPr>
              <a:t>nline trading</a:t>
            </a:r>
          </a:p>
          <a:p>
            <a:endParaRPr lang="en-US" dirty="0" smtClean="0">
              <a:latin typeface="Palatino Linotype" panose="02040502050505030304" pitchFamily="18" charset="0"/>
            </a:endParaRPr>
          </a:p>
          <a:p>
            <a:r>
              <a:rPr lang="en-US" dirty="0" smtClean="0">
                <a:latin typeface="Palatino Linotype" panose="02040502050505030304" pitchFamily="18" charset="0"/>
              </a:rPr>
              <a:t>Platforms and Abuse of Buyer Power</a:t>
            </a:r>
          </a:p>
          <a:p>
            <a:endParaRPr lang="en-US" dirty="0" smtClean="0">
              <a:latin typeface="Palatino Linotype" panose="02040502050505030304" pitchFamily="18" charset="0"/>
            </a:endParaRPr>
          </a:p>
          <a:p>
            <a:r>
              <a:rPr lang="en-US" dirty="0" smtClean="0">
                <a:latin typeface="Palatino Linotype" panose="02040502050505030304" pitchFamily="18" charset="0"/>
              </a:rPr>
              <a:t>Avenues for dispute resolution</a:t>
            </a:r>
          </a:p>
          <a:p>
            <a:endParaRPr lang="en-US" dirty="0">
              <a:latin typeface="Palatino Linotype" panose="02040502050505030304" pitchFamily="18" charset="0"/>
            </a:endParaRPr>
          </a:p>
          <a:p>
            <a:r>
              <a:rPr lang="en-US" dirty="0" smtClean="0">
                <a:latin typeface="Palatino Linotype" panose="02040502050505030304" pitchFamily="18" charset="0"/>
              </a:rPr>
              <a:t>Consumer Rights/Supplier Rights</a:t>
            </a:r>
          </a:p>
          <a:p>
            <a:endParaRPr lang="en-US" dirty="0">
              <a:latin typeface="Palatino Linotype" panose="02040502050505030304" pitchFamily="18" charset="0"/>
            </a:endParaRPr>
          </a:p>
        </p:txBody>
      </p:sp>
      <p:sp>
        <p:nvSpPr>
          <p:cNvPr id="3" name="Title 2"/>
          <p:cNvSpPr>
            <a:spLocks noGrp="1"/>
          </p:cNvSpPr>
          <p:nvPr>
            <p:ph type="title"/>
          </p:nvPr>
        </p:nvSpPr>
        <p:spPr/>
        <p:txBody>
          <a:bodyPr>
            <a:normAutofit/>
          </a:bodyPr>
          <a:lstStyle/>
          <a:p>
            <a:r>
              <a:rPr lang="en-US" sz="3200" dirty="0" smtClean="0">
                <a:solidFill>
                  <a:srgbClr val="996600"/>
                </a:solidFill>
                <a:latin typeface="Palatino Linotype" panose="02040502050505030304" pitchFamily="18" charset="0"/>
              </a:rPr>
              <a:t>INTRODUCTION</a:t>
            </a:r>
            <a:endParaRPr lang="en-US" sz="3200" dirty="0">
              <a:solidFill>
                <a:srgbClr val="996600"/>
              </a:solidFill>
              <a:latin typeface="Palatino Linotype" panose="02040502050505030304" pitchFamily="18" charset="0"/>
            </a:endParaRPr>
          </a:p>
        </p:txBody>
      </p:sp>
      <p:sp>
        <p:nvSpPr>
          <p:cNvPr id="4" name="Date Placeholder 3"/>
          <p:cNvSpPr>
            <a:spLocks noGrp="1"/>
          </p:cNvSpPr>
          <p:nvPr>
            <p:ph type="dt" sz="half" idx="10"/>
          </p:nvPr>
        </p:nvSpPr>
        <p:spPr/>
        <p:txBody>
          <a:bodyPr/>
          <a:lstStyle/>
          <a:p>
            <a:pPr>
              <a:defRPr/>
            </a:pPr>
            <a:r>
              <a:rPr lang="en-US" dirty="0" smtClean="0"/>
              <a:t>4/14/2021</a:t>
            </a:r>
            <a:endParaRPr lang="en-US" dirty="0"/>
          </a:p>
        </p:txBody>
      </p:sp>
      <p:sp>
        <p:nvSpPr>
          <p:cNvPr id="5" name="Footer Placeholder 4"/>
          <p:cNvSpPr>
            <a:spLocks noGrp="1"/>
          </p:cNvSpPr>
          <p:nvPr>
            <p:ph type="ftr" sz="quarter" idx="11"/>
          </p:nvPr>
        </p:nvSpPr>
        <p:spPr/>
        <p:txBody>
          <a:bodyPr/>
          <a:lstStyle/>
          <a:p>
            <a:pPr>
              <a:defRPr/>
            </a:pPr>
            <a:r>
              <a:rPr lang="en-US" dirty="0" err="1" smtClean="0"/>
              <a:t>Vision:"A</a:t>
            </a:r>
            <a:r>
              <a:rPr lang="en-US" dirty="0" smtClean="0"/>
              <a:t> Kenyan  economy with globally efficient markets and enhanced consumer welfare for shared Prosperity"</a:t>
            </a:r>
            <a:endParaRPr lang="en-US" dirty="0"/>
          </a:p>
        </p:txBody>
      </p:sp>
      <p:sp>
        <p:nvSpPr>
          <p:cNvPr id="6" name="Slide Number Placeholder 5"/>
          <p:cNvSpPr>
            <a:spLocks noGrp="1"/>
          </p:cNvSpPr>
          <p:nvPr>
            <p:ph type="sldNum" sz="quarter" idx="12"/>
          </p:nvPr>
        </p:nvSpPr>
        <p:spPr/>
        <p:txBody>
          <a:bodyPr/>
          <a:lstStyle/>
          <a:p>
            <a:pPr>
              <a:defRPr/>
            </a:pPr>
            <a:fld id="{B59D5C8E-E18F-4C23-BEE9-5F7703884F63}" type="slidenum">
              <a:rPr lang="en-US" altLang="en-US" smtClean="0"/>
              <a:pPr>
                <a:defRPr/>
              </a:pPr>
              <a:t>27</a:t>
            </a:fld>
            <a:endParaRPr lang="en-US" altLang="en-US"/>
          </a:p>
        </p:txBody>
      </p:sp>
    </p:spTree>
    <p:extLst>
      <p:ext uri="{BB962C8B-B14F-4D97-AF65-F5344CB8AC3E}">
        <p14:creationId xmlns:p14="http://schemas.microsoft.com/office/powerpoint/2010/main" val="42462394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92113" lvl="1" indent="0">
              <a:buNone/>
            </a:pPr>
            <a:endParaRPr lang="en-US" sz="2700" dirty="0" smtClean="0">
              <a:latin typeface="Palatino Linotype" panose="02040502050505030304" pitchFamily="18" charset="0"/>
            </a:endParaRPr>
          </a:p>
          <a:p>
            <a:pPr marL="392113" lvl="1" indent="0">
              <a:buNone/>
            </a:pPr>
            <a:r>
              <a:rPr lang="en-US" sz="2700" dirty="0" smtClean="0">
                <a:latin typeface="Palatino Linotype" panose="02040502050505030304" pitchFamily="18" charset="0"/>
              </a:rPr>
              <a:t>What </a:t>
            </a:r>
            <a:r>
              <a:rPr lang="en-US" sz="2700" dirty="0">
                <a:latin typeface="Palatino Linotype" panose="02040502050505030304" pitchFamily="18" charset="0"/>
              </a:rPr>
              <a:t>is Buyer Power </a:t>
            </a:r>
            <a:r>
              <a:rPr lang="en-US" sz="2700" dirty="0" smtClean="0">
                <a:latin typeface="Palatino Linotype" panose="02040502050505030304" pitchFamily="18" charset="0"/>
              </a:rPr>
              <a:t>?</a:t>
            </a:r>
          </a:p>
          <a:p>
            <a:pPr lvl="1"/>
            <a:endParaRPr lang="en-US" sz="2700" dirty="0">
              <a:latin typeface="Palatino Linotype" panose="02040502050505030304" pitchFamily="18" charset="0"/>
            </a:endParaRPr>
          </a:p>
          <a:p>
            <a:pPr marL="392113" lvl="1" indent="0">
              <a:buNone/>
            </a:pPr>
            <a:r>
              <a:rPr lang="en-US" sz="2700" dirty="0" smtClean="0">
                <a:latin typeface="Palatino Linotype" panose="02040502050505030304" pitchFamily="18" charset="0"/>
              </a:rPr>
              <a:t>Who </a:t>
            </a:r>
            <a:r>
              <a:rPr lang="en-US" sz="2700" dirty="0">
                <a:latin typeface="Palatino Linotype" panose="02040502050505030304" pitchFamily="18" charset="0"/>
              </a:rPr>
              <a:t>is a seller/supplier?</a:t>
            </a:r>
          </a:p>
          <a:p>
            <a:pPr lvl="1"/>
            <a:endParaRPr lang="en-US" sz="2700" dirty="0" smtClean="0">
              <a:latin typeface="Palatino Linotype" panose="02040502050505030304" pitchFamily="18" charset="0"/>
            </a:endParaRPr>
          </a:p>
          <a:p>
            <a:pPr marL="392113" lvl="1" indent="0">
              <a:buNone/>
            </a:pPr>
            <a:r>
              <a:rPr lang="en-US" sz="2700" dirty="0" smtClean="0">
                <a:latin typeface="Palatino Linotype" panose="02040502050505030304" pitchFamily="18" charset="0"/>
              </a:rPr>
              <a:t>Who </a:t>
            </a:r>
            <a:r>
              <a:rPr lang="en-US" sz="2700" dirty="0">
                <a:latin typeface="Palatino Linotype" panose="02040502050505030304" pitchFamily="18" charset="0"/>
              </a:rPr>
              <a:t>is a purchaser/buyer?</a:t>
            </a:r>
          </a:p>
          <a:p>
            <a:endParaRPr lang="en-US" dirty="0">
              <a:latin typeface="Palatino Linotype" panose="02040502050505030304" pitchFamily="18" charset="0"/>
            </a:endParaRPr>
          </a:p>
        </p:txBody>
      </p:sp>
      <p:sp>
        <p:nvSpPr>
          <p:cNvPr id="3" name="Title 2"/>
          <p:cNvSpPr>
            <a:spLocks noGrp="1"/>
          </p:cNvSpPr>
          <p:nvPr>
            <p:ph type="title"/>
          </p:nvPr>
        </p:nvSpPr>
        <p:spPr/>
        <p:txBody>
          <a:bodyPr>
            <a:normAutofit/>
          </a:bodyPr>
          <a:lstStyle/>
          <a:p>
            <a:r>
              <a:rPr lang="en-US" sz="3200" dirty="0" smtClean="0">
                <a:solidFill>
                  <a:srgbClr val="996633"/>
                </a:solidFill>
                <a:latin typeface="Palatino Linotype" panose="02040502050505030304" pitchFamily="18" charset="0"/>
              </a:rPr>
              <a:t>COMPETITION ACT NO 12. OF 2010</a:t>
            </a:r>
            <a:endParaRPr lang="en-US" sz="3200" dirty="0">
              <a:solidFill>
                <a:srgbClr val="996633"/>
              </a:solidFill>
              <a:latin typeface="Palatino Linotype" panose="02040502050505030304" pitchFamily="18" charset="0"/>
            </a:endParaRPr>
          </a:p>
        </p:txBody>
      </p:sp>
      <p:sp>
        <p:nvSpPr>
          <p:cNvPr id="4" name="Date Placeholder 3"/>
          <p:cNvSpPr>
            <a:spLocks noGrp="1"/>
          </p:cNvSpPr>
          <p:nvPr>
            <p:ph type="dt" sz="half" idx="10"/>
          </p:nvPr>
        </p:nvSpPr>
        <p:spPr/>
        <p:txBody>
          <a:bodyPr/>
          <a:lstStyle/>
          <a:p>
            <a:pPr>
              <a:defRPr/>
            </a:pPr>
            <a:r>
              <a:rPr lang="en-US" dirty="0" smtClean="0"/>
              <a:t>4/14/2021</a:t>
            </a:r>
            <a:endParaRPr lang="en-US" dirty="0"/>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B59D5C8E-E18F-4C23-BEE9-5F7703884F63}" type="slidenum">
              <a:rPr lang="en-US" altLang="en-US" smtClean="0"/>
              <a:pPr>
                <a:defRPr/>
              </a:pPr>
              <a:t>28</a:t>
            </a:fld>
            <a:endParaRPr lang="en-US" altLang="en-US"/>
          </a:p>
        </p:txBody>
      </p:sp>
    </p:spTree>
    <p:extLst>
      <p:ext uri="{BB962C8B-B14F-4D97-AF65-F5344CB8AC3E}">
        <p14:creationId xmlns:p14="http://schemas.microsoft.com/office/powerpoint/2010/main" val="19685684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latin typeface="Palatino Linotype" panose="02040502050505030304" pitchFamily="18" charset="0"/>
              </a:rPr>
              <a:t>How online platforms work in Kenya</a:t>
            </a:r>
          </a:p>
          <a:p>
            <a:endParaRPr lang="en-US" dirty="0">
              <a:latin typeface="Palatino Linotype" panose="02040502050505030304" pitchFamily="18" charset="0"/>
            </a:endParaRPr>
          </a:p>
          <a:p>
            <a:pPr lvl="1"/>
            <a:r>
              <a:rPr lang="en-US" dirty="0">
                <a:latin typeface="Palatino Linotype" panose="02040502050505030304" pitchFamily="18" charset="0"/>
              </a:rPr>
              <a:t>Physical Malls</a:t>
            </a:r>
          </a:p>
          <a:p>
            <a:pPr lvl="1"/>
            <a:r>
              <a:rPr lang="en-US" dirty="0">
                <a:latin typeface="Palatino Linotype" panose="02040502050505030304" pitchFamily="18" charset="0"/>
              </a:rPr>
              <a:t>Online Retail platforms</a:t>
            </a:r>
          </a:p>
          <a:p>
            <a:pPr lvl="1"/>
            <a:r>
              <a:rPr lang="en-US" dirty="0">
                <a:latin typeface="Palatino Linotype" panose="02040502050505030304" pitchFamily="18" charset="0"/>
              </a:rPr>
              <a:t>Physical/Online Hybrid</a:t>
            </a:r>
          </a:p>
          <a:p>
            <a:endParaRPr lang="en-US" dirty="0"/>
          </a:p>
        </p:txBody>
      </p:sp>
      <p:sp>
        <p:nvSpPr>
          <p:cNvPr id="3" name="Title 2"/>
          <p:cNvSpPr>
            <a:spLocks noGrp="1"/>
          </p:cNvSpPr>
          <p:nvPr>
            <p:ph type="title"/>
          </p:nvPr>
        </p:nvSpPr>
        <p:spPr/>
        <p:txBody>
          <a:bodyPr>
            <a:normAutofit/>
          </a:bodyPr>
          <a:lstStyle/>
          <a:p>
            <a:r>
              <a:rPr lang="en-US" sz="3600" dirty="0">
                <a:solidFill>
                  <a:srgbClr val="996633"/>
                </a:solidFill>
                <a:latin typeface="Palatino Linotype" panose="02040502050505030304" pitchFamily="18" charset="0"/>
              </a:rPr>
              <a:t>E-COMMERCE PLAYERS</a:t>
            </a:r>
            <a:endParaRPr lang="en-US" sz="3600" dirty="0"/>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29</a:t>
            </a:fld>
            <a:endParaRPr lang="en-US" altLang="en-US"/>
          </a:p>
        </p:txBody>
      </p:sp>
      <p:pic>
        <p:nvPicPr>
          <p:cNvPr id="7" name="Picture 6"/>
          <p:cNvPicPr>
            <a:picLocks noChangeAspect="1"/>
          </p:cNvPicPr>
          <p:nvPr/>
        </p:nvPicPr>
        <p:blipFill>
          <a:blip r:embed="rId2"/>
          <a:stretch>
            <a:fillRect/>
          </a:stretch>
        </p:blipFill>
        <p:spPr>
          <a:xfrm>
            <a:off x="990600" y="4343400"/>
            <a:ext cx="4267200" cy="1354836"/>
          </a:xfrm>
          <a:prstGeom prst="rect">
            <a:avLst/>
          </a:prstGeom>
        </p:spPr>
      </p:pic>
      <p:pic>
        <p:nvPicPr>
          <p:cNvPr id="8" name="Picture 7"/>
          <p:cNvPicPr>
            <a:picLocks noChangeAspect="1"/>
          </p:cNvPicPr>
          <p:nvPr/>
        </p:nvPicPr>
        <p:blipFill>
          <a:blip r:embed="rId3"/>
          <a:stretch>
            <a:fillRect/>
          </a:stretch>
        </p:blipFill>
        <p:spPr>
          <a:xfrm>
            <a:off x="5587462" y="2133601"/>
            <a:ext cx="3545084" cy="2971800"/>
          </a:xfrm>
          <a:prstGeom prst="rect">
            <a:avLst/>
          </a:prstGeom>
        </p:spPr>
      </p:pic>
    </p:spTree>
    <p:extLst>
      <p:ext uri="{BB962C8B-B14F-4D97-AF65-F5344CB8AC3E}">
        <p14:creationId xmlns:p14="http://schemas.microsoft.com/office/powerpoint/2010/main" val="22793958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229600" cy="4711700"/>
          </a:xfrm>
        </p:spPr>
        <p:txBody>
          <a:bodyPr/>
          <a:lstStyle/>
          <a:p>
            <a:r>
              <a:rPr lang="en-US" sz="1800" dirty="0" smtClean="0">
                <a:latin typeface="Palatino Linotype" panose="02040502050505030304" pitchFamily="18" charset="0"/>
              </a:rPr>
              <a:t>Markets players in the digital economy have leveraged on processing and analyzing of big data to enhance decision making </a:t>
            </a:r>
            <a:r>
              <a:rPr lang="en-US" sz="1800" dirty="0">
                <a:latin typeface="Palatino Linotype" panose="02040502050505030304" pitchFamily="18" charset="0"/>
              </a:rPr>
              <a:t>and </a:t>
            </a:r>
            <a:r>
              <a:rPr lang="en-US" sz="1800" dirty="0" smtClean="0">
                <a:latin typeface="Palatino Linotype" panose="02040502050505030304" pitchFamily="18" charset="0"/>
              </a:rPr>
              <a:t>employ appropriate </a:t>
            </a:r>
            <a:r>
              <a:rPr lang="en-US" sz="1800" dirty="0">
                <a:latin typeface="Palatino Linotype" panose="02040502050505030304" pitchFamily="18" charset="0"/>
              </a:rPr>
              <a:t>strategic </a:t>
            </a:r>
            <a:r>
              <a:rPr lang="en-US" sz="1800" dirty="0" smtClean="0">
                <a:latin typeface="Palatino Linotype" panose="02040502050505030304" pitchFamily="18" charset="0"/>
              </a:rPr>
              <a:t>moves in order to increase profits while penetrating various markets;</a:t>
            </a:r>
          </a:p>
          <a:p>
            <a:pPr marL="109537" indent="0">
              <a:buNone/>
            </a:pPr>
            <a:endParaRPr lang="en-US" sz="1800" dirty="0" smtClean="0">
              <a:latin typeface="Palatino Linotype" panose="02040502050505030304" pitchFamily="18" charset="0"/>
            </a:endParaRPr>
          </a:p>
          <a:p>
            <a:r>
              <a:rPr lang="en-US" sz="1800" dirty="0" smtClean="0">
                <a:latin typeface="Palatino Linotype" panose="02040502050505030304" pitchFamily="18" charset="0"/>
              </a:rPr>
              <a:t>The Acquisition, access, use and sharing of Big data is important in competition assessment;</a:t>
            </a:r>
          </a:p>
          <a:p>
            <a:pPr marL="109537" indent="0">
              <a:buNone/>
            </a:pPr>
            <a:endParaRPr lang="en-US" sz="1800" dirty="0" smtClean="0">
              <a:latin typeface="Palatino Linotype" panose="02040502050505030304" pitchFamily="18" charset="0"/>
            </a:endParaRPr>
          </a:p>
          <a:p>
            <a:r>
              <a:rPr lang="en-US" sz="1800" dirty="0" smtClean="0">
                <a:latin typeface="Palatino Linotype" panose="02040502050505030304" pitchFamily="18" charset="0"/>
              </a:rPr>
              <a:t>The </a:t>
            </a:r>
            <a:r>
              <a:rPr lang="en-US" sz="1800" dirty="0">
                <a:latin typeface="Palatino Linotype" panose="02040502050505030304" pitchFamily="18" charset="0"/>
              </a:rPr>
              <a:t>main objectives of the paper </a:t>
            </a:r>
            <a:r>
              <a:rPr lang="en-US" sz="1800" dirty="0" smtClean="0">
                <a:latin typeface="Palatino Linotype" panose="02040502050505030304" pitchFamily="18" charset="0"/>
              </a:rPr>
              <a:t>are as follows: </a:t>
            </a:r>
            <a:r>
              <a:rPr lang="en-US" sz="1800" dirty="0">
                <a:latin typeface="Palatino Linotype" panose="02040502050505030304" pitchFamily="18" charset="0"/>
              </a:rPr>
              <a:t>- </a:t>
            </a:r>
          </a:p>
          <a:p>
            <a:pPr lvl="1"/>
            <a:r>
              <a:rPr lang="en-US" sz="1400" dirty="0">
                <a:latin typeface="Palatino Linotype" panose="02040502050505030304" pitchFamily="18" charset="0"/>
              </a:rPr>
              <a:t>To provide guidance on how to identify and extinguish abuse of market power and dominance in digital markets and in merger review</a:t>
            </a:r>
            <a:r>
              <a:rPr lang="en-US" sz="1400" dirty="0" smtClean="0">
                <a:latin typeface="Palatino Linotype" panose="02040502050505030304" pitchFamily="18" charset="0"/>
              </a:rPr>
              <a:t>;</a:t>
            </a:r>
          </a:p>
          <a:p>
            <a:pPr lvl="1"/>
            <a:endParaRPr lang="en-US" sz="1400" dirty="0">
              <a:latin typeface="Palatino Linotype" panose="02040502050505030304" pitchFamily="18" charset="0"/>
            </a:endParaRPr>
          </a:p>
          <a:p>
            <a:pPr lvl="1"/>
            <a:r>
              <a:rPr lang="en-US" sz="1400" dirty="0">
                <a:latin typeface="Palatino Linotype" panose="02040502050505030304" pitchFamily="18" charset="0"/>
              </a:rPr>
              <a:t>To review the Authority’s current tools for implementation of the Act and provide recommendations for review and/or amendments where necessary; </a:t>
            </a:r>
            <a:r>
              <a:rPr lang="en-US" sz="1400" dirty="0" smtClean="0">
                <a:latin typeface="Palatino Linotype" panose="02040502050505030304" pitchFamily="18" charset="0"/>
              </a:rPr>
              <a:t>and</a:t>
            </a:r>
          </a:p>
          <a:p>
            <a:pPr marL="392113" lvl="1" indent="0">
              <a:buNone/>
            </a:pPr>
            <a:endParaRPr lang="en-US" sz="1400" dirty="0">
              <a:latin typeface="Palatino Linotype" panose="02040502050505030304" pitchFamily="18" charset="0"/>
            </a:endParaRPr>
          </a:p>
          <a:p>
            <a:pPr lvl="1"/>
            <a:r>
              <a:rPr lang="en-US" sz="1400" dirty="0">
                <a:latin typeface="Palatino Linotype" panose="02040502050505030304" pitchFamily="18" charset="0"/>
              </a:rPr>
              <a:t>To build a reference handbook on big data.</a:t>
            </a:r>
          </a:p>
          <a:p>
            <a:endParaRPr lang="en-US" sz="2000" dirty="0" smtClean="0"/>
          </a:p>
        </p:txBody>
      </p:sp>
      <p:sp>
        <p:nvSpPr>
          <p:cNvPr id="3" name="Title 2"/>
          <p:cNvSpPr>
            <a:spLocks noGrp="1"/>
          </p:cNvSpPr>
          <p:nvPr>
            <p:ph type="title"/>
          </p:nvPr>
        </p:nvSpPr>
        <p:spPr/>
        <p:txBody>
          <a:bodyPr/>
          <a:lstStyle/>
          <a:p>
            <a:pPr algn="ctr"/>
            <a:r>
              <a:rPr lang="en-US" dirty="0" smtClean="0"/>
              <a:t>INTRODUCTION</a:t>
            </a:r>
            <a:endParaRPr lang="en-US" dirty="0"/>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5" name="Footer Placeholder 4"/>
          <p:cNvSpPr>
            <a:spLocks noGrp="1"/>
          </p:cNvSpPr>
          <p:nvPr>
            <p:ph type="ftr" sz="quarter" idx="11"/>
          </p:nvPr>
        </p:nvSpPr>
        <p:spPr/>
        <p:txBody>
          <a:bodyPr/>
          <a:lstStyle/>
          <a:p>
            <a:pPr>
              <a:defRPr/>
            </a:pPr>
            <a:r>
              <a:rPr lang="en-US" sz="800" dirty="0" err="1" smtClean="0"/>
              <a:t>Vision:"A</a:t>
            </a:r>
            <a:r>
              <a:rPr lang="en-US" sz="800" dirty="0" smtClean="0"/>
              <a:t> Kenyan  economy with globally efficient markets and enhanced consumer welfare for shared Prosperity"</a:t>
            </a:r>
            <a:endParaRPr lang="en-US" sz="800" dirty="0"/>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3</a:t>
            </a:fld>
            <a:endParaRPr lang="en-US" altLang="en-US"/>
          </a:p>
        </p:txBody>
      </p:sp>
    </p:spTree>
    <p:extLst>
      <p:ext uri="{BB962C8B-B14F-4D97-AF65-F5344CB8AC3E}">
        <p14:creationId xmlns:p14="http://schemas.microsoft.com/office/powerpoint/2010/main" val="36871933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229600" cy="4864100"/>
          </a:xfrm>
        </p:spPr>
        <p:txBody>
          <a:bodyPr/>
          <a:lstStyle/>
          <a:p>
            <a:pPr algn="just"/>
            <a:r>
              <a:rPr lang="en-US" dirty="0">
                <a:latin typeface="Palatino Linotype" panose="02040502050505030304" pitchFamily="18" charset="0"/>
              </a:rPr>
              <a:t>Most platforms being online retail stores, can use vendor’s target consumers (market) </a:t>
            </a:r>
            <a:r>
              <a:rPr lang="en-US" dirty="0" smtClean="0">
                <a:latin typeface="Palatino Linotype" panose="02040502050505030304" pitchFamily="18" charset="0"/>
              </a:rPr>
              <a:t>in establishing </a:t>
            </a:r>
            <a:r>
              <a:rPr lang="en-US" dirty="0">
                <a:latin typeface="Palatino Linotype" panose="02040502050505030304" pitchFamily="18" charset="0"/>
              </a:rPr>
              <a:t>a new market </a:t>
            </a:r>
            <a:r>
              <a:rPr lang="en-US" dirty="0" smtClean="0">
                <a:latin typeface="Palatino Linotype" panose="02040502050505030304" pitchFamily="18" charset="0"/>
              </a:rPr>
              <a:t>niche</a:t>
            </a:r>
          </a:p>
          <a:p>
            <a:pPr algn="just"/>
            <a:endParaRPr lang="en-US" dirty="0" smtClean="0">
              <a:latin typeface="Palatino Linotype" panose="02040502050505030304" pitchFamily="18" charset="0"/>
            </a:endParaRPr>
          </a:p>
          <a:p>
            <a:pPr algn="just"/>
            <a:r>
              <a:rPr lang="en-US" dirty="0" smtClean="0">
                <a:latin typeface="Palatino Linotype" panose="02040502050505030304" pitchFamily="18" charset="0"/>
              </a:rPr>
              <a:t>Payment to access the platform</a:t>
            </a:r>
          </a:p>
          <a:p>
            <a:pPr algn="just"/>
            <a:endParaRPr lang="en-US" dirty="0" smtClean="0">
              <a:latin typeface="Palatino Linotype" panose="02040502050505030304" pitchFamily="18" charset="0"/>
            </a:endParaRPr>
          </a:p>
          <a:p>
            <a:pPr algn="just"/>
            <a:r>
              <a:rPr lang="en-US" dirty="0" smtClean="0">
                <a:latin typeface="Palatino Linotype" panose="02040502050505030304" pitchFamily="18" charset="0"/>
              </a:rPr>
              <a:t>Creation of </a:t>
            </a:r>
            <a:r>
              <a:rPr lang="en-US" dirty="0">
                <a:latin typeface="Palatino Linotype" panose="02040502050505030304" pitchFamily="18" charset="0"/>
              </a:rPr>
              <a:t>competition among </a:t>
            </a:r>
            <a:r>
              <a:rPr lang="en-US" dirty="0" smtClean="0">
                <a:latin typeface="Palatino Linotype" panose="02040502050505030304" pitchFamily="18" charset="0"/>
              </a:rPr>
              <a:t>suppliers</a:t>
            </a:r>
          </a:p>
          <a:p>
            <a:pPr algn="just"/>
            <a:endParaRPr lang="en-US" dirty="0" smtClean="0">
              <a:latin typeface="Palatino Linotype" panose="02040502050505030304" pitchFamily="18" charset="0"/>
            </a:endParaRPr>
          </a:p>
          <a:p>
            <a:pPr algn="just"/>
            <a:r>
              <a:rPr lang="en-US" dirty="0">
                <a:latin typeface="Palatino Linotype" panose="02040502050505030304" pitchFamily="18" charset="0"/>
              </a:rPr>
              <a:t>The nature and determination of contracts between the platforms and the suppliers </a:t>
            </a:r>
            <a:endParaRPr lang="en-US" dirty="0" smtClean="0">
              <a:latin typeface="Palatino Linotype" panose="02040502050505030304" pitchFamily="18" charset="0"/>
            </a:endParaRPr>
          </a:p>
          <a:p>
            <a:endParaRPr lang="en-US" dirty="0">
              <a:latin typeface="Palatino Linotype" panose="02040502050505030304" pitchFamily="18" charset="0"/>
            </a:endParaRPr>
          </a:p>
        </p:txBody>
      </p:sp>
      <p:sp>
        <p:nvSpPr>
          <p:cNvPr id="3" name="Title 2"/>
          <p:cNvSpPr>
            <a:spLocks noGrp="1"/>
          </p:cNvSpPr>
          <p:nvPr>
            <p:ph type="title"/>
          </p:nvPr>
        </p:nvSpPr>
        <p:spPr>
          <a:xfrm>
            <a:off x="457200" y="-36871"/>
            <a:ext cx="8229600" cy="1143000"/>
          </a:xfrm>
        </p:spPr>
        <p:txBody>
          <a:bodyPr>
            <a:normAutofit/>
          </a:bodyPr>
          <a:lstStyle/>
          <a:p>
            <a:r>
              <a:rPr lang="en-US" sz="3200" dirty="0" smtClean="0">
                <a:solidFill>
                  <a:srgbClr val="996633"/>
                </a:solidFill>
                <a:latin typeface="Palatino Linotype" panose="02040502050505030304" pitchFamily="18" charset="0"/>
              </a:rPr>
              <a:t>OTHER BUYER POWER ISSUES</a:t>
            </a:r>
            <a:endParaRPr lang="en-US" sz="3200" dirty="0">
              <a:solidFill>
                <a:srgbClr val="996633"/>
              </a:solidFill>
              <a:latin typeface="Palatino Linotype" panose="02040502050505030304" pitchFamily="18" charset="0"/>
            </a:endParaRPr>
          </a:p>
        </p:txBody>
      </p:sp>
      <p:sp>
        <p:nvSpPr>
          <p:cNvPr id="4" name="Date Placeholder 3"/>
          <p:cNvSpPr>
            <a:spLocks noGrp="1"/>
          </p:cNvSpPr>
          <p:nvPr>
            <p:ph type="dt" sz="half" idx="10"/>
          </p:nvPr>
        </p:nvSpPr>
        <p:spPr/>
        <p:txBody>
          <a:bodyPr/>
          <a:lstStyle/>
          <a:p>
            <a:pPr>
              <a:defRPr/>
            </a:pPr>
            <a:r>
              <a:rPr lang="en-US" dirty="0" smtClean="0"/>
              <a:t>4/14/2021</a:t>
            </a:r>
            <a:endParaRPr lang="en-US" dirty="0"/>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B59D5C8E-E18F-4C23-BEE9-5F7703884F63}" type="slidenum">
              <a:rPr lang="en-US" altLang="en-US" smtClean="0"/>
              <a:pPr>
                <a:defRPr/>
              </a:pPr>
              <a:t>30</a:t>
            </a:fld>
            <a:endParaRPr lang="en-US" altLang="en-US"/>
          </a:p>
        </p:txBody>
      </p:sp>
    </p:spTree>
    <p:extLst>
      <p:ext uri="{BB962C8B-B14F-4D97-AF65-F5344CB8AC3E}">
        <p14:creationId xmlns:p14="http://schemas.microsoft.com/office/powerpoint/2010/main" val="7600990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latin typeface="Palatino Linotype" panose="02040502050505030304" pitchFamily="18" charset="0"/>
            </a:endParaRPr>
          </a:p>
          <a:p>
            <a:pPr marL="109537" indent="0">
              <a:buNone/>
            </a:pPr>
            <a:r>
              <a:rPr lang="en-US" b="1" i="1" u="sng" dirty="0" smtClean="0">
                <a:latin typeface="Palatino Linotype" panose="02040502050505030304" pitchFamily="18" charset="0"/>
              </a:rPr>
              <a:t>TIMELY OPTIONS VS. E-CART SERVICES </a:t>
            </a:r>
          </a:p>
          <a:p>
            <a:pPr marL="109537" indent="0">
              <a:buNone/>
            </a:pPr>
            <a:endParaRPr lang="en-US" dirty="0">
              <a:latin typeface="Palatino Linotype" panose="02040502050505030304" pitchFamily="18" charset="0"/>
            </a:endParaRPr>
          </a:p>
          <a:p>
            <a:r>
              <a:rPr lang="en-US" dirty="0" smtClean="0">
                <a:latin typeface="Palatino Linotype" panose="02040502050505030304" pitchFamily="18" charset="0"/>
              </a:rPr>
              <a:t> SME - Sugar Supplier </a:t>
            </a:r>
          </a:p>
          <a:p>
            <a:r>
              <a:rPr lang="en-US" dirty="0" smtClean="0">
                <a:latin typeface="Palatino Linotype" panose="02040502050505030304" pitchFamily="18" charset="0"/>
              </a:rPr>
              <a:t> Sold goods on the platform </a:t>
            </a:r>
          </a:p>
          <a:p>
            <a:r>
              <a:rPr lang="en-US" dirty="0" smtClean="0">
                <a:latin typeface="Palatino Linotype" panose="02040502050505030304" pitchFamily="18" charset="0"/>
              </a:rPr>
              <a:t> Three (3) successful sales</a:t>
            </a:r>
          </a:p>
          <a:p>
            <a:r>
              <a:rPr lang="en-US" dirty="0">
                <a:latin typeface="Palatino Linotype" panose="02040502050505030304" pitchFamily="18" charset="0"/>
              </a:rPr>
              <a:t> </a:t>
            </a:r>
            <a:r>
              <a:rPr lang="en-US" dirty="0" smtClean="0">
                <a:latin typeface="Palatino Linotype" panose="02040502050505030304" pitchFamily="18" charset="0"/>
              </a:rPr>
              <a:t>Contract terminated</a:t>
            </a:r>
          </a:p>
          <a:p>
            <a:endParaRPr lang="en-US" dirty="0">
              <a:latin typeface="Palatino Linotype" panose="02040502050505030304" pitchFamily="18" charset="0"/>
            </a:endParaRPr>
          </a:p>
          <a:p>
            <a:endParaRPr lang="en-US" dirty="0" smtClean="0">
              <a:latin typeface="Palatino Linotype" panose="02040502050505030304" pitchFamily="18" charset="0"/>
            </a:endParaRPr>
          </a:p>
          <a:p>
            <a:endParaRPr lang="en-US" dirty="0">
              <a:latin typeface="Palatino Linotype" panose="02040502050505030304" pitchFamily="18" charset="0"/>
            </a:endParaRPr>
          </a:p>
        </p:txBody>
      </p:sp>
      <p:sp>
        <p:nvSpPr>
          <p:cNvPr id="3" name="Title 2"/>
          <p:cNvSpPr>
            <a:spLocks noGrp="1"/>
          </p:cNvSpPr>
          <p:nvPr>
            <p:ph type="title"/>
          </p:nvPr>
        </p:nvSpPr>
        <p:spPr/>
        <p:txBody>
          <a:bodyPr>
            <a:normAutofit/>
          </a:bodyPr>
          <a:lstStyle/>
          <a:p>
            <a:r>
              <a:rPr lang="en-US" sz="3200" dirty="0" smtClean="0">
                <a:solidFill>
                  <a:srgbClr val="996633"/>
                </a:solidFill>
                <a:latin typeface="Palatino Linotype" panose="02040502050505030304" pitchFamily="18" charset="0"/>
              </a:rPr>
              <a:t>CASE STUDY</a:t>
            </a:r>
            <a:endParaRPr lang="en-US" sz="3200" dirty="0">
              <a:solidFill>
                <a:srgbClr val="996633"/>
              </a:solidFill>
              <a:latin typeface="Palatino Linotype" panose="02040502050505030304" pitchFamily="18" charset="0"/>
            </a:endParaRPr>
          </a:p>
        </p:txBody>
      </p:sp>
      <p:sp>
        <p:nvSpPr>
          <p:cNvPr id="4" name="Date Placeholder 3"/>
          <p:cNvSpPr>
            <a:spLocks noGrp="1"/>
          </p:cNvSpPr>
          <p:nvPr>
            <p:ph type="dt" sz="half" idx="10"/>
          </p:nvPr>
        </p:nvSpPr>
        <p:spPr/>
        <p:txBody>
          <a:bodyPr/>
          <a:lstStyle/>
          <a:p>
            <a:pPr>
              <a:defRPr/>
            </a:pPr>
            <a:r>
              <a:rPr lang="en-US" dirty="0" smtClean="0"/>
              <a:t>4/14/2021</a:t>
            </a:r>
            <a:endParaRPr lang="en-US" dirty="0"/>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B59D5C8E-E18F-4C23-BEE9-5F7703884F63}" type="slidenum">
              <a:rPr lang="en-US" altLang="en-US" smtClean="0"/>
              <a:pPr>
                <a:defRPr/>
              </a:pPr>
              <a:t>31</a:t>
            </a:fld>
            <a:endParaRPr lang="en-US" altLang="en-US"/>
          </a:p>
        </p:txBody>
      </p:sp>
      <p:pic>
        <p:nvPicPr>
          <p:cNvPr id="8" name="Picture 7"/>
          <p:cNvPicPr>
            <a:picLocks noChangeAspect="1"/>
          </p:cNvPicPr>
          <p:nvPr/>
        </p:nvPicPr>
        <p:blipFill>
          <a:blip r:embed="rId2"/>
          <a:stretch>
            <a:fillRect/>
          </a:stretch>
        </p:blipFill>
        <p:spPr>
          <a:xfrm>
            <a:off x="5638800" y="2667000"/>
            <a:ext cx="3276600" cy="2971800"/>
          </a:xfrm>
          <a:prstGeom prst="rect">
            <a:avLst/>
          </a:prstGeom>
        </p:spPr>
      </p:pic>
    </p:spTree>
    <p:extLst>
      <p:ext uri="{BB962C8B-B14F-4D97-AF65-F5344CB8AC3E}">
        <p14:creationId xmlns:p14="http://schemas.microsoft.com/office/powerpoint/2010/main" val="16862779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latin typeface="Palatino Linotype" panose="02040502050505030304" pitchFamily="18" charset="0"/>
              </a:rPr>
              <a:t>Further research into e-commerce platforms engaging in trade especially with small and medium sized enterprises as suppliers.</a:t>
            </a:r>
          </a:p>
          <a:p>
            <a:endParaRPr lang="en-US" dirty="0">
              <a:latin typeface="Palatino Linotype" panose="02040502050505030304" pitchFamily="18" charset="0"/>
            </a:endParaRPr>
          </a:p>
          <a:p>
            <a:r>
              <a:rPr lang="en-US" dirty="0">
                <a:latin typeface="Palatino Linotype" panose="02040502050505030304" pitchFamily="18" charset="0"/>
              </a:rPr>
              <a:t>Assess the nature of contracts existing between the e-commerce players, the online retailers and the suppliers.</a:t>
            </a:r>
          </a:p>
          <a:p>
            <a:endParaRPr lang="en-US" dirty="0"/>
          </a:p>
        </p:txBody>
      </p:sp>
      <p:sp>
        <p:nvSpPr>
          <p:cNvPr id="3" name="Title 2"/>
          <p:cNvSpPr>
            <a:spLocks noGrp="1"/>
          </p:cNvSpPr>
          <p:nvPr>
            <p:ph type="title"/>
          </p:nvPr>
        </p:nvSpPr>
        <p:spPr/>
        <p:txBody>
          <a:bodyPr>
            <a:normAutofit/>
          </a:bodyPr>
          <a:lstStyle/>
          <a:p>
            <a:r>
              <a:rPr lang="en-US" sz="3600" dirty="0">
                <a:solidFill>
                  <a:srgbClr val="996600"/>
                </a:solidFill>
                <a:latin typeface="Palatino Linotype" panose="02040502050505030304" pitchFamily="18" charset="0"/>
              </a:rPr>
              <a:t>RECOMMENDATION</a:t>
            </a:r>
            <a:endParaRPr lang="en-US" sz="3600" dirty="0">
              <a:solidFill>
                <a:srgbClr val="996600"/>
              </a:solidFill>
            </a:endParaRPr>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32</a:t>
            </a:fld>
            <a:endParaRPr lang="en-US" altLang="en-US"/>
          </a:p>
        </p:txBody>
      </p:sp>
    </p:spTree>
    <p:extLst>
      <p:ext uri="{BB962C8B-B14F-4D97-AF65-F5344CB8AC3E}">
        <p14:creationId xmlns:p14="http://schemas.microsoft.com/office/powerpoint/2010/main" val="33882169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4294967295"/>
          </p:nvPr>
        </p:nvSpPr>
        <p:spPr>
          <a:xfrm>
            <a:off x="0" y="6415708"/>
            <a:ext cx="9296400" cy="442292"/>
          </a:xfrm>
        </p:spPr>
        <p:txBody>
          <a:bodyPr/>
          <a:lstStyle/>
          <a:p>
            <a:pPr algn="l">
              <a:defRPr/>
            </a:pPr>
            <a:r>
              <a:rPr lang="en-US" sz="1400" dirty="0">
                <a:solidFill>
                  <a:prstClr val="black"/>
                </a:solidFill>
                <a:latin typeface="Palatino Linotype" panose="02040502050505030304" pitchFamily="18" charset="0"/>
              </a:rPr>
              <a:t>Vision: "A Kenyan  economy with globally efficient markets and enhanced consumer welfare for shared Prosperity</a:t>
            </a:r>
            <a:r>
              <a:rPr lang="en-US" sz="1050" dirty="0">
                <a:solidFill>
                  <a:prstClr val="black"/>
                </a:solidFill>
                <a:latin typeface="Palatino Linotype" panose="02040502050505030304" pitchFamily="18" charset="0"/>
              </a:rPr>
              <a:t>"</a:t>
            </a:r>
          </a:p>
        </p:txBody>
      </p:sp>
      <p:pic>
        <p:nvPicPr>
          <p:cNvPr id="8198" name="Picture 6" descr="Related image"/>
          <p:cNvPicPr>
            <a:picLocks noChangeAspect="1" noChangeArrowheads="1"/>
          </p:cNvPicPr>
          <p:nvPr/>
        </p:nvPicPr>
        <p:blipFill rotWithShape="1">
          <a:blip r:embed="rId2">
            <a:extLst>
              <a:ext uri="{28A0092B-C50C-407E-A947-70E740481C1C}">
                <a14:useLocalDpi xmlns:a14="http://schemas.microsoft.com/office/drawing/2010/main" val="0"/>
              </a:ext>
            </a:extLst>
          </a:blip>
          <a:srcRect l="-184" t="8845" r="967" b="6388"/>
          <a:stretch/>
        </p:blipFill>
        <p:spPr bwMode="auto">
          <a:xfrm>
            <a:off x="1816579" y="1459256"/>
            <a:ext cx="5715000" cy="309535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3"/>
          <a:stretch>
            <a:fillRect/>
          </a:stretch>
        </p:blipFill>
        <p:spPr>
          <a:xfrm>
            <a:off x="7772400" y="5705977"/>
            <a:ext cx="1200999" cy="805796"/>
          </a:xfrm>
          <a:prstGeom prst="rect">
            <a:avLst/>
          </a:prstGeom>
        </p:spPr>
      </p:pic>
      <p:pic>
        <p:nvPicPr>
          <p:cNvPr id="5"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49044" y="994423"/>
            <a:ext cx="1264444" cy="620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814430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F6236545-F6D2-453D-8823-F1EF531E9511}" type="datetime1">
              <a:rPr lang="en-US" smtClean="0"/>
              <a:pPr>
                <a:defRPr/>
              </a:pPr>
              <a:t>7/16/2021</a:t>
            </a:fld>
            <a:endParaRPr lang="en-US"/>
          </a:p>
        </p:txBody>
      </p:sp>
      <p:sp>
        <p:nvSpPr>
          <p:cNvPr id="3" name="Slide Number Placeholder 2"/>
          <p:cNvSpPr>
            <a:spLocks noGrp="1"/>
          </p:cNvSpPr>
          <p:nvPr>
            <p:ph type="sldNum" sz="quarter" idx="12"/>
          </p:nvPr>
        </p:nvSpPr>
        <p:spPr/>
        <p:txBody>
          <a:bodyPr/>
          <a:lstStyle/>
          <a:p>
            <a:pPr>
              <a:defRPr/>
            </a:pPr>
            <a:fld id="{4828A7D9-C6B6-4DE9-BD80-FAA144C49E09}" type="slidenum">
              <a:rPr lang="en-US" altLang="en-US" smtClean="0"/>
              <a:pPr>
                <a:defRPr/>
              </a:pPr>
              <a:t>34</a:t>
            </a:fld>
            <a:endParaRPr lang="en-US" altLang="en-US"/>
          </a:p>
        </p:txBody>
      </p:sp>
      <p:sp>
        <p:nvSpPr>
          <p:cNvPr id="4" name="Rectangle 3"/>
          <p:cNvSpPr/>
          <p:nvPr/>
        </p:nvSpPr>
        <p:spPr>
          <a:xfrm>
            <a:off x="1066800" y="1676400"/>
            <a:ext cx="7162800" cy="1261884"/>
          </a:xfrm>
          <a:prstGeom prst="rect">
            <a:avLst/>
          </a:prstGeom>
        </p:spPr>
        <p:txBody>
          <a:bodyPr wrap="square">
            <a:spAutoFit/>
          </a:bodyPr>
          <a:lstStyle/>
          <a:p>
            <a:pPr algn="ctr"/>
            <a:r>
              <a:rPr lang="en-US" altLang="en-US" b="1" dirty="0" smtClean="0" bmk="">
                <a:latin typeface="Palatino Linotype" panose="02040502050505030304" pitchFamily="18" charset="0"/>
                <a:ea typeface="Times New Roman" panose="02020603050405020304" pitchFamily="18" charset="0"/>
                <a:cs typeface="Times New Roman" panose="02020603050405020304" pitchFamily="18" charset="0"/>
              </a:rPr>
              <a:t>4.</a:t>
            </a:r>
            <a:r>
              <a:rPr lang="en-US" altLang="en-US" sz="2800" b="1" dirty="0" smtClean="0" bmk="">
                <a:latin typeface="Palatino Linotype" panose="02040502050505030304" pitchFamily="18" charset="0"/>
                <a:ea typeface="Times New Roman" panose="02020603050405020304" pitchFamily="18" charset="0"/>
                <a:cs typeface="Times New Roman" panose="02020603050405020304" pitchFamily="18" charset="0"/>
              </a:rPr>
              <a:t> </a:t>
            </a:r>
            <a:r>
              <a:rPr lang="en-US" altLang="en-US" sz="2400" b="1" dirty="0" bmk="">
                <a:latin typeface="Palatino Linotype" panose="02040502050505030304" pitchFamily="18" charset="0"/>
                <a:ea typeface="Times New Roman" panose="02020603050405020304" pitchFamily="18" charset="0"/>
                <a:cs typeface="Times New Roman" panose="02020603050405020304" pitchFamily="18" charset="0"/>
              </a:rPr>
              <a:t>PROPOSED MPLEMENTATION </a:t>
            </a:r>
            <a:r>
              <a:rPr lang="en-US" altLang="en-US" sz="2400" b="1" dirty="0" smtClean="0" bmk="">
                <a:latin typeface="Palatino Linotype" panose="02040502050505030304" pitchFamily="18" charset="0"/>
                <a:ea typeface="Times New Roman" panose="02020603050405020304" pitchFamily="18" charset="0"/>
                <a:cs typeface="Times New Roman" panose="02020603050405020304" pitchFamily="18" charset="0"/>
              </a:rPr>
              <a:t>MATRIX </a:t>
            </a:r>
          </a:p>
          <a:p>
            <a:pPr algn="ctr"/>
            <a:endParaRPr lang="en-US" altLang="en-US" sz="2400" b="1" dirty="0" smtClean="0" bmk="">
              <a:latin typeface="Palatino Linotype" panose="02040502050505030304" pitchFamily="18" charset="0"/>
              <a:ea typeface="Times New Roman" panose="02020603050405020304" pitchFamily="18" charset="0"/>
              <a:cs typeface="Times New Roman" panose="02020603050405020304" pitchFamily="18" charset="0"/>
            </a:endParaRPr>
          </a:p>
          <a:p>
            <a:pPr algn="ctr"/>
            <a:r>
              <a:rPr lang="en-US" altLang="en-US" sz="2400" i="1" dirty="0" smtClean="0" bmk="">
                <a:latin typeface="Palatino Linotype" panose="02040502050505030304" pitchFamily="18" charset="0"/>
                <a:ea typeface="Times New Roman" panose="02020603050405020304" pitchFamily="18" charset="0"/>
                <a:cs typeface="Times New Roman" panose="02020603050405020304" pitchFamily="18" charset="0"/>
              </a:rPr>
              <a:t>Presented by Rosebela Oiro</a:t>
            </a:r>
            <a:r>
              <a:rPr lang="en-US" altLang="en-US" sz="2400" i="1" dirty="0" smtClean="0">
                <a:latin typeface="Palatino Linotype" panose="02040502050505030304" pitchFamily="18" charset="0"/>
                <a:ea typeface="Times New Roman" panose="02020603050405020304" pitchFamily="18" charset="0"/>
                <a:cs typeface="Times New Roman" panose="02020603050405020304" pitchFamily="18" charset="0"/>
              </a:rPr>
              <a:t> </a:t>
            </a:r>
            <a:endParaRPr lang="en-US" sz="2400" i="1" dirty="0"/>
          </a:p>
        </p:txBody>
      </p:sp>
    </p:spTree>
    <p:extLst>
      <p:ext uri="{BB962C8B-B14F-4D97-AF65-F5344CB8AC3E}">
        <p14:creationId xmlns:p14="http://schemas.microsoft.com/office/powerpoint/2010/main" val="20753106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F6236545-F6D2-453D-8823-F1EF531E9511}" type="datetime1">
              <a:rPr lang="en-US" smtClean="0"/>
              <a:pPr>
                <a:defRPr/>
              </a:pPr>
              <a:t>7/16/2021</a:t>
            </a:fld>
            <a:endParaRPr lang="en-US"/>
          </a:p>
        </p:txBody>
      </p:sp>
      <p:sp>
        <p:nvSpPr>
          <p:cNvPr id="3" name="Slide Number Placeholder 2"/>
          <p:cNvSpPr>
            <a:spLocks noGrp="1"/>
          </p:cNvSpPr>
          <p:nvPr>
            <p:ph type="sldNum" sz="quarter" idx="12"/>
          </p:nvPr>
        </p:nvSpPr>
        <p:spPr/>
        <p:txBody>
          <a:bodyPr/>
          <a:lstStyle/>
          <a:p>
            <a:pPr>
              <a:defRPr/>
            </a:pPr>
            <a:fld id="{4828A7D9-C6B6-4DE9-BD80-FAA144C49E09}" type="slidenum">
              <a:rPr lang="en-US" altLang="en-US" smtClean="0"/>
              <a:pPr>
                <a:defRPr/>
              </a:pPr>
              <a:t>35</a:t>
            </a:fld>
            <a:endParaRPr lang="en-US" altLang="en-US"/>
          </a:p>
        </p:txBody>
      </p:sp>
      <p:graphicFrame>
        <p:nvGraphicFramePr>
          <p:cNvPr id="4" name="Table 3"/>
          <p:cNvGraphicFramePr>
            <a:graphicFrameLocks noGrp="1"/>
          </p:cNvGraphicFramePr>
          <p:nvPr>
            <p:extLst>
              <p:ext uri="{D42A27DB-BD31-4B8C-83A1-F6EECF244321}">
                <p14:modId xmlns:p14="http://schemas.microsoft.com/office/powerpoint/2010/main" val="3660404171"/>
              </p:ext>
            </p:extLst>
          </p:nvPr>
        </p:nvGraphicFramePr>
        <p:xfrm>
          <a:off x="228600" y="997134"/>
          <a:ext cx="8077199" cy="4717868"/>
        </p:xfrm>
        <a:graphic>
          <a:graphicData uri="http://schemas.openxmlformats.org/drawingml/2006/table">
            <a:tbl>
              <a:tblPr firstRow="1" firstCol="1" bandRow="1">
                <a:tableStyleId>{5C22544A-7EE6-4342-B048-85BDC9FD1C3A}</a:tableStyleId>
              </a:tblPr>
              <a:tblGrid>
                <a:gridCol w="617501">
                  <a:extLst>
                    <a:ext uri="{9D8B030D-6E8A-4147-A177-3AD203B41FA5}">
                      <a16:colId xmlns:a16="http://schemas.microsoft.com/office/drawing/2014/main" val="1129900530"/>
                    </a:ext>
                  </a:extLst>
                </a:gridCol>
                <a:gridCol w="2692685">
                  <a:extLst>
                    <a:ext uri="{9D8B030D-6E8A-4147-A177-3AD203B41FA5}">
                      <a16:colId xmlns:a16="http://schemas.microsoft.com/office/drawing/2014/main" val="4078179602"/>
                    </a:ext>
                  </a:extLst>
                </a:gridCol>
                <a:gridCol w="2478573">
                  <a:extLst>
                    <a:ext uri="{9D8B030D-6E8A-4147-A177-3AD203B41FA5}">
                      <a16:colId xmlns:a16="http://schemas.microsoft.com/office/drawing/2014/main" val="444987120"/>
                    </a:ext>
                  </a:extLst>
                </a:gridCol>
                <a:gridCol w="2288440">
                  <a:extLst>
                    <a:ext uri="{9D8B030D-6E8A-4147-A177-3AD203B41FA5}">
                      <a16:colId xmlns:a16="http://schemas.microsoft.com/office/drawing/2014/main" val="3589915307"/>
                    </a:ext>
                  </a:extLst>
                </a:gridCol>
              </a:tblGrid>
              <a:tr h="280073">
                <a:tc>
                  <a:txBody>
                    <a:bodyPr/>
                    <a:lstStyle/>
                    <a:p>
                      <a:pPr marL="0" marR="0" algn="just">
                        <a:lnSpc>
                          <a:spcPct val="115000"/>
                        </a:lnSpc>
                        <a:spcBef>
                          <a:spcPts val="0"/>
                        </a:spcBef>
                        <a:spcAft>
                          <a:spcPts val="0"/>
                        </a:spcAft>
                      </a:pPr>
                      <a:r>
                        <a:rPr lang="en-US" sz="11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100" dirty="0">
                          <a:effectLst/>
                        </a:rPr>
                        <a:t>PROPOSED ACTION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100">
                          <a:effectLst/>
                        </a:rPr>
                        <a:t>PROPOSED TIMELINE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100" dirty="0">
                          <a:effectLst/>
                        </a:rPr>
                        <a:t>RESPONSIBILITY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3027409"/>
                  </a:ext>
                </a:extLst>
              </a:tr>
              <a:tr h="555318">
                <a:tc>
                  <a:txBody>
                    <a:bodyPr/>
                    <a:lstStyle/>
                    <a:p>
                      <a:r>
                        <a:rPr lang="en-US" dirty="0" smtClean="0"/>
                        <a:t>1</a:t>
                      </a:r>
                      <a:endParaRPr lang="en-US" dirty="0"/>
                    </a:p>
                  </a:txBody>
                  <a:tcPr marL="68580" marR="68580" marT="0" marB="0"/>
                </a:tc>
                <a:tc>
                  <a:txBody>
                    <a:bodyPr/>
                    <a:lstStyle/>
                    <a:p>
                      <a:pPr marL="0" marR="0" algn="just">
                        <a:lnSpc>
                          <a:spcPct val="115000"/>
                        </a:lnSpc>
                        <a:spcBef>
                          <a:spcPts val="0"/>
                        </a:spcBef>
                        <a:spcAft>
                          <a:spcPts val="0"/>
                        </a:spcAft>
                      </a:pPr>
                      <a:r>
                        <a:rPr lang="en-US" sz="1100">
                          <a:effectLst/>
                        </a:rPr>
                        <a:t>Enhanced Cross-border co-operation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100">
                          <a:effectLst/>
                        </a:rPr>
                        <a:t>Continuous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100" dirty="0">
                          <a:effectLst/>
                        </a:rPr>
                        <a:t>PPR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9135859"/>
                  </a:ext>
                </a:extLst>
              </a:tr>
              <a:tr h="480713">
                <a:tc>
                  <a:txBody>
                    <a:bodyPr/>
                    <a:lstStyle/>
                    <a:p>
                      <a:r>
                        <a:rPr lang="en-US" dirty="0" smtClean="0"/>
                        <a:t>2</a:t>
                      </a:r>
                      <a:endParaRPr lang="en-US" dirty="0"/>
                    </a:p>
                  </a:txBody>
                  <a:tcPr marL="68580" marR="68580" marT="0" marB="0"/>
                </a:tc>
                <a:tc>
                  <a:txBody>
                    <a:bodyPr/>
                    <a:lstStyle/>
                    <a:p>
                      <a:pPr marL="0" marR="0" algn="just">
                        <a:lnSpc>
                          <a:spcPct val="115000"/>
                        </a:lnSpc>
                        <a:spcBef>
                          <a:spcPts val="0"/>
                        </a:spcBef>
                        <a:spcAft>
                          <a:spcPts val="0"/>
                        </a:spcAft>
                      </a:pPr>
                      <a:r>
                        <a:rPr lang="en-US" sz="1100">
                          <a:effectLst/>
                        </a:rPr>
                        <a:t>New Knowledge Generation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100">
                          <a:effectLst/>
                        </a:rPr>
                        <a:t>FY 2021/2022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100">
                          <a:effectLst/>
                        </a:rPr>
                        <a:t>PPR/BP/E&amp;C/M&amp;A/CPD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82910674"/>
                  </a:ext>
                </a:extLst>
              </a:tr>
              <a:tr h="555318">
                <a:tc>
                  <a:txBody>
                    <a:bodyPr/>
                    <a:lstStyle/>
                    <a:p>
                      <a:r>
                        <a:rPr lang="en-US" dirty="0" smtClean="0"/>
                        <a:t>3</a:t>
                      </a:r>
                      <a:endParaRPr lang="en-US" dirty="0"/>
                    </a:p>
                  </a:txBody>
                  <a:tcPr marL="68580" marR="68580" marT="0" marB="0"/>
                </a:tc>
                <a:tc>
                  <a:txBody>
                    <a:bodyPr/>
                    <a:lstStyle/>
                    <a:p>
                      <a:pPr marL="0" marR="0" algn="just">
                        <a:lnSpc>
                          <a:spcPct val="115000"/>
                        </a:lnSpc>
                        <a:spcBef>
                          <a:spcPts val="0"/>
                        </a:spcBef>
                        <a:spcAft>
                          <a:spcPts val="0"/>
                        </a:spcAft>
                      </a:pPr>
                      <a:r>
                        <a:rPr lang="en-US" sz="1100">
                          <a:effectLst/>
                        </a:rPr>
                        <a:t>Advocacy of Data Privacy regulations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100">
                          <a:effectLst/>
                        </a:rPr>
                        <a:t>FY 2021/2022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100">
                          <a:effectLst/>
                        </a:rPr>
                        <a:t>PPR/CPD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85511958"/>
                  </a:ext>
                </a:extLst>
              </a:tr>
              <a:tr h="560951">
                <a:tc>
                  <a:txBody>
                    <a:bodyPr/>
                    <a:lstStyle/>
                    <a:p>
                      <a:r>
                        <a:rPr lang="en-US" dirty="0" smtClean="0"/>
                        <a:t>4</a:t>
                      </a:r>
                      <a:endParaRPr lang="en-US" dirty="0"/>
                    </a:p>
                  </a:txBody>
                  <a:tcPr marL="68580" marR="68580" marT="0" marB="0"/>
                </a:tc>
                <a:tc>
                  <a:txBody>
                    <a:bodyPr/>
                    <a:lstStyle/>
                    <a:p>
                      <a:pPr marL="0" marR="0" algn="just">
                        <a:lnSpc>
                          <a:spcPct val="115000"/>
                        </a:lnSpc>
                        <a:spcBef>
                          <a:spcPts val="0"/>
                        </a:spcBef>
                        <a:spcAft>
                          <a:spcPts val="0"/>
                        </a:spcAft>
                      </a:pPr>
                      <a:r>
                        <a:rPr lang="en-US" sz="1100">
                          <a:effectLst/>
                        </a:rPr>
                        <a:t>Development of adoptive assessment tools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100">
                          <a:effectLst/>
                        </a:rPr>
                        <a:t>FY 2022/2023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100">
                          <a:effectLst/>
                        </a:rPr>
                        <a:t>PPR/M&amp;A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4229908"/>
                  </a:ext>
                </a:extLst>
              </a:tr>
              <a:tr h="725052">
                <a:tc>
                  <a:txBody>
                    <a:bodyPr/>
                    <a:lstStyle/>
                    <a:p>
                      <a:r>
                        <a:rPr lang="en-US" dirty="0" smtClean="0"/>
                        <a:t>5</a:t>
                      </a:r>
                      <a:endParaRPr lang="en-US" dirty="0"/>
                    </a:p>
                  </a:txBody>
                  <a:tcPr marL="68580" marR="68580" marT="0" marB="0"/>
                </a:tc>
                <a:tc>
                  <a:txBody>
                    <a:bodyPr/>
                    <a:lstStyle/>
                    <a:p>
                      <a:pPr marL="0" marR="0" algn="just">
                        <a:lnSpc>
                          <a:spcPct val="115000"/>
                        </a:lnSpc>
                        <a:spcBef>
                          <a:spcPts val="0"/>
                        </a:spcBef>
                        <a:spcAft>
                          <a:spcPts val="0"/>
                        </a:spcAft>
                      </a:pPr>
                      <a:r>
                        <a:rPr lang="en-US" sz="1100">
                          <a:effectLst/>
                        </a:rPr>
                        <a:t>Undertaking Technology Assisted Merger Simulations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100">
                          <a:effectLst/>
                        </a:rPr>
                        <a:t>FY 2022/2023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100">
                          <a:effectLst/>
                        </a:rPr>
                        <a:t>M&amp;A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25259607"/>
                  </a:ext>
                </a:extLst>
              </a:tr>
              <a:tr h="280073">
                <a:tc>
                  <a:txBody>
                    <a:bodyPr/>
                    <a:lstStyle/>
                    <a:p>
                      <a:r>
                        <a:rPr lang="en-US" dirty="0" smtClean="0"/>
                        <a:t>6</a:t>
                      </a:r>
                      <a:endParaRPr lang="en-US" dirty="0"/>
                    </a:p>
                  </a:txBody>
                  <a:tcPr marL="68580" marR="68580" marT="0" marB="0"/>
                </a:tc>
                <a:tc>
                  <a:txBody>
                    <a:bodyPr/>
                    <a:lstStyle/>
                    <a:p>
                      <a:pPr marL="0" marR="0" algn="just">
                        <a:lnSpc>
                          <a:spcPct val="115000"/>
                        </a:lnSpc>
                        <a:spcBef>
                          <a:spcPts val="0"/>
                        </a:spcBef>
                        <a:spcAft>
                          <a:spcPts val="0"/>
                        </a:spcAft>
                      </a:pPr>
                      <a:r>
                        <a:rPr lang="en-US" sz="1100">
                          <a:effectLst/>
                        </a:rPr>
                        <a:t>Big Data Analysis training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100">
                          <a:effectLst/>
                        </a:rPr>
                        <a:t>FY 2021/2022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100">
                          <a:effectLst/>
                        </a:rPr>
                        <a:t>HR/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12202540"/>
                  </a:ext>
                </a:extLst>
              </a:tr>
              <a:tr h="555318">
                <a:tc>
                  <a:txBody>
                    <a:bodyPr/>
                    <a:lstStyle/>
                    <a:p>
                      <a:r>
                        <a:rPr lang="en-US" dirty="0" smtClean="0"/>
                        <a:t>7</a:t>
                      </a:r>
                      <a:endParaRPr lang="en-US" dirty="0"/>
                    </a:p>
                  </a:txBody>
                  <a:tcPr marL="68580" marR="68580" marT="0" marB="0"/>
                </a:tc>
                <a:tc>
                  <a:txBody>
                    <a:bodyPr/>
                    <a:lstStyle/>
                    <a:p>
                      <a:pPr marL="0" marR="0" algn="just">
                        <a:lnSpc>
                          <a:spcPct val="115000"/>
                        </a:lnSpc>
                        <a:spcBef>
                          <a:spcPts val="0"/>
                        </a:spcBef>
                        <a:spcAft>
                          <a:spcPts val="0"/>
                        </a:spcAft>
                      </a:pPr>
                      <a:r>
                        <a:rPr lang="en-US" sz="1100">
                          <a:effectLst/>
                        </a:rPr>
                        <a:t>Market Definition Guidelines Review</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100">
                          <a:effectLst/>
                        </a:rPr>
                        <a:t>FY 2021/2022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100">
                          <a:effectLst/>
                        </a:rPr>
                        <a:t>PPR/E&amp;C/M&amp;A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2744106"/>
                  </a:ext>
                </a:extLst>
              </a:tr>
              <a:tr h="725052">
                <a:tc>
                  <a:txBody>
                    <a:bodyPr/>
                    <a:lstStyle/>
                    <a:p>
                      <a:r>
                        <a:rPr lang="en-US" dirty="0" smtClean="0"/>
                        <a:t>8</a:t>
                      </a:r>
                      <a:endParaRPr lang="en-US" dirty="0"/>
                    </a:p>
                  </a:txBody>
                  <a:tcPr marL="68580" marR="68580" marT="0" marB="0"/>
                </a:tc>
                <a:tc>
                  <a:txBody>
                    <a:bodyPr/>
                    <a:lstStyle/>
                    <a:p>
                      <a:pPr marL="0" marR="0" algn="just">
                        <a:lnSpc>
                          <a:spcPct val="115000"/>
                        </a:lnSpc>
                        <a:spcBef>
                          <a:spcPts val="0"/>
                        </a:spcBef>
                        <a:spcAft>
                          <a:spcPts val="0"/>
                        </a:spcAft>
                      </a:pPr>
                      <a:r>
                        <a:rPr lang="en-US" sz="1100">
                          <a:effectLst/>
                        </a:rPr>
                        <a:t>Development of guidelines on strategic market positions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1100">
                          <a:effectLst/>
                        </a:rPr>
                        <a:t>FY 2021/2022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1100" dirty="0">
                          <a:effectLst/>
                        </a:rPr>
                        <a:t>E&amp;C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10173439"/>
                  </a:ext>
                </a:extLst>
              </a:tr>
            </a:tbl>
          </a:graphicData>
        </a:graphic>
      </p:graphicFrame>
      <p:sp>
        <p:nvSpPr>
          <p:cNvPr id="5" name="Rectangle 1"/>
          <p:cNvSpPr>
            <a:spLocks noChangeArrowheads="1"/>
          </p:cNvSpPr>
          <p:nvPr/>
        </p:nvSpPr>
        <p:spPr bwMode="auto">
          <a:xfrm>
            <a:off x="430372" y="358544"/>
            <a:ext cx="6961028" cy="677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74551" tIns="152352" rIns="0" bIns="0" numCol="1" anchor="ctr"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tabLst/>
            </a:pPr>
            <a:endParaRPr kumimoji="0" lang="en-US" altLang="en-US" sz="1600" b="0" i="0" u="none" strike="noStrike" cap="none" normalizeH="0" baseline="0" dirty="0" smtClean="0">
              <a:ln>
                <a:noFill/>
              </a:ln>
              <a:solidFill>
                <a:schemeClr val="tx1"/>
              </a:solidFill>
              <a:effectLst/>
              <a:latin typeface="Palatino Linotype" panose="02040502050505030304" pitchFamily="18"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3977902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4294967295"/>
          </p:nvPr>
        </p:nvSpPr>
        <p:spPr>
          <a:xfrm>
            <a:off x="0" y="6415708"/>
            <a:ext cx="9296400" cy="442292"/>
          </a:xfrm>
        </p:spPr>
        <p:txBody>
          <a:bodyPr/>
          <a:lstStyle/>
          <a:p>
            <a:pPr algn="l">
              <a:defRPr/>
            </a:pPr>
            <a:r>
              <a:rPr lang="en-US" sz="1400" dirty="0">
                <a:solidFill>
                  <a:prstClr val="black"/>
                </a:solidFill>
                <a:latin typeface="Palatino Linotype" panose="02040502050505030304" pitchFamily="18" charset="0"/>
              </a:rPr>
              <a:t>Vision: "A Kenyan  economy with globally efficient markets and enhanced consumer welfare for shared Prosperity</a:t>
            </a:r>
            <a:r>
              <a:rPr lang="en-US" sz="1050" dirty="0">
                <a:solidFill>
                  <a:prstClr val="black"/>
                </a:solidFill>
                <a:latin typeface="Palatino Linotype" panose="02040502050505030304" pitchFamily="18" charset="0"/>
              </a:rPr>
              <a:t>"</a:t>
            </a:r>
          </a:p>
        </p:txBody>
      </p:sp>
      <p:pic>
        <p:nvPicPr>
          <p:cNvPr id="8198" name="Picture 6" descr="Related image"/>
          <p:cNvPicPr>
            <a:picLocks noChangeAspect="1" noChangeArrowheads="1"/>
          </p:cNvPicPr>
          <p:nvPr/>
        </p:nvPicPr>
        <p:blipFill rotWithShape="1">
          <a:blip r:embed="rId2">
            <a:extLst>
              <a:ext uri="{28A0092B-C50C-407E-A947-70E740481C1C}">
                <a14:useLocalDpi xmlns:a14="http://schemas.microsoft.com/office/drawing/2010/main" val="0"/>
              </a:ext>
            </a:extLst>
          </a:blip>
          <a:srcRect l="-184" t="8845" r="967" b="6388"/>
          <a:stretch/>
        </p:blipFill>
        <p:spPr bwMode="auto">
          <a:xfrm>
            <a:off x="1816579" y="1459256"/>
            <a:ext cx="5715000" cy="309535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3"/>
          <a:stretch>
            <a:fillRect/>
          </a:stretch>
        </p:blipFill>
        <p:spPr>
          <a:xfrm>
            <a:off x="7772400" y="5705977"/>
            <a:ext cx="1200999" cy="805796"/>
          </a:xfrm>
          <a:prstGeom prst="rect">
            <a:avLst/>
          </a:prstGeom>
        </p:spPr>
      </p:pic>
      <p:pic>
        <p:nvPicPr>
          <p:cNvPr id="5"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49044" y="994423"/>
            <a:ext cx="1264444" cy="620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299875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dirty="0" smtClean="0"/>
              <a:t>4/13/2021</a:t>
            </a:r>
            <a:endParaRPr lang="en-US" dirty="0"/>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B59D5C8E-E18F-4C23-BEE9-5F7703884F63}" type="slidenum">
              <a:rPr lang="en-US" altLang="en-US" smtClean="0"/>
              <a:pPr>
                <a:defRPr/>
              </a:pPr>
              <a:t>37</a:t>
            </a:fld>
            <a:endParaRPr lang="en-US" altLang="en-US"/>
          </a:p>
        </p:txBody>
      </p:sp>
      <p:pic>
        <p:nvPicPr>
          <p:cNvPr id="10" name="Content Placeholder 9"/>
          <p:cNvPicPr>
            <a:picLocks noGrp="1" noChangeAspect="1"/>
          </p:cNvPicPr>
          <p:nvPr>
            <p:ph idx="1"/>
          </p:nvPr>
        </p:nvPicPr>
        <p:blipFill>
          <a:blip r:embed="rId2"/>
          <a:stretch>
            <a:fillRect/>
          </a:stretch>
        </p:blipFill>
        <p:spPr>
          <a:xfrm>
            <a:off x="1390304" y="2819400"/>
            <a:ext cx="6363391" cy="3124200"/>
          </a:xfrm>
          <a:prstGeom prst="rect">
            <a:avLst/>
          </a:prstGeom>
        </p:spPr>
      </p:pic>
    </p:spTree>
    <p:extLst>
      <p:ext uri="{BB962C8B-B14F-4D97-AF65-F5344CB8AC3E}">
        <p14:creationId xmlns:p14="http://schemas.microsoft.com/office/powerpoint/2010/main" val="10088492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150000"/>
              </a:lnSpc>
            </a:pPr>
            <a:r>
              <a:rPr lang="en-US" dirty="0" smtClean="0">
                <a:latin typeface="Palatino Linotype" panose="02040502050505030304" pitchFamily="18" charset="0"/>
              </a:rPr>
              <a:t>The paper will present the emerging issues in competition assessment in </a:t>
            </a:r>
            <a:r>
              <a:rPr lang="en-US" dirty="0">
                <a:latin typeface="Palatino Linotype" panose="02040502050505030304" pitchFamily="18" charset="0"/>
              </a:rPr>
              <a:t>D</a:t>
            </a:r>
            <a:r>
              <a:rPr lang="en-US" dirty="0" smtClean="0">
                <a:latin typeface="Palatino Linotype" panose="02040502050505030304" pitchFamily="18" charset="0"/>
              </a:rPr>
              <a:t>igital Economy in 4 parts;</a:t>
            </a:r>
          </a:p>
          <a:p>
            <a:pPr marL="849313" lvl="1" indent="-457200">
              <a:lnSpc>
                <a:spcPct val="150000"/>
              </a:lnSpc>
              <a:buFont typeface="+mj-lt"/>
              <a:buAutoNum type="arabicPeriod"/>
            </a:pPr>
            <a:r>
              <a:rPr lang="en-US" dirty="0" smtClean="0">
                <a:latin typeface="Palatino Linotype" panose="02040502050505030304" pitchFamily="18" charset="0"/>
              </a:rPr>
              <a:t>Competition enforcement in digital economy</a:t>
            </a:r>
          </a:p>
          <a:p>
            <a:pPr marL="849313" lvl="1" indent="-457200">
              <a:lnSpc>
                <a:spcPct val="150000"/>
              </a:lnSpc>
              <a:buFont typeface="+mj-lt"/>
              <a:buAutoNum type="arabicPeriod"/>
            </a:pPr>
            <a:r>
              <a:rPr lang="en-US" dirty="0" smtClean="0">
                <a:latin typeface="Palatino Linotype" panose="02040502050505030304" pitchFamily="18" charset="0"/>
              </a:rPr>
              <a:t>Regulation of Mergers in Digital Economy</a:t>
            </a:r>
          </a:p>
          <a:p>
            <a:pPr marL="849313" lvl="1" indent="-457200">
              <a:lnSpc>
                <a:spcPct val="150000"/>
              </a:lnSpc>
              <a:buFont typeface="+mj-lt"/>
              <a:buAutoNum type="arabicPeriod"/>
            </a:pPr>
            <a:r>
              <a:rPr lang="en-US" dirty="0" smtClean="0">
                <a:latin typeface="Palatino Linotype" panose="02040502050505030304" pitchFamily="18" charset="0"/>
              </a:rPr>
              <a:t>Abuse of Buyer Power in digital Economy </a:t>
            </a:r>
          </a:p>
          <a:p>
            <a:pPr marL="849313" lvl="1" indent="-457200">
              <a:lnSpc>
                <a:spcPct val="150000"/>
              </a:lnSpc>
              <a:buFont typeface="+mj-lt"/>
              <a:buAutoNum type="arabicPeriod"/>
            </a:pPr>
            <a:r>
              <a:rPr lang="en-US" dirty="0" smtClean="0">
                <a:latin typeface="Palatino Linotype" panose="02040502050505030304" pitchFamily="18" charset="0"/>
              </a:rPr>
              <a:t>Recommendations &amp; Proposed Way forward </a:t>
            </a:r>
            <a:endParaRPr lang="en-US" dirty="0">
              <a:latin typeface="Palatino Linotype" panose="02040502050505030304" pitchFamily="18" charset="0"/>
            </a:endParaRPr>
          </a:p>
        </p:txBody>
      </p:sp>
      <p:sp>
        <p:nvSpPr>
          <p:cNvPr id="3" name="Title 2"/>
          <p:cNvSpPr>
            <a:spLocks noGrp="1"/>
          </p:cNvSpPr>
          <p:nvPr>
            <p:ph type="title"/>
          </p:nvPr>
        </p:nvSpPr>
        <p:spPr/>
        <p:txBody>
          <a:bodyPr/>
          <a:lstStyle/>
          <a:p>
            <a:pPr algn="ctr"/>
            <a:r>
              <a:rPr lang="en-US" dirty="0" smtClean="0"/>
              <a:t>INTRODUCTION</a:t>
            </a:r>
            <a:endParaRPr lang="en-US" dirty="0"/>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4</a:t>
            </a:fld>
            <a:endParaRPr lang="en-US" altLang="en-US"/>
          </a:p>
        </p:txBody>
      </p:sp>
    </p:spTree>
    <p:extLst>
      <p:ext uri="{BB962C8B-B14F-4D97-AF65-F5344CB8AC3E}">
        <p14:creationId xmlns:p14="http://schemas.microsoft.com/office/powerpoint/2010/main" val="33578401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7"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ts val="400"/>
              </a:spcBef>
              <a:buClr>
                <a:schemeClr val="accent1"/>
              </a:buClr>
              <a:buSzPct val="68000"/>
              <a:buFont typeface="Wingdings 3" panose="05040102010807070707" pitchFamily="18" charset="2"/>
              <a:buChar char=""/>
              <a:defRPr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9pPr>
          </a:lstStyle>
          <a:p>
            <a:pPr eaLnBrk="1" hangingPunct="1">
              <a:spcBef>
                <a:spcPct val="0"/>
              </a:spcBef>
              <a:buClrTx/>
              <a:buSzTx/>
              <a:buFontTx/>
              <a:buNone/>
            </a:pPr>
            <a:endParaRPr lang="en-US" altLang="en-US" sz="1800"/>
          </a:p>
        </p:txBody>
      </p:sp>
      <p:pic>
        <p:nvPicPr>
          <p:cNvPr id="11269" name="Picture 1" descr="http://cak.go.ke/images/signature/ca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09652" y="260768"/>
            <a:ext cx="2524695" cy="126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ubtitle 1"/>
          <p:cNvSpPr>
            <a:spLocks noGrp="1"/>
          </p:cNvSpPr>
          <p:nvPr>
            <p:ph type="subTitle" idx="1"/>
          </p:nvPr>
        </p:nvSpPr>
        <p:spPr>
          <a:xfrm>
            <a:off x="914400" y="2590800"/>
            <a:ext cx="7772400" cy="1905000"/>
          </a:xfrm>
        </p:spPr>
        <p:txBody>
          <a:bodyPr/>
          <a:lstStyle/>
          <a:p>
            <a:pPr algn="ctr"/>
            <a:r>
              <a:rPr lang="en-US" sz="2800" b="1" dirty="0" smtClean="0">
                <a:solidFill>
                  <a:schemeClr val="tx1"/>
                </a:solidFill>
                <a:latin typeface="Palatino Linotype" panose="02040502050505030304" pitchFamily="18" charset="0"/>
                <a:cs typeface="Calibri" pitchFamily="34" charset="0"/>
              </a:rPr>
              <a:t>1. Competition </a:t>
            </a:r>
            <a:r>
              <a:rPr lang="en-US" sz="2800" b="1" dirty="0">
                <a:solidFill>
                  <a:schemeClr val="tx1"/>
                </a:solidFill>
                <a:latin typeface="Palatino Linotype" panose="02040502050505030304" pitchFamily="18" charset="0"/>
                <a:cs typeface="Calibri" pitchFamily="34" charset="0"/>
              </a:rPr>
              <a:t>Law </a:t>
            </a:r>
            <a:r>
              <a:rPr lang="en-US" sz="2800" b="1" dirty="0" smtClean="0">
                <a:solidFill>
                  <a:schemeClr val="tx1"/>
                </a:solidFill>
                <a:latin typeface="Palatino Linotype" panose="02040502050505030304" pitchFamily="18" charset="0"/>
                <a:cs typeface="Calibri" pitchFamily="34" charset="0"/>
              </a:rPr>
              <a:t>Enforcement in Digital Economy</a:t>
            </a:r>
            <a:endParaRPr lang="en-US" sz="2800" b="1" dirty="0">
              <a:solidFill>
                <a:schemeClr val="tx1"/>
              </a:solidFill>
              <a:latin typeface="Palatino Linotype" panose="02040502050505030304" pitchFamily="18" charset="0"/>
              <a:cs typeface="Calibri" pitchFamily="34" charset="0"/>
            </a:endParaRPr>
          </a:p>
          <a:p>
            <a:pPr algn="ctr"/>
            <a:endParaRPr lang="en-US" sz="2000" b="1" i="1" dirty="0">
              <a:solidFill>
                <a:schemeClr val="tx1"/>
              </a:solidFill>
              <a:latin typeface="Palatino Linotype" panose="02040502050505030304" pitchFamily="18" charset="0"/>
              <a:cs typeface="Calibri" pitchFamily="34" charset="0"/>
            </a:endParaRPr>
          </a:p>
          <a:p>
            <a:pPr algn="ctr"/>
            <a:r>
              <a:rPr lang="en-US" sz="2000" b="1" i="1" dirty="0">
                <a:solidFill>
                  <a:schemeClr val="tx1"/>
                </a:solidFill>
                <a:latin typeface="Palatino Linotype" panose="02040502050505030304" pitchFamily="18" charset="0"/>
                <a:cs typeface="Calibri" pitchFamily="34" charset="0"/>
              </a:rPr>
              <a:t>Presented by Stella Kavata</a:t>
            </a:r>
          </a:p>
          <a:p>
            <a:pPr algn="ctr"/>
            <a:endParaRPr lang="en-US" sz="2800" b="1" dirty="0">
              <a:solidFill>
                <a:schemeClr val="tx1"/>
              </a:solidFill>
              <a:latin typeface="Palatino Linotype" panose="02040502050505030304" pitchFamily="18" charset="0"/>
              <a:cs typeface="Calibri" pitchFamily="34"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600200"/>
            <a:ext cx="8037513" cy="4343400"/>
          </a:xfrm>
        </p:spPr>
        <p:txBody>
          <a:bodyPr/>
          <a:lstStyle/>
          <a:p>
            <a:pPr marL="452437" indent="-342900">
              <a:lnSpc>
                <a:spcPct val="200000"/>
              </a:lnSpc>
              <a:buFont typeface="+mj-lt"/>
              <a:buAutoNum type="arabicPeriod"/>
            </a:pPr>
            <a:r>
              <a:rPr lang="en-GB" sz="1800" dirty="0" smtClean="0">
                <a:latin typeface="Palatino Linotype" panose="02040502050505030304" pitchFamily="18" charset="0"/>
              </a:rPr>
              <a:t>DEFINING THE RELEVANT MARKETS</a:t>
            </a:r>
          </a:p>
          <a:p>
            <a:pPr marL="452437" indent="-342900">
              <a:lnSpc>
                <a:spcPct val="200000"/>
              </a:lnSpc>
              <a:buFont typeface="+mj-lt"/>
              <a:buAutoNum type="arabicPeriod"/>
            </a:pPr>
            <a:r>
              <a:rPr lang="en-GB" sz="1800" dirty="0" smtClean="0">
                <a:latin typeface="Palatino Linotype" panose="02040502050505030304" pitchFamily="18" charset="0"/>
              </a:rPr>
              <a:t>ALGORITHMS AND BIG DATA </a:t>
            </a:r>
            <a:endParaRPr lang="en-GB" sz="1800" dirty="0">
              <a:latin typeface="Palatino Linotype" panose="02040502050505030304" pitchFamily="18" charset="0"/>
            </a:endParaRPr>
          </a:p>
          <a:p>
            <a:pPr marL="452437" indent="-342900">
              <a:lnSpc>
                <a:spcPct val="200000"/>
              </a:lnSpc>
              <a:buFont typeface="+mj-lt"/>
              <a:buAutoNum type="arabicPeriod"/>
            </a:pPr>
            <a:r>
              <a:rPr lang="en-US" sz="1800" dirty="0" smtClean="0">
                <a:latin typeface="Palatino Linotype" panose="02040502050505030304" pitchFamily="18" charset="0"/>
              </a:rPr>
              <a:t>ANTI-COMPETITIVE COLLUSIVE PRACTICES</a:t>
            </a:r>
          </a:p>
          <a:p>
            <a:pPr marL="452437" indent="-342900">
              <a:lnSpc>
                <a:spcPct val="200000"/>
              </a:lnSpc>
              <a:buFont typeface="+mj-lt"/>
              <a:buAutoNum type="arabicPeriod"/>
            </a:pPr>
            <a:r>
              <a:rPr lang="en-US" sz="1800" dirty="0" smtClean="0">
                <a:latin typeface="Palatino Linotype" panose="02040502050505030304" pitchFamily="18" charset="0"/>
              </a:rPr>
              <a:t>PLATFORMS AND ASSESSMENT OF DOMINANCE AND ABUSE OF MARKET POWER </a:t>
            </a:r>
          </a:p>
          <a:p>
            <a:pPr marL="452437" indent="-342900">
              <a:lnSpc>
                <a:spcPct val="200000"/>
              </a:lnSpc>
              <a:buFont typeface="+mj-lt"/>
              <a:buAutoNum type="arabicPeriod"/>
            </a:pPr>
            <a:r>
              <a:rPr lang="en-US" sz="1800" dirty="0" smtClean="0">
                <a:latin typeface="Palatino Linotype" panose="02040502050505030304" pitchFamily="18" charset="0"/>
              </a:rPr>
              <a:t>ANTI-COMPETITIVE AGREEMENTS AND PLATFORMS</a:t>
            </a:r>
          </a:p>
          <a:p>
            <a:pPr marL="452437" indent="-342900">
              <a:lnSpc>
                <a:spcPct val="200000"/>
              </a:lnSpc>
              <a:buFont typeface="+mj-lt"/>
              <a:buAutoNum type="arabicPeriod"/>
            </a:pPr>
            <a:r>
              <a:rPr lang="en-US" sz="1800" dirty="0" smtClean="0">
                <a:latin typeface="Palatino Linotype" panose="02040502050505030304" pitchFamily="18" charset="0"/>
              </a:rPr>
              <a:t>RECOMMENDATIONS</a:t>
            </a:r>
            <a:endParaRPr lang="en-US" sz="1800" dirty="0">
              <a:latin typeface="Palatino Linotype" panose="02040502050505030304" pitchFamily="18" charset="0"/>
            </a:endParaRPr>
          </a:p>
        </p:txBody>
      </p:sp>
      <p:sp>
        <p:nvSpPr>
          <p:cNvPr id="3" name="Title 2"/>
          <p:cNvSpPr>
            <a:spLocks noGrp="1"/>
          </p:cNvSpPr>
          <p:nvPr>
            <p:ph type="title"/>
          </p:nvPr>
        </p:nvSpPr>
        <p:spPr>
          <a:xfrm>
            <a:off x="609600" y="581715"/>
            <a:ext cx="7406148" cy="1106693"/>
          </a:xfrm>
        </p:spPr>
        <p:txBody>
          <a:bodyPr>
            <a:normAutofit/>
          </a:bodyPr>
          <a:lstStyle/>
          <a:p>
            <a:pPr marR="64008">
              <a:spcBef>
                <a:spcPts val="400"/>
              </a:spcBef>
              <a:buClr>
                <a:schemeClr val="accent1"/>
              </a:buClr>
              <a:buSzPct val="68000"/>
            </a:pPr>
            <a:r>
              <a:rPr lang="en-GB" sz="3200" dirty="0">
                <a:solidFill>
                  <a:schemeClr val="tx1"/>
                </a:solidFill>
                <a:latin typeface="Palatino Linotype" panose="02040502050505030304" pitchFamily="18" charset="0"/>
                <a:ea typeface="+mn-ea"/>
                <a:cs typeface="Calibri" pitchFamily="34" charset="0"/>
              </a:rPr>
              <a:t> </a:t>
            </a:r>
            <a:r>
              <a:rPr lang="en-GB" sz="3200" dirty="0">
                <a:solidFill>
                  <a:srgbClr val="996600"/>
                </a:solidFill>
                <a:latin typeface="Palatino Linotype" panose="02040502050505030304" pitchFamily="18" charset="0"/>
                <a:ea typeface="+mn-ea"/>
                <a:cs typeface="Calibri" pitchFamily="34" charset="0"/>
              </a:rPr>
              <a:t>PRESENTATION OUTLINE </a:t>
            </a:r>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6</a:t>
            </a:fld>
            <a:endParaRPr lang="en-US" altLang="en-US"/>
          </a:p>
        </p:txBody>
      </p:sp>
    </p:spTree>
    <p:extLst>
      <p:ext uri="{BB962C8B-B14F-4D97-AF65-F5344CB8AC3E}">
        <p14:creationId xmlns:p14="http://schemas.microsoft.com/office/powerpoint/2010/main" val="29494214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787900"/>
          </a:xfrm>
        </p:spPr>
        <p:txBody>
          <a:bodyPr/>
          <a:lstStyle/>
          <a:p>
            <a:pPr marL="109537" lvl="0" indent="0">
              <a:buNone/>
            </a:pPr>
            <a:endParaRPr lang="en-US" sz="2400" dirty="0"/>
          </a:p>
          <a:p>
            <a:pPr marL="109537" indent="0">
              <a:buNone/>
            </a:pPr>
            <a:endParaRPr lang="en-US" sz="2800" dirty="0"/>
          </a:p>
          <a:p>
            <a:endParaRPr lang="en-US" dirty="0"/>
          </a:p>
        </p:txBody>
      </p:sp>
      <p:sp>
        <p:nvSpPr>
          <p:cNvPr id="3" name="Title 2"/>
          <p:cNvSpPr>
            <a:spLocks noGrp="1"/>
          </p:cNvSpPr>
          <p:nvPr>
            <p:ph type="title"/>
          </p:nvPr>
        </p:nvSpPr>
        <p:spPr/>
        <p:txBody>
          <a:bodyPr>
            <a:normAutofit/>
          </a:bodyPr>
          <a:lstStyle/>
          <a:p>
            <a:pPr marL="109537">
              <a:lnSpc>
                <a:spcPct val="150000"/>
              </a:lnSpc>
            </a:pPr>
            <a:r>
              <a:rPr lang="en-GB" sz="2400" dirty="0">
                <a:solidFill>
                  <a:srgbClr val="996600"/>
                </a:solidFill>
                <a:latin typeface="Palatino Linotype" panose="02040502050505030304" pitchFamily="18" charset="0"/>
              </a:rPr>
              <a:t>DEFINING THE RELEVANT MARKETS</a:t>
            </a:r>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7</a:t>
            </a:fld>
            <a:endParaRPr lang="en-US" altLang="en-US"/>
          </a:p>
        </p:txBody>
      </p:sp>
      <p:graphicFrame>
        <p:nvGraphicFramePr>
          <p:cNvPr id="7" name="Diagram 6"/>
          <p:cNvGraphicFramePr/>
          <p:nvPr>
            <p:extLst>
              <p:ext uri="{D42A27DB-BD31-4B8C-83A1-F6EECF244321}">
                <p14:modId xmlns:p14="http://schemas.microsoft.com/office/powerpoint/2010/main" val="1425963748"/>
              </p:ext>
            </p:extLst>
          </p:nvPr>
        </p:nvGraphicFramePr>
        <p:xfrm>
          <a:off x="457200" y="1417638"/>
          <a:ext cx="8001000" cy="45894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495695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457200"/>
            <a:ext cx="8229600" cy="754062"/>
          </a:xfrm>
        </p:spPr>
        <p:txBody>
          <a:bodyPr>
            <a:normAutofit fontScale="90000"/>
          </a:bodyPr>
          <a:lstStyle/>
          <a:p>
            <a:r>
              <a:rPr lang="en-US" sz="2200" dirty="0" smtClean="0">
                <a:latin typeface="Palatino Linotype" panose="02040502050505030304" pitchFamily="18" charset="0"/>
              </a:rPr>
              <a:t/>
            </a:r>
            <a:br>
              <a:rPr lang="en-US" sz="2200" dirty="0" smtClean="0">
                <a:latin typeface="Palatino Linotype" panose="02040502050505030304" pitchFamily="18" charset="0"/>
              </a:rPr>
            </a:br>
            <a:r>
              <a:rPr lang="en-US" sz="2200" dirty="0" smtClean="0">
                <a:latin typeface="Palatino Linotype" panose="02040502050505030304" pitchFamily="18" charset="0"/>
              </a:rPr>
              <a:t/>
            </a:r>
            <a:br>
              <a:rPr lang="en-US" sz="2200" dirty="0" smtClean="0">
                <a:latin typeface="Palatino Linotype" panose="02040502050505030304" pitchFamily="18" charset="0"/>
              </a:rPr>
            </a:br>
            <a:r>
              <a:rPr lang="en-US" sz="2200" dirty="0">
                <a:solidFill>
                  <a:srgbClr val="996600"/>
                </a:solidFill>
                <a:latin typeface="Palatino Linotype" panose="02040502050505030304" pitchFamily="18" charset="0"/>
              </a:rPr>
              <a:t>ALGORITHMS AND BIG DATA </a:t>
            </a:r>
            <a:br>
              <a:rPr lang="en-US" sz="2200" dirty="0">
                <a:solidFill>
                  <a:srgbClr val="996600"/>
                </a:solidFill>
                <a:latin typeface="Palatino Linotype" panose="02040502050505030304" pitchFamily="18" charset="0"/>
              </a:rPr>
            </a:br>
            <a:r>
              <a:rPr lang="en-US" sz="4400" dirty="0" smtClean="0">
                <a:latin typeface="Palatino Linotype" panose="02040502050505030304" pitchFamily="18" charset="0"/>
              </a:rPr>
              <a:t/>
            </a:r>
            <a:br>
              <a:rPr lang="en-US" sz="4400" dirty="0" smtClean="0">
                <a:latin typeface="Palatino Linotype" panose="02040502050505030304" pitchFamily="18" charset="0"/>
              </a:rPr>
            </a:br>
            <a:endParaRPr lang="en-US" dirty="0"/>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8</a:t>
            </a:fld>
            <a:endParaRPr lang="en-US" altLang="en-US"/>
          </a:p>
        </p:txBody>
      </p:sp>
      <p:pic>
        <p:nvPicPr>
          <p:cNvPr id="9" name="Content Placeholder 8"/>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900526" y="3124200"/>
            <a:ext cx="3334215" cy="2657846"/>
          </a:xfrm>
        </p:spPr>
      </p:pic>
      <p:sp>
        <p:nvSpPr>
          <p:cNvPr id="10" name="TextBox 9"/>
          <p:cNvSpPr txBox="1"/>
          <p:nvPr/>
        </p:nvSpPr>
        <p:spPr>
          <a:xfrm>
            <a:off x="304800" y="990600"/>
            <a:ext cx="8525669" cy="1891865"/>
          </a:xfrm>
          <a:prstGeom prst="rect">
            <a:avLst/>
          </a:prstGeom>
          <a:noFill/>
        </p:spPr>
        <p:txBody>
          <a:bodyPr wrap="square" rtlCol="0">
            <a:spAutoFit/>
          </a:bodyPr>
          <a:lstStyle/>
          <a:p>
            <a:pPr algn="just">
              <a:lnSpc>
                <a:spcPct val="150000"/>
              </a:lnSpc>
            </a:pPr>
            <a:r>
              <a:rPr lang="en-US" sz="2000" dirty="0">
                <a:latin typeface="Palatino Linotype" panose="02040502050505030304" pitchFamily="18" charset="0"/>
              </a:rPr>
              <a:t>In the digital economy, algorithms and Artificial </a:t>
            </a:r>
            <a:r>
              <a:rPr lang="en-US" sz="2000" dirty="0" smtClean="0">
                <a:latin typeface="Palatino Linotype" panose="02040502050505030304" pitchFamily="18" charset="0"/>
              </a:rPr>
              <a:t>Intelligence </a:t>
            </a:r>
            <a:r>
              <a:rPr lang="en-US" sz="2000" dirty="0">
                <a:latin typeface="Palatino Linotype" panose="02040502050505030304" pitchFamily="18" charset="0"/>
              </a:rPr>
              <a:t>fueled by the availability and collection of massive volumes of </a:t>
            </a:r>
            <a:r>
              <a:rPr lang="en-US" sz="2000" dirty="0" smtClean="0">
                <a:latin typeface="Palatino Linotype" panose="02040502050505030304" pitchFamily="18" charset="0"/>
              </a:rPr>
              <a:t>data (Big Data), </a:t>
            </a:r>
            <a:r>
              <a:rPr lang="en-US" sz="2000" dirty="0">
                <a:latin typeface="Palatino Linotype" panose="02040502050505030304" pitchFamily="18" charset="0"/>
              </a:rPr>
              <a:t>raise issues regarding new forms of collusion, as they can facilitate a high frequency of information exchanges between market </a:t>
            </a:r>
            <a:r>
              <a:rPr lang="en-US" sz="2000" dirty="0" smtClean="0">
                <a:latin typeface="Palatino Linotype" panose="02040502050505030304" pitchFamily="18" charset="0"/>
              </a:rPr>
              <a:t>players.</a:t>
            </a:r>
            <a:endParaRPr lang="en-US" sz="2000" dirty="0">
              <a:latin typeface="Palatino Linotype" panose="02040502050505030304" pitchFamily="18" charset="0"/>
            </a:endParaRPr>
          </a:p>
        </p:txBody>
      </p:sp>
    </p:spTree>
    <p:extLst>
      <p:ext uri="{BB962C8B-B14F-4D97-AF65-F5344CB8AC3E}">
        <p14:creationId xmlns:p14="http://schemas.microsoft.com/office/powerpoint/2010/main" val="18031461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ontent Placeholder 11"/>
          <p:cNvGraphicFramePr>
            <a:graphicFrameLocks noGrp="1"/>
          </p:cNvGraphicFramePr>
          <p:nvPr>
            <p:ph idx="1"/>
            <p:extLst>
              <p:ext uri="{D42A27DB-BD31-4B8C-83A1-F6EECF244321}">
                <p14:modId xmlns:p14="http://schemas.microsoft.com/office/powerpoint/2010/main" val="3325912945"/>
              </p:ext>
            </p:extLst>
          </p:nvPr>
        </p:nvGraphicFramePr>
        <p:xfrm>
          <a:off x="457200" y="1295400"/>
          <a:ext cx="3276598" cy="7579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a:xfrm>
            <a:off x="457200" y="685800"/>
            <a:ext cx="8229600" cy="609600"/>
          </a:xfrm>
        </p:spPr>
        <p:txBody>
          <a:bodyPr>
            <a:normAutofit fontScale="90000"/>
          </a:bodyPr>
          <a:lstStyle/>
          <a:p>
            <a:r>
              <a:rPr lang="en-US" sz="2200" dirty="0" smtClean="0">
                <a:latin typeface="Palatino Linotype" panose="02040502050505030304" pitchFamily="18" charset="0"/>
              </a:rPr>
              <a:t/>
            </a:r>
            <a:br>
              <a:rPr lang="en-US" sz="2200" dirty="0" smtClean="0">
                <a:latin typeface="Palatino Linotype" panose="02040502050505030304" pitchFamily="18" charset="0"/>
              </a:rPr>
            </a:br>
            <a:r>
              <a:rPr lang="en-US" sz="2200" dirty="0" smtClean="0">
                <a:latin typeface="Palatino Linotype" panose="02040502050505030304" pitchFamily="18" charset="0"/>
              </a:rPr>
              <a:t/>
            </a:r>
            <a:br>
              <a:rPr lang="en-US" sz="2200" dirty="0" smtClean="0">
                <a:latin typeface="Palatino Linotype" panose="02040502050505030304" pitchFamily="18" charset="0"/>
              </a:rPr>
            </a:br>
            <a:r>
              <a:rPr lang="en-US" sz="2200" dirty="0">
                <a:solidFill>
                  <a:srgbClr val="996600"/>
                </a:solidFill>
                <a:latin typeface="Palatino Linotype" panose="02040502050505030304" pitchFamily="18" charset="0"/>
              </a:rPr>
              <a:t>ANTI-COMPETITIVE COLLUSIVE PRACTICES</a:t>
            </a:r>
            <a:br>
              <a:rPr lang="en-US" sz="2200" dirty="0">
                <a:solidFill>
                  <a:srgbClr val="996600"/>
                </a:solidFill>
                <a:latin typeface="Palatino Linotype" panose="02040502050505030304" pitchFamily="18" charset="0"/>
              </a:rPr>
            </a:br>
            <a:r>
              <a:rPr lang="en-US" sz="4400" dirty="0" smtClean="0">
                <a:latin typeface="Palatino Linotype" panose="02040502050505030304" pitchFamily="18" charset="0"/>
              </a:rPr>
              <a:t/>
            </a:r>
            <a:br>
              <a:rPr lang="en-US" sz="4400" dirty="0" smtClean="0">
                <a:latin typeface="Palatino Linotype" panose="02040502050505030304" pitchFamily="18" charset="0"/>
              </a:rPr>
            </a:br>
            <a:endParaRPr lang="en-US" dirty="0"/>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9</a:t>
            </a:fld>
            <a:endParaRPr lang="en-US" altLang="en-US"/>
          </a:p>
        </p:txBody>
      </p:sp>
      <p:pic>
        <p:nvPicPr>
          <p:cNvPr id="7" name="Picture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57200" y="2079233"/>
            <a:ext cx="3200400" cy="3545672"/>
          </a:xfrm>
          <a:prstGeom prst="rect">
            <a:avLst/>
          </a:prstGeom>
        </p:spPr>
      </p:pic>
      <p:graphicFrame>
        <p:nvGraphicFramePr>
          <p:cNvPr id="11" name="Diagram 10"/>
          <p:cNvGraphicFramePr/>
          <p:nvPr>
            <p:extLst>
              <p:ext uri="{D42A27DB-BD31-4B8C-83A1-F6EECF244321}">
                <p14:modId xmlns:p14="http://schemas.microsoft.com/office/powerpoint/2010/main" val="439883039"/>
              </p:ext>
            </p:extLst>
          </p:nvPr>
        </p:nvGraphicFramePr>
        <p:xfrm>
          <a:off x="4419598" y="1295400"/>
          <a:ext cx="3657601" cy="757923"/>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pic>
        <p:nvPicPr>
          <p:cNvPr id="10" name="Picture 9"/>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306021" y="2126884"/>
            <a:ext cx="4341092" cy="3280676"/>
          </a:xfrm>
          <a:prstGeom prst="rect">
            <a:avLst/>
          </a:prstGeom>
        </p:spPr>
      </p:pic>
    </p:spTree>
    <p:extLst>
      <p:ext uri="{BB962C8B-B14F-4D97-AF65-F5344CB8AC3E}">
        <p14:creationId xmlns:p14="http://schemas.microsoft.com/office/powerpoint/2010/main" val="21660927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2.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3.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4.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5.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docProps/app.xml><?xml version="1.0" encoding="utf-8"?>
<Properties xmlns="http://schemas.openxmlformats.org/officeDocument/2006/extended-properties" xmlns:vt="http://schemas.openxmlformats.org/officeDocument/2006/docPropsVTypes">
  <Template>Concourse</Template>
  <TotalTime>5328</TotalTime>
  <Words>2064</Words>
  <Application>Microsoft Office PowerPoint</Application>
  <PresentationFormat>On-screen Show (4:3)</PresentationFormat>
  <Paragraphs>369</Paragraphs>
  <Slides>37</Slides>
  <Notes>9</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37</vt:i4>
      </vt:variant>
    </vt:vector>
  </HeadingPairs>
  <TitlesOfParts>
    <vt:vector size="48" baseType="lpstr">
      <vt:lpstr>Arial</vt:lpstr>
      <vt:lpstr>Calibri</vt:lpstr>
      <vt:lpstr>Lucida Sans Unicode</vt:lpstr>
      <vt:lpstr>Palatino Linotype</vt:lpstr>
      <vt:lpstr>Times New Roman</vt:lpstr>
      <vt:lpstr>Verdana</vt:lpstr>
      <vt:lpstr>Wingdings</vt:lpstr>
      <vt:lpstr>Wingdings 2</vt:lpstr>
      <vt:lpstr>Wingdings 3</vt:lpstr>
      <vt:lpstr>Concourse</vt:lpstr>
      <vt:lpstr>Custom Design</vt:lpstr>
      <vt:lpstr>PowerPoint Presentation</vt:lpstr>
      <vt:lpstr>INTRODUCTION</vt:lpstr>
      <vt:lpstr>INTRODUCTION</vt:lpstr>
      <vt:lpstr>INTRODUCTION</vt:lpstr>
      <vt:lpstr>PowerPoint Presentation</vt:lpstr>
      <vt:lpstr> PRESENTATION OUTLINE </vt:lpstr>
      <vt:lpstr>DEFINING THE RELEVANT MARKETS</vt:lpstr>
      <vt:lpstr>  ALGORITHMS AND BIG DATA   </vt:lpstr>
      <vt:lpstr>  ANTI-COMPETITIVE COLLUSIVE PRACTICES  </vt:lpstr>
      <vt:lpstr>PLATFORMS AND ASSESSMENT OF DOMINANCE AND ABUSE OF MARKET POWER </vt:lpstr>
      <vt:lpstr>ANTI-COMPETITIVE AGREEMENTS AND PLATFORMS</vt:lpstr>
      <vt:lpstr>ANTI-COMPETITIVE AGREEMENTS AND PLATFORMS cont..</vt:lpstr>
      <vt:lpstr>RECOMMENDATIONS</vt:lpstr>
      <vt:lpstr>PowerPoint Presentation</vt:lpstr>
      <vt:lpstr>Big Data and Competition Policy</vt:lpstr>
      <vt:lpstr>STEPS UNDERTAKEN BY THE AUTHORITY</vt:lpstr>
      <vt:lpstr>BIG DATA AND MERGER ASSESSMENT</vt:lpstr>
      <vt:lpstr>NON-DISCRIMINATORY REGULATION OF DIGITAL MERGERS</vt:lpstr>
      <vt:lpstr>CONT… </vt:lpstr>
      <vt:lpstr>CHALLENGES FACING BIG DATA MANAGEMENT SYSTEMS IN MERGERS</vt:lpstr>
      <vt:lpstr>RECOMMENDATIONS AND WAY FORWARD</vt:lpstr>
      <vt:lpstr>CONT…</vt:lpstr>
      <vt:lpstr>CONT…</vt:lpstr>
      <vt:lpstr>PowerPoint Presentation</vt:lpstr>
      <vt:lpstr>3. Abuse of Buyer Power in digital Economy Presented by Samuel Roba </vt:lpstr>
      <vt:lpstr>OUTLINE</vt:lpstr>
      <vt:lpstr>INTRODUCTION</vt:lpstr>
      <vt:lpstr>COMPETITION ACT NO 12. OF 2010</vt:lpstr>
      <vt:lpstr>E-COMMERCE PLAYERS</vt:lpstr>
      <vt:lpstr>OTHER BUYER POWER ISSUES</vt:lpstr>
      <vt:lpstr>CASE STUDY</vt:lpstr>
      <vt:lpstr>RECOMMENDATION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ICN 2013: Regional Competition Networks</dc:title>
  <dc:creator>.user</dc:creator>
  <cp:lastModifiedBy>Truphosa Ashiko</cp:lastModifiedBy>
  <cp:revision>311</cp:revision>
  <cp:lastPrinted>2015-05-12T04:39:03Z</cp:lastPrinted>
  <dcterms:created xsi:type="dcterms:W3CDTF">2013-04-16T04:53:56Z</dcterms:created>
  <dcterms:modified xsi:type="dcterms:W3CDTF">2021-07-15T21:03:19Z</dcterms:modified>
</cp:coreProperties>
</file>